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526" r:id="rId4"/>
    <p:sldId id="364" r:id="rId5"/>
    <p:sldId id="543" r:id="rId6"/>
    <p:sldId id="544" r:id="rId7"/>
    <p:sldId id="545" r:id="rId8"/>
    <p:sldId id="530" r:id="rId9"/>
    <p:sldId id="262" r:id="rId10"/>
    <p:sldId id="538" r:id="rId11"/>
    <p:sldId id="539" r:id="rId12"/>
    <p:sldId id="536" r:id="rId13"/>
    <p:sldId id="546" r:id="rId14"/>
    <p:sldId id="529" r:id="rId15"/>
    <p:sldId id="528" r:id="rId16"/>
    <p:sldId id="541" r:id="rId17"/>
    <p:sldId id="542" r:id="rId18"/>
    <p:sldId id="302" r:id="rId19"/>
    <p:sldId id="300" r:id="rId20"/>
    <p:sldId id="338" r:id="rId21"/>
    <p:sldId id="453" r:id="rId22"/>
    <p:sldId id="321" r:id="rId23"/>
    <p:sldId id="491" r:id="rId24"/>
    <p:sldId id="5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/>
    <p:restoredTop sz="94668"/>
  </p:normalViewPr>
  <p:slideViewPr>
    <p:cSldViewPr snapToGrid="0" snapToObjects="1">
      <p:cViewPr varScale="1">
        <p:scale>
          <a:sx n="101" d="100"/>
          <a:sy n="101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91E4-B5F9-8D4E-B52B-EEB6876E18BD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B0E74-67D5-344A-99B6-534AAC66A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57C2-8D60-4760-88CB-024AF3EEC641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0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57C2-8D60-4760-88CB-024AF3EEC641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3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A928-1E28-E24F-82F8-13A4CCE1C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B8D2-2647-0643-BB9C-B576B9F78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F6027-1199-674B-B56C-49C6624B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58270-3049-4944-BA65-868A98E5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A3938-7B9D-2149-BBC9-4A0DB26D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2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B572-DC93-D141-BEDC-0303014D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D9107-E098-8D4B-A040-F5E141CD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7E7F-48B1-B042-8602-8BC7FD27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DCE9-ABB2-6C4E-B4C8-ECE3AEA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A6495-C51D-1743-BA34-D6432CF5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F9A25-EC9C-E64C-A9A4-61B033569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9D209-6BCD-C149-B8AA-C0E90F79A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767C4-890B-1540-93C3-D781721B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5CE34-6505-FE45-851F-2FD82609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9B8EA-748D-9245-A47B-003B4AD2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BF16-D250-F940-A6A2-E0F831A6F7F4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79E5-0C4B-B848-AA1B-6AC8669B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D38F-5793-C64E-BECB-B506B55D6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556B7-7699-B548-B35D-1CDCC78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995A-DB43-6B43-BC3B-D1D5E640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CDB33-0078-E144-BC22-42D6CD0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636F8-185F-244A-8C50-8F2AC3AA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7A15-9AA8-8C46-B143-80835772C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D1C4-B1D3-AF43-B014-0AD07C661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B9DB-2869-A246-8F3B-9DDBE6F1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8EEB9-3F69-C14B-B1DD-37D49A1B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833A-6E7C-634D-AB55-40F16629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A108C-628E-BA4B-B0D7-3E3A1977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D4CFC-9371-1F43-84EF-A559281A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B0814-59A2-7945-B81C-0F0D7A5D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BB5B9-AB5C-4445-95BB-69FFE11E8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0B33D-FE4C-6B4A-8178-C89000AF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FF010-E1A4-564E-874C-528D61ED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9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50D49-99A0-1B49-B74D-DE9A3FDB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E960-8C12-4D43-97EC-AF35FFB93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0986E-C0F1-6347-B5B0-2B9F2D046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89087-E4DB-574B-9339-6A97A2E8A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F25D5-02E8-C049-BEAD-5169E5746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CE8558-7446-FA4B-BEF3-468F184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0A66D-43D3-D84F-92B6-71283F8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EBB041-5B74-D646-9129-42E3884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A377-3835-BF4C-9D2B-65D78AD7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74A2A-EF0A-FA4F-8F19-CF999376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A866B-7818-4442-A5E6-EB8C1154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83006-08C1-8843-A8D2-2621C008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8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8907D-E3ED-C445-B762-31D9AEA2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1B56D-0F9E-D548-936A-9A0195199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E5146-5E2A-8E41-B760-E850435B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6555C-BB21-4D4E-B970-7AB9C2C7F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FD90-ED30-FA4B-A791-986851694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BD07D-BE38-A343-A6F9-F5CBC7284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BB4EC-1C71-504A-8346-5F6F6C9F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C9D13-1823-3B42-87A1-BCE3A15E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31DA6-491A-8341-8119-BCACAAF4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4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CA6C-DA47-E745-893F-59B5BBF3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537E6-DF7D-2349-A6F7-CAFFAEF02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2DC72-09D0-DD43-B75D-9DFB19D44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3D874-4D50-414B-86F2-08E9F615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89D71-F94F-4F4A-9A75-F77F5F77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60570-308D-E24D-958D-EF3EFC4B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7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D7DAA-72B4-7F41-A622-710586A7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25268-39F6-364B-BADB-678516AD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92C39-9B1F-C846-82FA-89567549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33E4-4879-4F45-8CE4-4DEE24B6AB6B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AA044-F098-E545-BC15-3F9143419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EE25E-5FBF-2E4E-A60E-14CFA4019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E1FE5-C25E-C845-8222-F6BBD8FF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080A-5163-BB40-8CD8-A2273E59C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009" y="2169285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sz="5400" dirty="0"/>
            </a:br>
            <a:r>
              <a:rPr lang="en-US" sz="5400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</a:t>
            </a:r>
            <a:r>
              <a:rPr lang="en-US" sz="5400" u="sng" dirty="0">
                <a:solidFill>
                  <a:schemeClr val="accent1"/>
                </a:solidFill>
                <a:latin typeface="Tw Cen MT" panose="020B0602020104020603" pitchFamily="34" charset="77"/>
              </a:rPr>
              <a:t>Konformation</a:t>
            </a:r>
            <a:r>
              <a:rPr lang="en-US" sz="5400" dirty="0">
                <a:solidFill>
                  <a:schemeClr val="accent1"/>
                </a:solidFill>
                <a:latin typeface="Tw Cen MT" panose="020B0602020104020603" pitchFamily="34" charset="77"/>
              </a:rPr>
              <a:t>: </a:t>
            </a:r>
            <a:r>
              <a:rPr lang="en-US" sz="5400" u="sng" dirty="0" err="1">
                <a:solidFill>
                  <a:schemeClr val="accent1"/>
                </a:solidFill>
                <a:latin typeface="Tw Cen MT" panose="020B0602020104020603" pitchFamily="34" charset="77"/>
              </a:rPr>
              <a:t>Neuer</a:t>
            </a:r>
            <a:r>
              <a:rPr lang="en-US" sz="5400" dirty="0">
                <a:solidFill>
                  <a:schemeClr val="accent1"/>
                </a:solidFill>
                <a:latin typeface="Tw Cen MT" panose="020B0602020104020603" pitchFamily="34" charset="77"/>
              </a:rPr>
              <a:t> Biomarker </a:t>
            </a:r>
            <a:r>
              <a:rPr lang="en-US" sz="54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sz="5400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sz="54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iTTP</a:t>
            </a:r>
            <a:br>
              <a:rPr lang="en-US" sz="5400" dirty="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77"/>
              </a:rPr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843E6-FD0F-E34A-8A65-3D3500147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253" y="4145377"/>
            <a:ext cx="9144000" cy="325596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Prof </a:t>
            </a:r>
            <a:r>
              <a:rPr lang="en-US" dirty="0" err="1"/>
              <a:t>dr</a:t>
            </a:r>
            <a:r>
              <a:rPr lang="en-US" dirty="0"/>
              <a:t> Karen </a:t>
            </a:r>
            <a:r>
              <a:rPr lang="en-US" dirty="0" err="1"/>
              <a:t>Vanhoorelbeke</a:t>
            </a:r>
            <a:endParaRPr lang="en-US" dirty="0"/>
          </a:p>
          <a:p>
            <a:r>
              <a:rPr lang="en-US" dirty="0"/>
              <a:t>KU Leuven Campus Kulak Kortrijk, Belgium</a:t>
            </a:r>
          </a:p>
          <a:p>
            <a:endParaRPr lang="en-US" sz="2000" dirty="0"/>
          </a:p>
          <a:p>
            <a:r>
              <a:rPr lang="en-US" sz="2000" dirty="0"/>
              <a:t>Mainz, November 6, 2020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5B628495-34D1-674C-A4B1-DD760D2E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624"/>
            <a:ext cx="4430438" cy="2206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CFC5B-C8EE-0642-BD9B-54CEA4E7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5953"/>
            <a:ext cx="1612900" cy="161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16389-0AA4-9B4C-9256-084A3009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400" y="0"/>
            <a:ext cx="23876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1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5">
            <a:extLst>
              <a:ext uri="{FF2B5EF4-FFF2-40B4-BE49-F238E27FC236}">
                <a16:creationId xmlns:a16="http://schemas.microsoft.com/office/drawing/2014/main" id="{5AF1507B-B490-964E-9284-BDC8F8B2B8A3}"/>
              </a:ext>
            </a:extLst>
          </p:cNvPr>
          <p:cNvSpPr txBox="1">
            <a:spLocks/>
          </p:cNvSpPr>
          <p:nvPr/>
        </p:nvSpPr>
        <p:spPr>
          <a:xfrm>
            <a:off x="815196" y="115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w Cen MT" panose="020B0602020104020603" pitchFamily="34" charset="77"/>
              </a:rPr>
              <a:t>Acuter </a:t>
            </a:r>
            <a:r>
              <a:rPr lang="en-US" dirty="0" err="1">
                <a:solidFill>
                  <a:srgbClr val="FF0000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FF0000"/>
              </a:solidFill>
              <a:latin typeface="Tw Cen MT" panose="020B0602020104020603" pitchFamily="34" charset="77"/>
            </a:endParaRPr>
          </a:p>
        </p:txBody>
      </p:sp>
      <p:pic>
        <p:nvPicPr>
          <p:cNvPr id="9" name="Picture 6" descr="Resultado de imagen para Assistance publique â HÃ´pitaux de Paris (">
            <a:extLst>
              <a:ext uri="{FF2B5EF4-FFF2-40B4-BE49-F238E27FC236}">
                <a16:creationId xmlns:a16="http://schemas.microsoft.com/office/drawing/2014/main" id="{EE4D4937-EA14-504D-B3DC-D67BF99C2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30813"/>
          <a:stretch/>
        </p:blipFill>
        <p:spPr bwMode="auto">
          <a:xfrm>
            <a:off x="8245431" y="595803"/>
            <a:ext cx="3174718" cy="8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BAEE4-C5D7-E840-B930-53D930CD908D}"/>
              </a:ext>
            </a:extLst>
          </p:cNvPr>
          <p:cNvSpPr txBox="1"/>
          <p:nvPr/>
        </p:nvSpPr>
        <p:spPr>
          <a:xfrm>
            <a:off x="160896" y="6426427"/>
            <a:ext cx="307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w Cen MT" panose="020B0602020104020603" pitchFamily="34" charset="77"/>
              </a:rPr>
              <a:t>Roose</a:t>
            </a:r>
            <a:r>
              <a:rPr lang="en-US" sz="1600" dirty="0">
                <a:latin typeface="Tw Cen MT" panose="020B0602020104020603" pitchFamily="34" charset="77"/>
              </a:rPr>
              <a:t> et al JTH 2018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27FC4-D43A-824A-BA41-3E42782732B3}"/>
              </a:ext>
            </a:extLst>
          </p:cNvPr>
          <p:cNvGrpSpPr/>
          <p:nvPr/>
        </p:nvGrpSpPr>
        <p:grpSpPr>
          <a:xfrm>
            <a:off x="892731" y="1216611"/>
            <a:ext cx="5697640" cy="5333903"/>
            <a:chOff x="892731" y="1216611"/>
            <a:chExt cx="5697640" cy="53339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27B7F6-A242-F344-8A32-7C814C189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393"/>
            <a:stretch/>
          </p:blipFill>
          <p:spPr>
            <a:xfrm>
              <a:off x="892731" y="1216611"/>
              <a:ext cx="2084645" cy="49707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C455FF-E506-7A4D-9B58-D1C3328497DD}"/>
                </a:ext>
              </a:extLst>
            </p:cNvPr>
            <p:cNvSpPr txBox="1"/>
            <p:nvPr/>
          </p:nvSpPr>
          <p:spPr>
            <a:xfrm>
              <a:off x="2060429" y="6196113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n=81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A916AD-5FD9-DE46-A50A-0335C04915F9}"/>
                </a:ext>
              </a:extLst>
            </p:cNvPr>
            <p:cNvSpPr txBox="1"/>
            <p:nvPr/>
          </p:nvSpPr>
          <p:spPr>
            <a:xfrm>
              <a:off x="3113655" y="6189331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BBC9A7-42CF-EB4E-821D-3582A5DBCBEE}"/>
                </a:ext>
              </a:extLst>
            </p:cNvPr>
            <p:cNvSpPr txBox="1"/>
            <p:nvPr/>
          </p:nvSpPr>
          <p:spPr>
            <a:xfrm>
              <a:off x="4394026" y="6211960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n=63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0A1496-3A06-8E43-9EB2-276F6A2E3193}"/>
                </a:ext>
              </a:extLst>
            </p:cNvPr>
            <p:cNvSpPr/>
            <p:nvPr/>
          </p:nvSpPr>
          <p:spPr>
            <a:xfrm>
              <a:off x="2297151" y="1315844"/>
              <a:ext cx="4293220" cy="903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CB444-D569-DB40-977A-DC8BACED7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93" t="22487"/>
            <a:stretch/>
          </p:blipFill>
          <p:spPr>
            <a:xfrm>
              <a:off x="2877015" y="2330605"/>
              <a:ext cx="2530416" cy="38530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F7FDEF-A7CC-4B46-8C1E-3591B08F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32"/>
          <a:stretch/>
        </p:blipFill>
        <p:spPr>
          <a:xfrm>
            <a:off x="6356815" y="2017955"/>
            <a:ext cx="5541350" cy="2264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4F9EF-7314-9C4A-B5B4-B869D5A330AE}"/>
              </a:ext>
            </a:extLst>
          </p:cNvPr>
          <p:cNvSpPr/>
          <p:nvPr/>
        </p:nvSpPr>
        <p:spPr>
          <a:xfrm>
            <a:off x="8196146" y="2843560"/>
            <a:ext cx="1739591" cy="219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1FE1D1-FB4F-9C42-A11A-5BAB744401BA}"/>
              </a:ext>
            </a:extLst>
          </p:cNvPr>
          <p:cNvSpPr/>
          <p:nvPr/>
        </p:nvSpPr>
        <p:spPr>
          <a:xfrm>
            <a:off x="7214839" y="4170555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7" name="Afbeelding 9">
            <a:extLst>
              <a:ext uri="{FF2B5EF4-FFF2-40B4-BE49-F238E27FC236}">
                <a16:creationId xmlns:a16="http://schemas.microsoft.com/office/drawing/2014/main" id="{ADCEC570-21CD-6D4D-8A29-BE6D98250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05" y="4665107"/>
            <a:ext cx="1810080" cy="10804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874963-68F5-EE4B-952E-8B0F1338E55E}"/>
              </a:ext>
            </a:extLst>
          </p:cNvPr>
          <p:cNvSpPr/>
          <p:nvPr/>
        </p:nvSpPr>
        <p:spPr>
          <a:xfrm>
            <a:off x="2999678" y="1906859"/>
            <a:ext cx="2341756" cy="3222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0B011A-DD53-0B44-ADD0-0F8D6E6DF551}"/>
              </a:ext>
            </a:extLst>
          </p:cNvPr>
          <p:cNvSpPr/>
          <p:nvPr/>
        </p:nvSpPr>
        <p:spPr>
          <a:xfrm>
            <a:off x="10588487" y="4134678"/>
            <a:ext cx="583096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4491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5">
            <a:extLst>
              <a:ext uri="{FF2B5EF4-FFF2-40B4-BE49-F238E27FC236}">
                <a16:creationId xmlns:a16="http://schemas.microsoft.com/office/drawing/2014/main" id="{5AF1507B-B490-964E-9284-BDC8F8B2B8A3}"/>
              </a:ext>
            </a:extLst>
          </p:cNvPr>
          <p:cNvSpPr txBox="1">
            <a:spLocks/>
          </p:cNvSpPr>
          <p:nvPr/>
        </p:nvSpPr>
        <p:spPr>
          <a:xfrm>
            <a:off x="815196" y="115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w Cen MT" panose="020B0602020104020603" pitchFamily="34" charset="77"/>
              </a:rPr>
              <a:t>Acuter </a:t>
            </a:r>
            <a:r>
              <a:rPr lang="en-US" dirty="0" err="1">
                <a:solidFill>
                  <a:srgbClr val="FF0000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FF0000"/>
              </a:solidFill>
              <a:latin typeface="Tw Cen MT" panose="020B0602020104020603" pitchFamily="34" charset="77"/>
            </a:endParaRPr>
          </a:p>
        </p:txBody>
      </p:sp>
      <p:pic>
        <p:nvPicPr>
          <p:cNvPr id="9" name="Picture 6" descr="Resultado de imagen para Assistance publique â HÃ´pitaux de Paris (">
            <a:extLst>
              <a:ext uri="{FF2B5EF4-FFF2-40B4-BE49-F238E27FC236}">
                <a16:creationId xmlns:a16="http://schemas.microsoft.com/office/drawing/2014/main" id="{EE4D4937-EA14-504D-B3DC-D67BF99C2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30813"/>
          <a:stretch/>
        </p:blipFill>
        <p:spPr bwMode="auto">
          <a:xfrm>
            <a:off x="8245431" y="595803"/>
            <a:ext cx="3174718" cy="8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BAEE4-C5D7-E840-B930-53D930CD908D}"/>
              </a:ext>
            </a:extLst>
          </p:cNvPr>
          <p:cNvSpPr txBox="1"/>
          <p:nvPr/>
        </p:nvSpPr>
        <p:spPr>
          <a:xfrm>
            <a:off x="160896" y="6426427"/>
            <a:ext cx="307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w Cen MT" panose="020B0602020104020603" pitchFamily="34" charset="77"/>
              </a:rPr>
              <a:t>Roose</a:t>
            </a:r>
            <a:r>
              <a:rPr lang="en-US" sz="1600" dirty="0">
                <a:latin typeface="Tw Cen MT" panose="020B0602020104020603" pitchFamily="34" charset="77"/>
              </a:rPr>
              <a:t> et al JTH 2018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27FC4-D43A-824A-BA41-3E42782732B3}"/>
              </a:ext>
            </a:extLst>
          </p:cNvPr>
          <p:cNvGrpSpPr/>
          <p:nvPr/>
        </p:nvGrpSpPr>
        <p:grpSpPr>
          <a:xfrm>
            <a:off x="892731" y="1216611"/>
            <a:ext cx="5697640" cy="5333903"/>
            <a:chOff x="892731" y="1216611"/>
            <a:chExt cx="5697640" cy="53339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27B7F6-A242-F344-8A32-7C814C189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393"/>
            <a:stretch/>
          </p:blipFill>
          <p:spPr>
            <a:xfrm>
              <a:off x="892731" y="1216611"/>
              <a:ext cx="2084645" cy="49707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C455FF-E506-7A4D-9B58-D1C3328497DD}"/>
                </a:ext>
              </a:extLst>
            </p:cNvPr>
            <p:cNvSpPr txBox="1"/>
            <p:nvPr/>
          </p:nvSpPr>
          <p:spPr>
            <a:xfrm>
              <a:off x="2060429" y="6196113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n=81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A916AD-5FD9-DE46-A50A-0335C04915F9}"/>
                </a:ext>
              </a:extLst>
            </p:cNvPr>
            <p:cNvSpPr txBox="1"/>
            <p:nvPr/>
          </p:nvSpPr>
          <p:spPr>
            <a:xfrm>
              <a:off x="3113655" y="6189331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BBC9A7-42CF-EB4E-821D-3582A5DBCBEE}"/>
                </a:ext>
              </a:extLst>
            </p:cNvPr>
            <p:cNvSpPr txBox="1"/>
            <p:nvPr/>
          </p:nvSpPr>
          <p:spPr>
            <a:xfrm>
              <a:off x="4394026" y="6211960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n=63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0A1496-3A06-8E43-9EB2-276F6A2E3193}"/>
                </a:ext>
              </a:extLst>
            </p:cNvPr>
            <p:cNvSpPr/>
            <p:nvPr/>
          </p:nvSpPr>
          <p:spPr>
            <a:xfrm>
              <a:off x="2297151" y="1315844"/>
              <a:ext cx="4293220" cy="903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CB444-D569-DB40-977A-DC8BACED7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93" t="22487"/>
            <a:stretch/>
          </p:blipFill>
          <p:spPr>
            <a:xfrm>
              <a:off x="2877015" y="2330605"/>
              <a:ext cx="2530416" cy="38530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F7FDEF-A7CC-4B46-8C1E-3591B08F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32"/>
          <a:stretch/>
        </p:blipFill>
        <p:spPr>
          <a:xfrm>
            <a:off x="6356815" y="2017955"/>
            <a:ext cx="5541350" cy="2264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4F9EF-7314-9C4A-B5B4-B869D5A330AE}"/>
              </a:ext>
            </a:extLst>
          </p:cNvPr>
          <p:cNvSpPr/>
          <p:nvPr/>
        </p:nvSpPr>
        <p:spPr>
          <a:xfrm>
            <a:off x="8196146" y="2843560"/>
            <a:ext cx="1739591" cy="219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1FE1D1-FB4F-9C42-A11A-5BAB744401BA}"/>
              </a:ext>
            </a:extLst>
          </p:cNvPr>
          <p:cNvSpPr/>
          <p:nvPr/>
        </p:nvSpPr>
        <p:spPr>
          <a:xfrm>
            <a:off x="7214839" y="4170555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A745CEE-4230-AD42-B90B-E6878493F931}"/>
              </a:ext>
            </a:extLst>
          </p:cNvPr>
          <p:cNvSpPr/>
          <p:nvPr/>
        </p:nvSpPr>
        <p:spPr>
          <a:xfrm>
            <a:off x="10738626" y="4159403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7" name="Afbeelding 9">
            <a:extLst>
              <a:ext uri="{FF2B5EF4-FFF2-40B4-BE49-F238E27FC236}">
                <a16:creationId xmlns:a16="http://schemas.microsoft.com/office/drawing/2014/main" id="{ADCEC570-21CD-6D4D-8A29-BE6D98250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05" y="4665107"/>
            <a:ext cx="1810080" cy="1080455"/>
          </a:xfrm>
          <a:prstGeom prst="rect">
            <a:avLst/>
          </a:prstGeom>
        </p:spPr>
      </p:pic>
      <p:pic>
        <p:nvPicPr>
          <p:cNvPr id="48" name="Afbeelding 8">
            <a:extLst>
              <a:ext uri="{FF2B5EF4-FFF2-40B4-BE49-F238E27FC236}">
                <a16:creationId xmlns:a16="http://schemas.microsoft.com/office/drawing/2014/main" id="{9E60E375-9B32-8B48-A148-52E8D8E7E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42" y="4665538"/>
            <a:ext cx="1795398" cy="8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E20353-8D8C-5445-B693-51FE60D29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32"/>
          <a:stretch/>
        </p:blipFill>
        <p:spPr>
          <a:xfrm>
            <a:off x="2216975" y="1337730"/>
            <a:ext cx="7752028" cy="316736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C717D44-7B1F-C54B-9240-3F047184ECB0}"/>
              </a:ext>
            </a:extLst>
          </p:cNvPr>
          <p:cNvSpPr/>
          <p:nvPr/>
        </p:nvSpPr>
        <p:spPr>
          <a:xfrm>
            <a:off x="3300759" y="4705813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43C153-F79A-7C46-91B3-D1EE1B786161}"/>
              </a:ext>
            </a:extLst>
          </p:cNvPr>
          <p:cNvSpPr/>
          <p:nvPr/>
        </p:nvSpPr>
        <p:spPr>
          <a:xfrm>
            <a:off x="8396869" y="4739265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968525-C933-054D-84FA-364C7A58FD46}"/>
              </a:ext>
            </a:extLst>
          </p:cNvPr>
          <p:cNvSpPr/>
          <p:nvPr/>
        </p:nvSpPr>
        <p:spPr>
          <a:xfrm>
            <a:off x="5527284" y="5360016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290169F-8993-3F4B-B412-803B8C1EB644}"/>
              </a:ext>
            </a:extLst>
          </p:cNvPr>
          <p:cNvSpPr/>
          <p:nvPr/>
        </p:nvSpPr>
        <p:spPr>
          <a:xfrm>
            <a:off x="6218662" y="5360017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748D9E-FBB5-7249-B338-6E0804E0C175}"/>
              </a:ext>
            </a:extLst>
          </p:cNvPr>
          <p:cNvCxnSpPr/>
          <p:nvPr/>
        </p:nvCxnSpPr>
        <p:spPr>
          <a:xfrm flipH="1">
            <a:off x="5720574" y="4895385"/>
            <a:ext cx="178419" cy="32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567D21-2414-B64A-AFAD-140BF9023010}"/>
              </a:ext>
            </a:extLst>
          </p:cNvPr>
          <p:cNvCxnSpPr/>
          <p:nvPr/>
        </p:nvCxnSpPr>
        <p:spPr>
          <a:xfrm>
            <a:off x="6155472" y="4895385"/>
            <a:ext cx="189570" cy="334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9D6E820-B565-2E49-94D9-02BBB85E2784}"/>
              </a:ext>
            </a:extLst>
          </p:cNvPr>
          <p:cNvSpPr txBox="1"/>
          <p:nvPr/>
        </p:nvSpPr>
        <p:spPr>
          <a:xfrm>
            <a:off x="8163339" y="4240696"/>
            <a:ext cx="914400" cy="371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2BC3E-8EFB-F546-81AB-BB7BAF6F4ABF}"/>
              </a:ext>
            </a:extLst>
          </p:cNvPr>
          <p:cNvSpPr/>
          <p:nvPr/>
        </p:nvSpPr>
        <p:spPr>
          <a:xfrm>
            <a:off x="4784035" y="2531165"/>
            <a:ext cx="2398643" cy="3233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552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E20353-8D8C-5445-B693-51FE60D29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32"/>
          <a:stretch/>
        </p:blipFill>
        <p:spPr>
          <a:xfrm>
            <a:off x="2216975" y="1337730"/>
            <a:ext cx="7752028" cy="316736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C717D44-7B1F-C54B-9240-3F047184ECB0}"/>
              </a:ext>
            </a:extLst>
          </p:cNvPr>
          <p:cNvSpPr/>
          <p:nvPr/>
        </p:nvSpPr>
        <p:spPr>
          <a:xfrm>
            <a:off x="3300759" y="4705813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543C153-F79A-7C46-91B3-D1EE1B786161}"/>
              </a:ext>
            </a:extLst>
          </p:cNvPr>
          <p:cNvSpPr/>
          <p:nvPr/>
        </p:nvSpPr>
        <p:spPr>
          <a:xfrm>
            <a:off x="8396869" y="4739265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C968525-C933-054D-84FA-364C7A58FD46}"/>
              </a:ext>
            </a:extLst>
          </p:cNvPr>
          <p:cNvSpPr/>
          <p:nvPr/>
        </p:nvSpPr>
        <p:spPr>
          <a:xfrm>
            <a:off x="5527284" y="5360016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290169F-8993-3F4B-B412-803B8C1EB644}"/>
              </a:ext>
            </a:extLst>
          </p:cNvPr>
          <p:cNvSpPr/>
          <p:nvPr/>
        </p:nvSpPr>
        <p:spPr>
          <a:xfrm>
            <a:off x="6218662" y="5360017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748D9E-FBB5-7249-B338-6E0804E0C175}"/>
              </a:ext>
            </a:extLst>
          </p:cNvPr>
          <p:cNvCxnSpPr/>
          <p:nvPr/>
        </p:nvCxnSpPr>
        <p:spPr>
          <a:xfrm flipH="1">
            <a:off x="5720574" y="4895385"/>
            <a:ext cx="178419" cy="32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567D21-2414-B64A-AFAD-140BF9023010}"/>
              </a:ext>
            </a:extLst>
          </p:cNvPr>
          <p:cNvCxnSpPr/>
          <p:nvPr/>
        </p:nvCxnSpPr>
        <p:spPr>
          <a:xfrm>
            <a:off x="6155472" y="4895385"/>
            <a:ext cx="189570" cy="334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9D6E820-B565-2E49-94D9-02BBB85E2784}"/>
              </a:ext>
            </a:extLst>
          </p:cNvPr>
          <p:cNvSpPr txBox="1"/>
          <p:nvPr/>
        </p:nvSpPr>
        <p:spPr>
          <a:xfrm>
            <a:off x="8163339" y="4240696"/>
            <a:ext cx="914400" cy="371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888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EA76-11B6-3A42-AD5B-72837151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956" y="2392708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ADAMTS13-Konformation: Biomarker </a:t>
            </a:r>
            <a:r>
              <a:rPr lang="en-US" sz="4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Subklinische</a:t>
            </a:r>
            <a: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</a:t>
            </a:r>
            <a:br>
              <a:rPr lang="en-US" sz="4800" dirty="0">
                <a:solidFill>
                  <a:schemeClr val="accent1"/>
                </a:solidFill>
                <a:latin typeface="Tw Cen MT" panose="020B0602020104020603" pitchFamily="34" charset="77"/>
              </a:rPr>
            </a:b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9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Krankheitsverlauf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DC1E856-3343-A348-ABBB-6B5423D2F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9697" y="1418614"/>
            <a:ext cx="10363826" cy="5464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subklinische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FD0E7E8-F8BE-E44B-A5DE-CEF0ED2001CB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pic>
        <p:nvPicPr>
          <p:cNvPr id="46" name="Afbeelding 7">
            <a:extLst>
              <a:ext uri="{FF2B5EF4-FFF2-40B4-BE49-F238E27FC236}">
                <a16:creationId xmlns:a16="http://schemas.microsoft.com/office/drawing/2014/main" id="{7871CC42-BE97-F74A-9C0B-C6B327A0B6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r="6392"/>
          <a:stretch/>
        </p:blipFill>
        <p:spPr bwMode="auto">
          <a:xfrm>
            <a:off x="2821259" y="3037187"/>
            <a:ext cx="4189582" cy="299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2E2F8-0026-4541-B4CF-D87910DA2FF5}"/>
              </a:ext>
            </a:extLst>
          </p:cNvPr>
          <p:cNvSpPr txBox="1"/>
          <p:nvPr/>
        </p:nvSpPr>
        <p:spPr>
          <a:xfrm>
            <a:off x="2854712" y="2018371"/>
            <a:ext cx="17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Acuter Schub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2BB83B-E9C9-F04E-B236-59CC50577424}"/>
              </a:ext>
            </a:extLst>
          </p:cNvPr>
          <p:cNvCxnSpPr/>
          <p:nvPr/>
        </p:nvCxnSpPr>
        <p:spPr>
          <a:xfrm>
            <a:off x="3791415" y="2475571"/>
            <a:ext cx="0" cy="4460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E7CF8E-51F4-9148-8938-4699C5403F1A}"/>
              </a:ext>
            </a:extLst>
          </p:cNvPr>
          <p:cNvSpPr txBox="1"/>
          <p:nvPr/>
        </p:nvSpPr>
        <p:spPr>
          <a:xfrm>
            <a:off x="4482790" y="2252546"/>
            <a:ext cx="22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B050"/>
                </a:solidFill>
              </a:rPr>
              <a:t>krankheitsverlauf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7DDDF81-1AA3-F143-A856-BBCCA62F9A52}"/>
              </a:ext>
            </a:extLst>
          </p:cNvPr>
          <p:cNvSpPr/>
          <p:nvPr/>
        </p:nvSpPr>
        <p:spPr>
          <a:xfrm rot="5400000">
            <a:off x="5291253" y="1299118"/>
            <a:ext cx="284356" cy="304985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E018D-14C2-2A4C-8601-586FD9E40D64}"/>
              </a:ext>
            </a:extLst>
          </p:cNvPr>
          <p:cNvCxnSpPr/>
          <p:nvPr/>
        </p:nvCxnSpPr>
        <p:spPr>
          <a:xfrm>
            <a:off x="5664820" y="2966224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F7B24C-6820-654C-9CA3-681F215158DE}"/>
              </a:ext>
            </a:extLst>
          </p:cNvPr>
          <p:cNvCxnSpPr/>
          <p:nvPr/>
        </p:nvCxnSpPr>
        <p:spPr>
          <a:xfrm>
            <a:off x="6999250" y="2973658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6381E8-6455-5842-9EC4-83086FB5CC4F}"/>
              </a:ext>
            </a:extLst>
          </p:cNvPr>
          <p:cNvSpPr txBox="1"/>
          <p:nvPr/>
        </p:nvSpPr>
        <p:spPr>
          <a:xfrm>
            <a:off x="7147932" y="2798956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Rituximab</a:t>
            </a:r>
          </a:p>
        </p:txBody>
      </p:sp>
    </p:spTree>
    <p:extLst>
      <p:ext uri="{BB962C8B-B14F-4D97-AF65-F5344CB8AC3E}">
        <p14:creationId xmlns:p14="http://schemas.microsoft.com/office/powerpoint/2010/main" val="4255971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Krankheitsverlauf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DC1E856-3343-A348-ABBB-6B5423D2F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9697" y="1418614"/>
            <a:ext cx="10363826" cy="5464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ADAMTS13-Konformation: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subklinische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?</a:t>
            </a:r>
            <a:endParaRPr lang="en-US" dirty="0"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FD0E7E8-F8BE-E44B-A5DE-CEF0ED2001CB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pic>
        <p:nvPicPr>
          <p:cNvPr id="46" name="Afbeelding 7">
            <a:extLst>
              <a:ext uri="{FF2B5EF4-FFF2-40B4-BE49-F238E27FC236}">
                <a16:creationId xmlns:a16="http://schemas.microsoft.com/office/drawing/2014/main" id="{7871CC42-BE97-F74A-9C0B-C6B327A0B6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r="6392"/>
          <a:stretch/>
        </p:blipFill>
        <p:spPr bwMode="auto">
          <a:xfrm>
            <a:off x="2821259" y="3037187"/>
            <a:ext cx="4189582" cy="299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2E2F8-0026-4541-B4CF-D87910DA2FF5}"/>
              </a:ext>
            </a:extLst>
          </p:cNvPr>
          <p:cNvSpPr txBox="1"/>
          <p:nvPr/>
        </p:nvSpPr>
        <p:spPr>
          <a:xfrm>
            <a:off x="2854712" y="2018371"/>
            <a:ext cx="17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Acuter Schub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2BB83B-E9C9-F04E-B236-59CC50577424}"/>
              </a:ext>
            </a:extLst>
          </p:cNvPr>
          <p:cNvCxnSpPr/>
          <p:nvPr/>
        </p:nvCxnSpPr>
        <p:spPr>
          <a:xfrm>
            <a:off x="3791415" y="2475571"/>
            <a:ext cx="0" cy="4460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E7CF8E-51F4-9148-8938-4699C5403F1A}"/>
              </a:ext>
            </a:extLst>
          </p:cNvPr>
          <p:cNvSpPr txBox="1"/>
          <p:nvPr/>
        </p:nvSpPr>
        <p:spPr>
          <a:xfrm>
            <a:off x="4482790" y="2252546"/>
            <a:ext cx="22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B050"/>
                </a:solidFill>
              </a:rPr>
              <a:t>krankheitsverlauf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7DDDF81-1AA3-F143-A856-BBCCA62F9A52}"/>
              </a:ext>
            </a:extLst>
          </p:cNvPr>
          <p:cNvSpPr/>
          <p:nvPr/>
        </p:nvSpPr>
        <p:spPr>
          <a:xfrm rot="5400000">
            <a:off x="5291253" y="1299118"/>
            <a:ext cx="284356" cy="304985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E018D-14C2-2A4C-8601-586FD9E40D64}"/>
              </a:ext>
            </a:extLst>
          </p:cNvPr>
          <p:cNvCxnSpPr/>
          <p:nvPr/>
        </p:nvCxnSpPr>
        <p:spPr>
          <a:xfrm>
            <a:off x="5664820" y="2966224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F7B24C-6820-654C-9CA3-681F215158DE}"/>
              </a:ext>
            </a:extLst>
          </p:cNvPr>
          <p:cNvCxnSpPr/>
          <p:nvPr/>
        </p:nvCxnSpPr>
        <p:spPr>
          <a:xfrm>
            <a:off x="6999250" y="2973658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6381E8-6455-5842-9EC4-83086FB5CC4F}"/>
              </a:ext>
            </a:extLst>
          </p:cNvPr>
          <p:cNvSpPr txBox="1"/>
          <p:nvPr/>
        </p:nvSpPr>
        <p:spPr>
          <a:xfrm>
            <a:off x="7147932" y="2798956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Rituximab</a:t>
            </a:r>
          </a:p>
        </p:txBody>
      </p:sp>
    </p:spTree>
    <p:extLst>
      <p:ext uri="{BB962C8B-B14F-4D97-AF65-F5344CB8AC3E}">
        <p14:creationId xmlns:p14="http://schemas.microsoft.com/office/powerpoint/2010/main" val="3173047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Krankheitsverlauf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DC1E856-3343-A348-ABBB-6B5423D2F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9697" y="1418614"/>
            <a:ext cx="10363826" cy="5464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ADAMTS13-Konformation: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subklinische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!</a:t>
            </a:r>
            <a:endParaRPr lang="en-US" dirty="0"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w Cen MT" panose="020B0602020104020603" pitchFamily="34" charset="77"/>
              </a:rPr>
              <a:t>Roose</a:t>
            </a:r>
            <a:r>
              <a:rPr lang="en-US" sz="1600" dirty="0">
                <a:latin typeface="Tw Cen MT" panose="020B0602020104020603" pitchFamily="34" charset="77"/>
              </a:rPr>
              <a:t> et al Blood 2020</a:t>
            </a:r>
          </a:p>
        </p:txBody>
      </p:sp>
      <p:pic>
        <p:nvPicPr>
          <p:cNvPr id="46" name="Afbeelding 7">
            <a:extLst>
              <a:ext uri="{FF2B5EF4-FFF2-40B4-BE49-F238E27FC236}">
                <a16:creationId xmlns:a16="http://schemas.microsoft.com/office/drawing/2014/main" id="{7871CC42-BE97-F74A-9C0B-C6B327A0B6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r="6392"/>
          <a:stretch/>
        </p:blipFill>
        <p:spPr bwMode="auto">
          <a:xfrm>
            <a:off x="2821259" y="3037187"/>
            <a:ext cx="4189582" cy="299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82E2F8-0026-4541-B4CF-D87910DA2FF5}"/>
              </a:ext>
            </a:extLst>
          </p:cNvPr>
          <p:cNvSpPr txBox="1"/>
          <p:nvPr/>
        </p:nvSpPr>
        <p:spPr>
          <a:xfrm>
            <a:off x="2854712" y="2018371"/>
            <a:ext cx="17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Acuter Schub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2BB83B-E9C9-F04E-B236-59CC50577424}"/>
              </a:ext>
            </a:extLst>
          </p:cNvPr>
          <p:cNvCxnSpPr/>
          <p:nvPr/>
        </p:nvCxnSpPr>
        <p:spPr>
          <a:xfrm>
            <a:off x="3791415" y="2475571"/>
            <a:ext cx="0" cy="4460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E7CF8E-51F4-9148-8938-4699C5403F1A}"/>
              </a:ext>
            </a:extLst>
          </p:cNvPr>
          <p:cNvSpPr txBox="1"/>
          <p:nvPr/>
        </p:nvSpPr>
        <p:spPr>
          <a:xfrm>
            <a:off x="4482790" y="2252546"/>
            <a:ext cx="221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B050"/>
                </a:solidFill>
              </a:rPr>
              <a:t>krankheitsverlauf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7DDDF81-1AA3-F143-A856-BBCCA62F9A52}"/>
              </a:ext>
            </a:extLst>
          </p:cNvPr>
          <p:cNvSpPr/>
          <p:nvPr/>
        </p:nvSpPr>
        <p:spPr>
          <a:xfrm rot="5400000">
            <a:off x="5291253" y="1299118"/>
            <a:ext cx="284356" cy="304985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E018D-14C2-2A4C-8601-586FD9E40D64}"/>
              </a:ext>
            </a:extLst>
          </p:cNvPr>
          <p:cNvCxnSpPr/>
          <p:nvPr/>
        </p:nvCxnSpPr>
        <p:spPr>
          <a:xfrm>
            <a:off x="5664820" y="2966224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EF7B24C-6820-654C-9CA3-681F215158DE}"/>
              </a:ext>
            </a:extLst>
          </p:cNvPr>
          <p:cNvCxnSpPr/>
          <p:nvPr/>
        </p:nvCxnSpPr>
        <p:spPr>
          <a:xfrm>
            <a:off x="6999250" y="2973658"/>
            <a:ext cx="0" cy="40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6381E8-6455-5842-9EC4-83086FB5CC4F}"/>
              </a:ext>
            </a:extLst>
          </p:cNvPr>
          <p:cNvSpPr txBox="1"/>
          <p:nvPr/>
        </p:nvSpPr>
        <p:spPr>
          <a:xfrm>
            <a:off x="7147932" y="2798956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Rituximab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EE36F6-A021-254D-94B1-898822135069}"/>
              </a:ext>
            </a:extLst>
          </p:cNvPr>
          <p:cNvSpPr/>
          <p:nvPr/>
        </p:nvSpPr>
        <p:spPr>
          <a:xfrm>
            <a:off x="6437972" y="4304371"/>
            <a:ext cx="163550" cy="1709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1A7565-2C22-6543-A14C-8E14A0C2FA6D}"/>
              </a:ext>
            </a:extLst>
          </p:cNvPr>
          <p:cNvSpPr/>
          <p:nvPr/>
        </p:nvSpPr>
        <p:spPr>
          <a:xfrm>
            <a:off x="5475254" y="4456771"/>
            <a:ext cx="163550" cy="1709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7A2682-E2E6-0E40-B209-84A38DAE0116}"/>
              </a:ext>
            </a:extLst>
          </p:cNvPr>
          <p:cNvSpPr/>
          <p:nvPr/>
        </p:nvSpPr>
        <p:spPr>
          <a:xfrm>
            <a:off x="5081246" y="4207727"/>
            <a:ext cx="163550" cy="1709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239FFC7-E8FD-2A48-9809-4FBEF434B974}"/>
              </a:ext>
            </a:extLst>
          </p:cNvPr>
          <p:cNvSpPr/>
          <p:nvPr/>
        </p:nvSpPr>
        <p:spPr>
          <a:xfrm>
            <a:off x="3705927" y="4527392"/>
            <a:ext cx="163550" cy="1709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8E3B37-AD7E-D443-9E88-F0691577438D}"/>
              </a:ext>
            </a:extLst>
          </p:cNvPr>
          <p:cNvSpPr/>
          <p:nvPr/>
        </p:nvSpPr>
        <p:spPr>
          <a:xfrm>
            <a:off x="6791090" y="4568281"/>
            <a:ext cx="163550" cy="170988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7B19DC-3AE6-2040-A011-2490C38233F0}"/>
              </a:ext>
            </a:extLst>
          </p:cNvPr>
          <p:cNvSpPr/>
          <p:nvPr/>
        </p:nvSpPr>
        <p:spPr>
          <a:xfrm>
            <a:off x="4189141" y="3271023"/>
            <a:ext cx="163550" cy="1709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4E3A87-5076-7C44-BF89-526DAA7E5A08}"/>
              </a:ext>
            </a:extLst>
          </p:cNvPr>
          <p:cNvSpPr/>
          <p:nvPr/>
        </p:nvSpPr>
        <p:spPr>
          <a:xfrm>
            <a:off x="4642623" y="3691051"/>
            <a:ext cx="163550" cy="1709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C2A91A-1262-9941-BC56-6CAA7011D4E1}"/>
              </a:ext>
            </a:extLst>
          </p:cNvPr>
          <p:cNvSpPr/>
          <p:nvPr/>
        </p:nvSpPr>
        <p:spPr>
          <a:xfrm>
            <a:off x="5921294" y="3709639"/>
            <a:ext cx="163550" cy="1709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15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B2D05CD7-5E02-574E-A2A7-4ED400FECD2C}"/>
              </a:ext>
            </a:extLst>
          </p:cNvPr>
          <p:cNvSpPr txBox="1">
            <a:spLocks/>
          </p:cNvSpPr>
          <p:nvPr/>
        </p:nvSpPr>
        <p:spPr>
          <a:xfrm>
            <a:off x="81519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941100"/>
                </a:solidFill>
                <a:latin typeface="Tw Cen MT" panose="020B0602020104020603" pitchFamily="34" charset="77"/>
              </a:rPr>
              <a:t>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60141E-C656-344E-A67A-1D937922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</a:t>
            </a:r>
            <a:r>
              <a:rPr lang="en-US" u="sng" dirty="0">
                <a:solidFill>
                  <a:schemeClr val="accent1"/>
                </a:solidFill>
                <a:latin typeface="Tw Cen MT" panose="020B0602020104020603" pitchFamily="34" charset="77"/>
              </a:rPr>
              <a:t>Konformation</a:t>
            </a:r>
          </a:p>
          <a:p>
            <a:endParaRPr lang="en-US" dirty="0">
              <a:latin typeface="Tw Cen MT" panose="020B0602020104020603" pitchFamily="34" charset="77"/>
            </a:endParaRPr>
          </a:p>
          <a:p>
            <a:pPr marL="674688" indent="-238125"/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Neuer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iTTP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diagnose</a:t>
            </a:r>
          </a:p>
          <a:p>
            <a:pPr lvl="1"/>
            <a:r>
              <a:rPr lang="en-US" sz="2800" u="sng" dirty="0" err="1">
                <a:solidFill>
                  <a:schemeClr val="accent1"/>
                </a:solidFill>
                <a:latin typeface="Tw Cen MT" panose="020B0602020104020603" pitchFamily="34" charset="77"/>
              </a:rPr>
              <a:t>Neuer</a:t>
            </a:r>
            <a:r>
              <a:rPr lang="en-US" sz="2800" dirty="0">
                <a:solidFill>
                  <a:schemeClr val="accent1"/>
                </a:solidFill>
                <a:latin typeface="Tw Cen MT" panose="020B0602020104020603" pitchFamily="34" charset="77"/>
              </a:rPr>
              <a:t> Biomarker </a:t>
            </a:r>
            <a:r>
              <a:rPr lang="en-US" sz="2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sz="2800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Subklinische</a:t>
            </a:r>
            <a:r>
              <a:rPr lang="en-US" sz="2800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w Cen MT" panose="020B0602020104020603" pitchFamily="34" charset="77"/>
              </a:rPr>
              <a:t>krankheit</a:t>
            </a:r>
            <a:endParaRPr lang="en-US" dirty="0">
              <a:latin typeface="Tw Cen MT" panose="020B06020201040206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FD51F-4260-7845-84E2-4447EC6C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2964"/>
            <a:ext cx="1455036" cy="14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7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C6214AB-0632-2B46-80B2-AECB0850C2F3}"/>
              </a:ext>
            </a:extLst>
          </p:cNvPr>
          <p:cNvSpPr/>
          <p:nvPr/>
        </p:nvSpPr>
        <p:spPr>
          <a:xfrm>
            <a:off x="3880623" y="2168525"/>
            <a:ext cx="4181707" cy="3144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Afbeeldingsresultaat voor semmelweis university">
            <a:extLst>
              <a:ext uri="{FF2B5EF4-FFF2-40B4-BE49-F238E27FC236}">
                <a16:creationId xmlns:a16="http://schemas.microsoft.com/office/drawing/2014/main" id="{D3E8773C-EA2E-1846-9C09-73CB051C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53346"/>
            <a:ext cx="1052464" cy="10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fbeeldingsresultaat voor Rouen university hospital">
            <a:extLst>
              <a:ext uri="{FF2B5EF4-FFF2-40B4-BE49-F238E27FC236}">
                <a16:creationId xmlns:a16="http://schemas.microsoft.com/office/drawing/2014/main" id="{923AAEE3-2730-BC44-B518-88AF9BD0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95" y="5345368"/>
            <a:ext cx="1357313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fbeeldingsresultaat voor universitÃ  degli studi di milano">
            <a:extLst>
              <a:ext uri="{FF2B5EF4-FFF2-40B4-BE49-F238E27FC236}">
                <a16:creationId xmlns:a16="http://schemas.microsoft.com/office/drawing/2014/main" id="{20D00664-04E7-0049-8318-6FB60D51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46" y="4555538"/>
            <a:ext cx="1883668" cy="6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Afbeeldingsresultaat voor university medical center utrecht">
            <a:extLst>
              <a:ext uri="{FF2B5EF4-FFF2-40B4-BE49-F238E27FC236}">
                <a16:creationId xmlns:a16="http://schemas.microsoft.com/office/drawing/2014/main" id="{D0CB4D43-3742-5C43-850C-860FE2687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5135" r="20167" b="32906"/>
          <a:stretch/>
        </p:blipFill>
        <p:spPr bwMode="auto">
          <a:xfrm>
            <a:off x="7436508" y="4404552"/>
            <a:ext cx="1688907" cy="104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3">
            <a:extLst>
              <a:ext uri="{FF2B5EF4-FFF2-40B4-BE49-F238E27FC236}">
                <a16:creationId xmlns:a16="http://schemas.microsoft.com/office/drawing/2014/main" id="{51967FFC-C878-6D41-9EC3-0C391ECAF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49" y="4692337"/>
            <a:ext cx="3452773" cy="6139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17AE48-30C0-4C42-AAD1-1E2A9F28FE9C}"/>
              </a:ext>
            </a:extLst>
          </p:cNvPr>
          <p:cNvSpPr/>
          <p:nvPr/>
        </p:nvSpPr>
        <p:spPr>
          <a:xfrm>
            <a:off x="459323" y="4530581"/>
            <a:ext cx="3897086" cy="957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31E2D-42A1-9141-8B66-A326C951A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585" y="260828"/>
            <a:ext cx="8987883" cy="3850809"/>
          </a:xfrm>
          <a:prstGeom prst="rect">
            <a:avLst/>
          </a:prstGeom>
        </p:spPr>
      </p:pic>
      <p:pic>
        <p:nvPicPr>
          <p:cNvPr id="14" name="Picture 6" descr="Resultado de imagen para Assistance publique â HÃ´pitaux de Paris (">
            <a:extLst>
              <a:ext uri="{FF2B5EF4-FFF2-40B4-BE49-F238E27FC236}">
                <a16:creationId xmlns:a16="http://schemas.microsoft.com/office/drawing/2014/main" id="{8D789409-21D1-0F46-8B0D-0E1B312F2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30813"/>
          <a:stretch/>
        </p:blipFill>
        <p:spPr bwMode="auto">
          <a:xfrm>
            <a:off x="2067654" y="5680758"/>
            <a:ext cx="3174718" cy="8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71B6B-9815-324E-9102-A4A52E2D5404}"/>
              </a:ext>
            </a:extLst>
          </p:cNvPr>
          <p:cNvSpPr txBox="1"/>
          <p:nvPr/>
        </p:nvSpPr>
        <p:spPr>
          <a:xfrm>
            <a:off x="10192214" y="5096108"/>
            <a:ext cx="208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>
                <a:solidFill>
                  <a:srgbClr val="C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4369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7DF5-54CC-8544-BEF4-0ABFE967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and scissors in the blood</a:t>
            </a:r>
            <a:br>
              <a:rPr lang="en-US" dirty="0"/>
            </a:br>
            <a:r>
              <a:rPr lang="en-US" dirty="0" err="1">
                <a:solidFill>
                  <a:schemeClr val="accent1"/>
                </a:solidFill>
              </a:rPr>
              <a:t>Kletverschluss</a:t>
            </a:r>
            <a:r>
              <a:rPr lang="en-US" dirty="0">
                <a:solidFill>
                  <a:schemeClr val="accent1"/>
                </a:solidFill>
              </a:rPr>
              <a:t> und </a:t>
            </a:r>
            <a:r>
              <a:rPr lang="en-US" dirty="0" err="1">
                <a:solidFill>
                  <a:schemeClr val="accent1"/>
                </a:solidFill>
              </a:rPr>
              <a:t>Schere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Blut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ADC1-083E-5444-B0DD-36182ED4B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Hemostatic protein von Willebrand factor (VWF)</a:t>
            </a:r>
          </a:p>
          <a:p>
            <a:pPr lvl="1"/>
            <a:r>
              <a:rPr lang="en-US" dirty="0"/>
              <a:t>‘</a:t>
            </a:r>
            <a:r>
              <a:rPr lang="en-US" dirty="0" err="1">
                <a:solidFill>
                  <a:schemeClr val="accent1"/>
                </a:solidFill>
              </a:rPr>
              <a:t>kletverschluss</a:t>
            </a:r>
            <a:r>
              <a:rPr lang="en-US" dirty="0"/>
              <a:t>’</a:t>
            </a:r>
          </a:p>
          <a:p>
            <a:pPr lvl="1"/>
            <a:r>
              <a:rPr lang="en-US" dirty="0"/>
              <a:t>Binds platelets</a:t>
            </a:r>
            <a:r>
              <a:rPr lang="en-US" dirty="0">
                <a:solidFill>
                  <a:schemeClr val="accent1"/>
                </a:solidFill>
              </a:rPr>
              <a:t>/(</a:t>
            </a:r>
            <a:r>
              <a:rPr lang="en-US" dirty="0" err="1">
                <a:solidFill>
                  <a:schemeClr val="accent1"/>
                </a:solidFill>
              </a:rPr>
              <a:t>bindet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Blutplättchen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Hemostatic enzyme ADAMTS13</a:t>
            </a:r>
          </a:p>
          <a:p>
            <a:pPr lvl="1"/>
            <a:r>
              <a:rPr lang="en-US" dirty="0"/>
              <a:t>‘</a:t>
            </a:r>
            <a:r>
              <a:rPr lang="en-US" dirty="0" err="1">
                <a:solidFill>
                  <a:schemeClr val="accent1"/>
                </a:solidFill>
              </a:rPr>
              <a:t>schere</a:t>
            </a:r>
            <a:r>
              <a:rPr lang="en-US" dirty="0"/>
              <a:t>’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43B6D5-D6D3-C140-8AEE-0AE2CC54E0CC}"/>
              </a:ext>
            </a:extLst>
          </p:cNvPr>
          <p:cNvGrpSpPr/>
          <p:nvPr/>
        </p:nvGrpSpPr>
        <p:grpSpPr>
          <a:xfrm>
            <a:off x="9066907" y="3859771"/>
            <a:ext cx="2967437" cy="2215208"/>
            <a:chOff x="4382524" y="2304322"/>
            <a:chExt cx="2511482" cy="1721139"/>
          </a:xfrm>
        </p:grpSpPr>
        <p:pic>
          <p:nvPicPr>
            <p:cNvPr id="7" name="Afbeelding 54" descr="010211 Multimeeranalyse Stalen ADAMTS13-- en ++ muizen.jpg">
              <a:extLst>
                <a:ext uri="{FF2B5EF4-FFF2-40B4-BE49-F238E27FC236}">
                  <a16:creationId xmlns:a16="http://schemas.microsoft.com/office/drawing/2014/main" id="{F10F0DE0-91F6-9541-8485-7FDDE3B50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" t="41896" r="44205" b="41959"/>
            <a:stretch/>
          </p:blipFill>
          <p:spPr bwMode="auto">
            <a:xfrm rot="16200000">
              <a:off x="4905143" y="2738654"/>
              <a:ext cx="1458161" cy="1115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raccolade 49">
              <a:extLst>
                <a:ext uri="{FF2B5EF4-FFF2-40B4-BE49-F238E27FC236}">
                  <a16:creationId xmlns:a16="http://schemas.microsoft.com/office/drawing/2014/main" id="{8F895507-D456-7C4C-9561-A3193F429E7E}"/>
                </a:ext>
              </a:extLst>
            </p:cNvPr>
            <p:cNvSpPr/>
            <p:nvPr/>
          </p:nvSpPr>
          <p:spPr bwMode="auto">
            <a:xfrm>
              <a:off x="6191951" y="2874327"/>
              <a:ext cx="47365" cy="19199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1050"/>
            </a:p>
          </p:txBody>
        </p:sp>
        <p:sp>
          <p:nvSpPr>
            <p:cNvPr id="9" name="Tekstvak 57">
              <a:extLst>
                <a:ext uri="{FF2B5EF4-FFF2-40B4-BE49-F238E27FC236}">
                  <a16:creationId xmlns:a16="http://schemas.microsoft.com/office/drawing/2014/main" id="{B7D63E3D-F01A-D548-BDE3-0E877B5D9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9775" y="2874356"/>
              <a:ext cx="64423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BE" sz="1100" b="1" dirty="0">
                  <a:latin typeface="Calibri" charset="0"/>
                </a:rPr>
                <a:t>HMW</a:t>
              </a: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6EBD819F-4173-8C42-9FDD-7CDA6CD0F558}"/>
                </a:ext>
              </a:extLst>
            </p:cNvPr>
            <p:cNvSpPr txBox="1"/>
            <p:nvPr/>
          </p:nvSpPr>
          <p:spPr>
            <a:xfrm>
              <a:off x="5048642" y="2304322"/>
              <a:ext cx="6789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VWF</a:t>
              </a: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93A8546C-FCA3-DC4F-8E9D-5E6471FCB697}"/>
                </a:ext>
              </a:extLst>
            </p:cNvPr>
            <p:cNvSpPr/>
            <p:nvPr/>
          </p:nvSpPr>
          <p:spPr>
            <a:xfrm>
              <a:off x="5002924" y="2722179"/>
              <a:ext cx="45719" cy="15984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kstvak 57">
              <a:extLst>
                <a:ext uri="{FF2B5EF4-FFF2-40B4-BE49-F238E27FC236}">
                  <a16:creationId xmlns:a16="http://schemas.microsoft.com/office/drawing/2014/main" id="{E88DE7F4-AF70-7948-AE86-447812F29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2524" y="2671295"/>
              <a:ext cx="73834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l-BE" sz="1100" b="1" dirty="0">
                  <a:latin typeface="Calibri" charset="0"/>
                </a:rPr>
                <a:t>UL-VWF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17FBA34-A748-8B45-9B70-D5B029D2C8F6}"/>
              </a:ext>
            </a:extLst>
          </p:cNvPr>
          <p:cNvSpPr/>
          <p:nvPr/>
        </p:nvSpPr>
        <p:spPr>
          <a:xfrm>
            <a:off x="10545850" y="3773214"/>
            <a:ext cx="1257129" cy="2480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2">
            <a:extLst>
              <a:ext uri="{FF2B5EF4-FFF2-40B4-BE49-F238E27FC236}">
                <a16:creationId xmlns:a16="http://schemas.microsoft.com/office/drawing/2014/main" id="{41EB0F7F-7A34-C643-9131-1AFAACCB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71" y="1931218"/>
            <a:ext cx="4430438" cy="2206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DB56E4-4AEF-244E-A21C-89051AB7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393" y="4862554"/>
            <a:ext cx="16129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9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8262358" y="1403119"/>
            <a:ext cx="3708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600" b="1" u="sng" dirty="0">
                <a:solidFill>
                  <a:srgbClr val="C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Johannes Gutenberg University</a:t>
            </a:r>
          </a:p>
          <a:p>
            <a:pPr lvl="0"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Prof. Dr. Bernhard Lämmle</a:t>
            </a:r>
          </a:p>
          <a:p>
            <a:pPr lvl="0">
              <a:defRPr/>
            </a:pPr>
            <a:r>
              <a:rPr lang="nl-BE" sz="1600" dirty="0">
                <a:solidFill>
                  <a:srgbClr val="C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Dr. Tanja Falter</a:t>
            </a:r>
          </a:p>
          <a:p>
            <a:pPr lvl="0"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Charis  Von Auer</a:t>
            </a:r>
          </a:p>
          <a:p>
            <a:pPr lvl="0">
              <a:defRPr/>
            </a:pPr>
            <a:r>
              <a:rPr lang="nl-BE" sz="1600" noProof="0" dirty="0">
                <a:solidFill>
                  <a:srgbClr val="C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Heidi Rossmann</a:t>
            </a:r>
          </a:p>
          <a:p>
            <a:pPr lvl="0">
              <a:defRPr/>
            </a:pPr>
            <a:r>
              <a:rPr kumimoji="0" lang="nl-BE" sz="16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Dr. Kerstin Jur</a:t>
            </a:r>
            <a:r>
              <a:rPr lang="nl-BE" sz="1600" dirty="0">
                <a:solidFill>
                  <a:srgbClr val="C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</a:t>
            </a:r>
          </a:p>
          <a:p>
            <a:pPr lvl="0"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TTP patients!</a:t>
            </a:r>
          </a:p>
          <a:p>
            <a:pPr lvl="0"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020" y="4250094"/>
            <a:ext cx="31069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Rouen University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Hospital</a:t>
            </a:r>
            <a:endParaRPr lang="nl-BE" sz="1600" b="1" u="sng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Prof. Dr.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Ygal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Benhamou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Dr.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Maelle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Le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Besnerais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8019" y="2613989"/>
            <a:ext cx="4504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Hungarian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Academy of Sciences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Semmelweis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University</a:t>
            </a: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Prof. Dr. </a:t>
            </a: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Zoltan </a:t>
            </a:r>
            <a:r>
              <a:rPr lang="en-GB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Prohászaka</a:t>
            </a:r>
            <a:endParaRPr lang="en-GB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György Sinkovits</a:t>
            </a:r>
          </a:p>
          <a:p>
            <a:r>
              <a:rPr lang="en-GB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Marienn</a:t>
            </a: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Reti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8020" y="1359091"/>
            <a:ext cx="4504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Vascular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Research Center of Marseille</a:t>
            </a:r>
          </a:p>
          <a:p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Edwige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Tellier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Gilles Kaplanski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8020" y="5630930"/>
            <a:ext cx="3655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Università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degli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Studi di Milano,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Fondazione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Luigi Villa</a:t>
            </a: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Prof. Dr. Flora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Peyvandi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Dr.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Ilaria</a:t>
            </a: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Mancini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31250" y="5503896"/>
            <a:ext cx="3655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Belgian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Red Cross –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Flanders</a:t>
            </a:r>
            <a:endParaRPr lang="nl-BE" sz="1600" b="1" u="sng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Dr. Hendrik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Feys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19289" y="3931837"/>
            <a:ext cx="367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University </a:t>
            </a:r>
            <a:r>
              <a:rPr lang="nl-BE" sz="1600" b="1" u="sng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Medical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Center Utrecht</a:t>
            </a: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Prof. Dr. Rob </a:t>
            </a:r>
            <a:r>
              <a:rPr lang="nl-BE" sz="1600" dirty="0" err="1">
                <a:solidFill>
                  <a:schemeClr val="tx1">
                    <a:lumMod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Fijnheer</a:t>
            </a:r>
            <a:endParaRPr lang="nl-BE" sz="1600" dirty="0">
              <a:solidFill>
                <a:schemeClr val="tx1">
                  <a:lumMod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6" name="Picture 2" descr="Afbeeldingsresultaat voor Aix marseille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3" y="1489978"/>
            <a:ext cx="1673016" cy="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semmelweis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8" y="261970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Rouen university hospi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8" y="3949873"/>
            <a:ext cx="1357313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universitÃ  degli studi di mil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3" y="5825981"/>
            <a:ext cx="1883668" cy="6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beeldingsresultaat voor university medical center utrech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5135" r="20167" b="32906"/>
          <a:stretch/>
        </p:blipFill>
        <p:spPr bwMode="auto">
          <a:xfrm>
            <a:off x="6363694" y="3827078"/>
            <a:ext cx="1688907" cy="104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fbeeldingsresultaat voor Red cross flander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0"/>
          <a:stretch/>
        </p:blipFill>
        <p:spPr bwMode="auto">
          <a:xfrm>
            <a:off x="6498155" y="5082491"/>
            <a:ext cx="1507837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fbeeldingsresultaat voor University Medical Center, Johannes Gutenberg University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54" y="2048405"/>
            <a:ext cx="1609344" cy="30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A24F9185-F261-1749-8683-2F519F188DB0}"/>
              </a:ext>
            </a:extLst>
          </p:cNvPr>
          <p:cNvSpPr txBox="1">
            <a:spLocks/>
          </p:cNvSpPr>
          <p:nvPr/>
        </p:nvSpPr>
        <p:spPr>
          <a:xfrm>
            <a:off x="84387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941100"/>
                </a:solidFill>
                <a:latin typeface="Tw Cen MT" panose="020B0602020104020603" pitchFamily="34" charset="77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9808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5">
            <a:extLst>
              <a:ext uri="{FF2B5EF4-FFF2-40B4-BE49-F238E27FC236}">
                <a16:creationId xmlns:a16="http://schemas.microsoft.com/office/drawing/2014/main" id="{CC9C6A07-062E-D343-984E-C8174DA9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80" y="5764768"/>
            <a:ext cx="1063129" cy="74827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9A03AFD-11C7-144D-B523-DFE113C0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83" y="4692664"/>
            <a:ext cx="1499544" cy="840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E0F453-759B-C946-A17E-699A509F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90" b="13117"/>
          <a:stretch/>
        </p:blipFill>
        <p:spPr>
          <a:xfrm>
            <a:off x="574058" y="1405054"/>
            <a:ext cx="5914823" cy="2522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D211AE-F0CB-194F-B714-6B74596733BF}"/>
              </a:ext>
            </a:extLst>
          </p:cNvPr>
          <p:cNvSpPr txBox="1"/>
          <p:nvPr/>
        </p:nvSpPr>
        <p:spPr>
          <a:xfrm>
            <a:off x="1068498" y="4357466"/>
            <a:ext cx="3534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AP-HP, Paris</a:t>
            </a:r>
          </a:p>
          <a:p>
            <a:r>
              <a:rPr lang="en-US" sz="1600" b="1" dirty="0"/>
              <a:t>French Reference center for TMA</a:t>
            </a:r>
          </a:p>
          <a:p>
            <a:r>
              <a:rPr lang="en-US" sz="1600" b="1" dirty="0"/>
              <a:t>Prof </a:t>
            </a:r>
            <a:r>
              <a:rPr lang="en-US" sz="1600" b="1" dirty="0" err="1"/>
              <a:t>dr</a:t>
            </a:r>
            <a:r>
              <a:rPr lang="en-US" sz="1600" b="1" dirty="0"/>
              <a:t> </a:t>
            </a:r>
            <a:r>
              <a:rPr lang="en-US" sz="1600" b="1" dirty="0" err="1"/>
              <a:t>Agnés</a:t>
            </a:r>
            <a:r>
              <a:rPr lang="en-US" sz="1600" b="1" dirty="0"/>
              <a:t> </a:t>
            </a:r>
            <a:r>
              <a:rPr lang="en-US" sz="1600" b="1" dirty="0" err="1"/>
              <a:t>Veyradier</a:t>
            </a:r>
            <a:endParaRPr lang="en-US" sz="1600" b="1" dirty="0"/>
          </a:p>
          <a:p>
            <a:r>
              <a:rPr lang="en-US" sz="1600" b="1" dirty="0"/>
              <a:t>Prof </a:t>
            </a:r>
            <a:r>
              <a:rPr lang="en-US" sz="1600" b="1" dirty="0" err="1"/>
              <a:t>dr</a:t>
            </a:r>
            <a:r>
              <a:rPr lang="en-US" sz="1600" b="1" dirty="0"/>
              <a:t> Paul </a:t>
            </a:r>
            <a:r>
              <a:rPr lang="en-US" sz="1600" b="1" dirty="0" err="1"/>
              <a:t>Coppo</a:t>
            </a:r>
            <a:endParaRPr lang="en-US" sz="1600" b="1" dirty="0"/>
          </a:p>
          <a:p>
            <a:r>
              <a:rPr lang="en-US" sz="1600" b="1" dirty="0" err="1"/>
              <a:t>Dr</a:t>
            </a:r>
            <a:r>
              <a:rPr lang="en-US" sz="1600" b="1" dirty="0"/>
              <a:t> </a:t>
            </a:r>
            <a:r>
              <a:rPr lang="en-US" sz="1600" b="1" dirty="0" err="1"/>
              <a:t>Bérangère</a:t>
            </a:r>
            <a:r>
              <a:rPr lang="en-US" sz="1600" b="1" dirty="0"/>
              <a:t> Joly</a:t>
            </a:r>
          </a:p>
          <a:p>
            <a:r>
              <a:rPr lang="en-US" sz="1600" b="1" dirty="0" err="1"/>
              <a:t>Sanquin</a:t>
            </a:r>
            <a:r>
              <a:rPr lang="en-US" sz="1600" b="1" dirty="0"/>
              <a:t>, prof </a:t>
            </a:r>
            <a:r>
              <a:rPr lang="en-US" sz="1600" b="1" dirty="0" err="1"/>
              <a:t>dr</a:t>
            </a:r>
            <a:r>
              <a:rPr lang="en-US" sz="1600" b="1" dirty="0"/>
              <a:t> Jan </a:t>
            </a:r>
            <a:r>
              <a:rPr lang="en-US" sz="1600" b="1" dirty="0" err="1"/>
              <a:t>Voorberg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dirty="0" err="1"/>
              <a:t>Pharmatarget</a:t>
            </a:r>
            <a:r>
              <a:rPr lang="en-US" sz="1600" dirty="0"/>
              <a:t>, prof </a:t>
            </a:r>
            <a:r>
              <a:rPr lang="en-US" sz="1600" dirty="0" err="1"/>
              <a:t>dr</a:t>
            </a:r>
            <a:r>
              <a:rPr lang="en-US" sz="1600" dirty="0"/>
              <a:t> Chris </a:t>
            </a:r>
            <a:r>
              <a:rPr lang="en-US" sz="1600" dirty="0" err="1"/>
              <a:t>Reutelingsperger</a:t>
            </a:r>
            <a:r>
              <a:rPr lang="en-US" sz="1600" dirty="0"/>
              <a:t>, </a:t>
            </a:r>
            <a:r>
              <a:rPr lang="en-US" sz="1600" dirty="0" err="1"/>
              <a:t>dr</a:t>
            </a:r>
            <a:r>
              <a:rPr lang="en-US" sz="1600" dirty="0"/>
              <a:t> Gerry </a:t>
            </a:r>
            <a:r>
              <a:rPr lang="en-US" sz="1600" dirty="0" err="1"/>
              <a:t>Nicolaes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F81801-E0EB-2A4E-B762-E06C6D184681}"/>
              </a:ext>
            </a:extLst>
          </p:cNvPr>
          <p:cNvSpPr txBox="1"/>
          <p:nvPr/>
        </p:nvSpPr>
        <p:spPr>
          <a:xfrm>
            <a:off x="4702621" y="4849910"/>
            <a:ext cx="3534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Protobios</a:t>
            </a:r>
            <a:r>
              <a:rPr lang="en-US" sz="1600" b="1" dirty="0"/>
              <a:t>, </a:t>
            </a:r>
            <a:r>
              <a:rPr lang="en-US" sz="1600" dirty="0" err="1"/>
              <a:t>dr</a:t>
            </a:r>
            <a:r>
              <a:rPr lang="en-US" sz="1600" dirty="0"/>
              <a:t> Kaia Palm</a:t>
            </a:r>
          </a:p>
          <a:p>
            <a:r>
              <a:rPr lang="en-US" sz="1600" dirty="0" err="1"/>
              <a:t>Biokit</a:t>
            </a:r>
            <a:r>
              <a:rPr lang="en-US" sz="1600" dirty="0"/>
              <a:t>, </a:t>
            </a:r>
            <a:r>
              <a:rPr lang="en-US" sz="1600" dirty="0" err="1"/>
              <a:t>dr</a:t>
            </a:r>
            <a:r>
              <a:rPr lang="en-US" sz="1600" dirty="0"/>
              <a:t> Marta </a:t>
            </a:r>
            <a:r>
              <a:rPr lang="en-US" sz="1600" dirty="0" err="1"/>
              <a:t>Palicio</a:t>
            </a:r>
            <a:endParaRPr lang="en-US" sz="1600" dirty="0"/>
          </a:p>
          <a:p>
            <a:r>
              <a:rPr lang="en-US" sz="1600" dirty="0" err="1"/>
              <a:t>Immudex</a:t>
            </a:r>
            <a:r>
              <a:rPr lang="en-US" sz="1600" dirty="0"/>
              <a:t>, </a:t>
            </a:r>
            <a:r>
              <a:rPr lang="en-US" sz="1600" dirty="0" err="1"/>
              <a:t>dr</a:t>
            </a:r>
            <a:r>
              <a:rPr lang="en-US" sz="1600" dirty="0"/>
              <a:t> Liselotte Brix</a:t>
            </a:r>
          </a:p>
          <a:p>
            <a:r>
              <a:rPr lang="en-US" sz="1600" dirty="0"/>
              <a:t>EHA</a:t>
            </a:r>
          </a:p>
          <a:p>
            <a:r>
              <a:rPr lang="en-US" sz="1600" dirty="0"/>
              <a:t>TTP Contact group</a:t>
            </a:r>
          </a:p>
        </p:txBody>
      </p:sp>
    </p:spTree>
    <p:extLst>
      <p:ext uri="{BB962C8B-B14F-4D97-AF65-F5344CB8AC3E}">
        <p14:creationId xmlns:p14="http://schemas.microsoft.com/office/powerpoint/2010/main" val="126603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4" b="4288"/>
          <a:stretch/>
        </p:blipFill>
        <p:spPr>
          <a:xfrm>
            <a:off x="1844692" y="2168525"/>
            <a:ext cx="6574478" cy="354857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0000" y="180000"/>
            <a:ext cx="11382000" cy="90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8" name="Tekstvak 16"/>
          <p:cNvSpPr txBox="1"/>
          <p:nvPr/>
        </p:nvSpPr>
        <p:spPr>
          <a:xfrm>
            <a:off x="684238" y="1240420"/>
            <a:ext cx="1006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nl-BE" sz="2000" b="1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Laboratory</a:t>
            </a:r>
            <a:r>
              <a:rPr kumimoji="0" lang="nl-BE" sz="2000" b="1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kumimoji="0" lang="nl-BE" sz="2000" b="1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</a:t>
            </a:r>
            <a:r>
              <a:rPr kumimoji="0" lang="nl-BE" sz="2000" b="1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kumimoji="0" lang="nl-BE" sz="2000" b="1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Thrombosis</a:t>
            </a:r>
            <a:r>
              <a:rPr kumimoji="0" lang="nl-BE" sz="2000" b="1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Research, KU Leuven Campus Kulak Kortrijk, Belgium</a:t>
            </a:r>
          </a:p>
        </p:txBody>
      </p:sp>
    </p:spTree>
    <p:extLst>
      <p:ext uri="{BB962C8B-B14F-4D97-AF65-F5344CB8AC3E}">
        <p14:creationId xmlns:p14="http://schemas.microsoft.com/office/powerpoint/2010/main" val="414894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31" y="272458"/>
            <a:ext cx="6250500" cy="675000"/>
          </a:xfrm>
        </p:spPr>
        <p:txBody>
          <a:bodyPr>
            <a:noAutofit/>
          </a:bodyPr>
          <a:lstStyle/>
          <a:p>
            <a:r>
              <a:rPr lang="nl-NL" dirty="0" err="1"/>
              <a:t>Acknowledgements</a:t>
            </a:r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171" y="2539423"/>
            <a:ext cx="1575420" cy="1057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228" y="4464212"/>
            <a:ext cx="2979782" cy="10619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017" y="2617440"/>
            <a:ext cx="1696257" cy="113292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53" y="4332683"/>
            <a:ext cx="2129322" cy="11934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57970" y="1462389"/>
            <a:ext cx="392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Funding agencies</a:t>
            </a:r>
          </a:p>
        </p:txBody>
      </p:sp>
    </p:spTree>
    <p:extLst>
      <p:ext uri="{BB962C8B-B14F-4D97-AF65-F5344CB8AC3E}">
        <p14:creationId xmlns:p14="http://schemas.microsoft.com/office/powerpoint/2010/main" val="4004336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149F-FA22-AF44-BF7F-5DC568F3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17EA9-C5FA-8F48-B10B-3CD5519A6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B54715-2BCF-4E47-947A-6CA2A721287C}"/>
              </a:ext>
            </a:extLst>
          </p:cNvPr>
          <p:cNvGrpSpPr/>
          <p:nvPr/>
        </p:nvGrpSpPr>
        <p:grpSpPr>
          <a:xfrm>
            <a:off x="4417392" y="196374"/>
            <a:ext cx="5486093" cy="3013466"/>
            <a:chOff x="4656762" y="1218410"/>
            <a:chExt cx="4193157" cy="20083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514250-7B51-5048-AA78-94B7D3B42276}"/>
                </a:ext>
              </a:extLst>
            </p:cNvPr>
            <p:cNvSpPr txBox="1"/>
            <p:nvPr/>
          </p:nvSpPr>
          <p:spPr>
            <a:xfrm>
              <a:off x="4924594" y="2994100"/>
              <a:ext cx="1461864" cy="23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051"/>
                  </a:solidFill>
                </a:rPr>
                <a:t>ADAMTS13 (</a:t>
              </a:r>
              <a:r>
                <a:rPr lang="en-US" sz="1600" b="1" dirty="0" err="1">
                  <a:solidFill>
                    <a:srgbClr val="009051"/>
                  </a:solidFill>
                </a:rPr>
                <a:t>schere</a:t>
              </a:r>
              <a:r>
                <a:rPr lang="en-US" sz="1600" b="1" dirty="0">
                  <a:solidFill>
                    <a:srgbClr val="009051"/>
                  </a:solidFill>
                </a:rPr>
                <a:t>)</a:t>
              </a:r>
            </a:p>
          </p:txBody>
        </p:sp>
        <p:pic>
          <p:nvPicPr>
            <p:cNvPr id="6" name="Picture 5" descr="Figure2.tiff">
              <a:extLst>
                <a:ext uri="{FF2B5EF4-FFF2-40B4-BE49-F238E27FC236}">
                  <a16:creationId xmlns:a16="http://schemas.microsoft.com/office/drawing/2014/main" id="{2E5F38E7-BE4B-4244-AD44-B79E6D822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" t="11111" b="47379"/>
            <a:stretch/>
          </p:blipFill>
          <p:spPr>
            <a:xfrm>
              <a:off x="4656762" y="1609310"/>
              <a:ext cx="4193157" cy="137261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B5D27F0-1D3F-4B46-84A6-7BC92B9EC77B}"/>
                </a:ext>
              </a:extLst>
            </p:cNvPr>
            <p:cNvCxnSpPr/>
            <p:nvPr/>
          </p:nvCxnSpPr>
          <p:spPr>
            <a:xfrm flipV="1">
              <a:off x="5269466" y="2608889"/>
              <a:ext cx="66930" cy="348059"/>
            </a:xfrm>
            <a:prstGeom prst="line">
              <a:avLst/>
            </a:prstGeom>
            <a:ln w="19050">
              <a:solidFill>
                <a:srgbClr val="008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5FDB5E-44BD-8641-9FD0-259DCA2533FF}"/>
                </a:ext>
              </a:extLst>
            </p:cNvPr>
            <p:cNvSpPr txBox="1"/>
            <p:nvPr/>
          </p:nvSpPr>
          <p:spPr>
            <a:xfrm>
              <a:off x="6972830" y="1435958"/>
              <a:ext cx="1041260" cy="225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C00000"/>
                  </a:solidFill>
                </a:rPr>
                <a:t>platelet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25F8C03-5455-FD4C-9430-42850FF886C3}"/>
                </a:ext>
              </a:extLst>
            </p:cNvPr>
            <p:cNvCxnSpPr/>
            <p:nvPr/>
          </p:nvCxnSpPr>
          <p:spPr>
            <a:xfrm>
              <a:off x="5269466" y="1634021"/>
              <a:ext cx="66930" cy="369959"/>
            </a:xfrm>
            <a:prstGeom prst="straightConnector1">
              <a:avLst/>
            </a:prstGeom>
            <a:ln w="19050">
              <a:solidFill>
                <a:srgbClr val="0040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BF9BA-91E4-BB40-ACE5-C6A5806488C7}"/>
                </a:ext>
              </a:extLst>
            </p:cNvPr>
            <p:cNvSpPr txBox="1"/>
            <p:nvPr/>
          </p:nvSpPr>
          <p:spPr>
            <a:xfrm>
              <a:off x="4969162" y="1218410"/>
              <a:ext cx="1335367" cy="3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VWF (</a:t>
              </a:r>
              <a:r>
                <a:rPr lang="en-US" sz="1600" b="1" dirty="0" err="1">
                  <a:solidFill>
                    <a:schemeClr val="accent1">
                      <a:lumMod val="75000"/>
                    </a:schemeClr>
                  </a:solidFill>
                </a:rPr>
                <a:t>kletverschluss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C8017C-F3E0-234F-B296-055563FB9A6F}"/>
                </a:ext>
              </a:extLst>
            </p:cNvPr>
            <p:cNvCxnSpPr/>
            <p:nvPr/>
          </p:nvCxnSpPr>
          <p:spPr>
            <a:xfrm flipH="1">
              <a:off x="7209053" y="1705124"/>
              <a:ext cx="69201" cy="37860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8953AA-63D8-734E-AE27-9210F573078B}"/>
              </a:ext>
            </a:extLst>
          </p:cNvPr>
          <p:cNvGrpSpPr/>
          <p:nvPr/>
        </p:nvGrpSpPr>
        <p:grpSpPr>
          <a:xfrm>
            <a:off x="4262719" y="3795839"/>
            <a:ext cx="5561253" cy="2961068"/>
            <a:chOff x="2579693" y="3875352"/>
            <a:chExt cx="5561253" cy="29610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15607F-45D9-FB42-923A-3B514586378A}"/>
                </a:ext>
              </a:extLst>
            </p:cNvPr>
            <p:cNvGrpSpPr/>
            <p:nvPr/>
          </p:nvGrpSpPr>
          <p:grpSpPr>
            <a:xfrm>
              <a:off x="2579693" y="4354409"/>
              <a:ext cx="5561253" cy="2008818"/>
              <a:chOff x="473930" y="4586141"/>
              <a:chExt cx="7496419" cy="2326958"/>
            </a:xfrm>
          </p:grpSpPr>
          <p:pic>
            <p:nvPicPr>
              <p:cNvPr id="13" name="Picture 12" descr="Figure2.tiff">
                <a:extLst>
                  <a:ext uri="{FF2B5EF4-FFF2-40B4-BE49-F238E27FC236}">
                    <a16:creationId xmlns:a16="http://schemas.microsoft.com/office/drawing/2014/main" id="{6571241C-A7FC-D946-A924-99AFFE04A3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496"/>
              <a:stretch/>
            </p:blipFill>
            <p:spPr>
              <a:xfrm>
                <a:off x="537430" y="4655131"/>
                <a:ext cx="7432919" cy="2257968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8E04FC9-5E26-664E-9721-4BFABDC6B90C}"/>
                  </a:ext>
                </a:extLst>
              </p:cNvPr>
              <p:cNvSpPr/>
              <p:nvPr/>
            </p:nvSpPr>
            <p:spPr>
              <a:xfrm>
                <a:off x="473930" y="4586141"/>
                <a:ext cx="430945" cy="40813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E980F7-610D-5144-A6FD-1E58FF01B602}"/>
                </a:ext>
              </a:extLst>
            </p:cNvPr>
            <p:cNvSpPr txBox="1"/>
            <p:nvPr/>
          </p:nvSpPr>
          <p:spPr>
            <a:xfrm>
              <a:off x="2947091" y="4718567"/>
              <a:ext cx="142198" cy="2318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6ABEA2-D337-B14C-BFEA-4CB284312374}"/>
                </a:ext>
              </a:extLst>
            </p:cNvPr>
            <p:cNvSpPr txBox="1"/>
            <p:nvPr/>
          </p:nvSpPr>
          <p:spPr>
            <a:xfrm>
              <a:off x="3297081" y="6251645"/>
              <a:ext cx="165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051"/>
                  </a:solidFill>
                </a:rPr>
                <a:t>ADAMTS13 (</a:t>
              </a:r>
              <a:r>
                <a:rPr lang="en-US" sz="1600" b="1" dirty="0" err="1">
                  <a:solidFill>
                    <a:srgbClr val="009051"/>
                  </a:solidFill>
                </a:rPr>
                <a:t>schere</a:t>
              </a:r>
              <a:r>
                <a:rPr lang="en-US" sz="1600" b="1" dirty="0">
                  <a:solidFill>
                    <a:srgbClr val="009051"/>
                  </a:solidFill>
                </a:rPr>
                <a:t>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EC2DFD-83E9-AA47-B15E-1AD0989DFD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8703" y="5734156"/>
              <a:ext cx="161275" cy="580814"/>
            </a:xfrm>
            <a:prstGeom prst="line">
              <a:avLst/>
            </a:prstGeom>
            <a:ln w="19050">
              <a:solidFill>
                <a:srgbClr val="008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748188-FE97-7D4F-952A-960A1748BC70}"/>
                </a:ext>
              </a:extLst>
            </p:cNvPr>
            <p:cNvSpPr txBox="1"/>
            <p:nvPr/>
          </p:nvSpPr>
          <p:spPr>
            <a:xfrm>
              <a:off x="6840964" y="3978509"/>
              <a:ext cx="1004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platelet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F6F44A6-92BA-4D4D-BD28-DABA6F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353" y="4349862"/>
              <a:ext cx="190227" cy="666248"/>
            </a:xfrm>
            <a:prstGeom prst="straightConnector1">
              <a:avLst/>
            </a:prstGeom>
            <a:ln w="19050">
              <a:solidFill>
                <a:srgbClr val="0040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2E2A80-09EF-134C-9ED4-9DCBB12D5BE2}"/>
                </a:ext>
              </a:extLst>
            </p:cNvPr>
            <p:cNvSpPr txBox="1"/>
            <p:nvPr/>
          </p:nvSpPr>
          <p:spPr>
            <a:xfrm>
              <a:off x="4099067" y="3875352"/>
              <a:ext cx="1851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VWF</a:t>
              </a:r>
            </a:p>
            <a:p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en-US" sz="1600" b="1" dirty="0" err="1">
                  <a:solidFill>
                    <a:schemeClr val="accent1">
                      <a:lumMod val="75000"/>
                    </a:schemeClr>
                  </a:solidFill>
                </a:rPr>
                <a:t>kletverschluss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  <a:endParaRPr lang="en-US" sz="1600" b="1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870A085-BCFE-024A-A2CE-D8B956325FEE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7096389" y="4317063"/>
              <a:ext cx="246888" cy="6930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140976-F9E7-9648-A347-E34E6ED41986}"/>
                </a:ext>
              </a:extLst>
            </p:cNvPr>
            <p:cNvSpPr txBox="1"/>
            <p:nvPr/>
          </p:nvSpPr>
          <p:spPr>
            <a:xfrm>
              <a:off x="6062739" y="6236255"/>
              <a:ext cx="16673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D87A00"/>
                  </a:solidFill>
                </a:rPr>
                <a:t>autoantibody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EE5C021-00AE-D242-8644-BC4CD0BD2A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21738" y="5791484"/>
              <a:ext cx="343417" cy="460161"/>
            </a:xfrm>
            <a:prstGeom prst="straightConnector1">
              <a:avLst/>
            </a:prstGeom>
            <a:ln w="19050">
              <a:solidFill>
                <a:srgbClr val="D87A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7B77E2F-DFE4-A54A-88B1-2D635C9B65C3}"/>
              </a:ext>
            </a:extLst>
          </p:cNvPr>
          <p:cNvSpPr txBox="1"/>
          <p:nvPr/>
        </p:nvSpPr>
        <p:spPr>
          <a:xfrm>
            <a:off x="530087" y="626508"/>
            <a:ext cx="323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Gesunder</a:t>
            </a:r>
            <a:r>
              <a:rPr lang="en-US" sz="2400" dirty="0">
                <a:solidFill>
                  <a:schemeClr val="accent1"/>
                </a:solidFill>
              </a:rPr>
              <a:t> Proband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57D7E-7F97-D245-B1FB-2A15635FF214}"/>
              </a:ext>
            </a:extLst>
          </p:cNvPr>
          <p:cNvSpPr txBox="1"/>
          <p:nvPr/>
        </p:nvSpPr>
        <p:spPr>
          <a:xfrm>
            <a:off x="649778" y="3786953"/>
            <a:ext cx="248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TTP patient</a:t>
            </a:r>
          </a:p>
        </p:txBody>
      </p:sp>
    </p:spTree>
    <p:extLst>
      <p:ext uri="{BB962C8B-B14F-4D97-AF65-F5344CB8AC3E}">
        <p14:creationId xmlns:p14="http://schemas.microsoft.com/office/powerpoint/2010/main" val="1910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B0CAED4-1864-7543-A741-92BF816C21FC}"/>
              </a:ext>
            </a:extLst>
          </p:cNvPr>
          <p:cNvGrpSpPr/>
          <p:nvPr/>
        </p:nvGrpSpPr>
        <p:grpSpPr>
          <a:xfrm>
            <a:off x="2783903" y="1808137"/>
            <a:ext cx="6413034" cy="3611356"/>
            <a:chOff x="2884264" y="1540508"/>
            <a:chExt cx="6413034" cy="361135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714AD0-1AB6-6541-9BE5-2F95E4DB1D28}"/>
                </a:ext>
              </a:extLst>
            </p:cNvPr>
            <p:cNvSpPr txBox="1"/>
            <p:nvPr/>
          </p:nvSpPr>
          <p:spPr>
            <a:xfrm>
              <a:off x="4642288" y="1540508"/>
              <a:ext cx="2906596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  <a:r>
                <a:rPr lang="en-BE" dirty="0"/>
                <a:t>uspicion of </a:t>
              </a:r>
              <a:r>
                <a:rPr lang="en-BE" b="1" dirty="0"/>
                <a:t>acute</a:t>
              </a:r>
              <a:r>
                <a:rPr lang="en-BE" dirty="0"/>
                <a:t> TMA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293AC2-26FE-3640-9984-ED3E203A5AED}"/>
                </a:ext>
              </a:extLst>
            </p:cNvPr>
            <p:cNvSpPr txBox="1"/>
            <p:nvPr/>
          </p:nvSpPr>
          <p:spPr>
            <a:xfrm>
              <a:off x="2884264" y="2413850"/>
              <a:ext cx="197166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&lt;10%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9D500B-6CFF-8245-906B-07E4D1DC65F5}"/>
                </a:ext>
              </a:extLst>
            </p:cNvPr>
            <p:cNvSpPr txBox="1"/>
            <p:nvPr/>
          </p:nvSpPr>
          <p:spPr>
            <a:xfrm>
              <a:off x="7211027" y="2397540"/>
              <a:ext cx="2086271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&gt;20%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4AA36E-33A7-4949-B6CF-94754BFC8450}"/>
                </a:ext>
              </a:extLst>
            </p:cNvPr>
            <p:cNvSpPr txBox="1"/>
            <p:nvPr/>
          </p:nvSpPr>
          <p:spPr>
            <a:xfrm>
              <a:off x="2909472" y="3490883"/>
              <a:ext cx="607707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iTTP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2F3560-3B1E-D547-977C-A3B2C35A6ED0}"/>
                </a:ext>
              </a:extLst>
            </p:cNvPr>
            <p:cNvSpPr txBox="1"/>
            <p:nvPr/>
          </p:nvSpPr>
          <p:spPr>
            <a:xfrm>
              <a:off x="4126221" y="3505572"/>
              <a:ext cx="626638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cTTP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0E55A8-5EB4-E448-9E64-24D842185886}"/>
                </a:ext>
              </a:extLst>
            </p:cNvPr>
            <p:cNvSpPr txBox="1"/>
            <p:nvPr/>
          </p:nvSpPr>
          <p:spPr>
            <a:xfrm>
              <a:off x="7484350" y="3496313"/>
              <a:ext cx="164705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Othe</a:t>
              </a:r>
              <a:r>
                <a:rPr lang="en-BE" dirty="0"/>
                <a:t>r diagnosis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17966B-379B-4541-93CD-80897FEAEF83}"/>
                </a:ext>
              </a:extLst>
            </p:cNvPr>
            <p:cNvSpPr txBox="1"/>
            <p:nvPr/>
          </p:nvSpPr>
          <p:spPr>
            <a:xfrm>
              <a:off x="5022161" y="2409263"/>
              <a:ext cx="2054452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10-20%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5FADBB-0E81-4A4C-8CAF-3C1E389ED67F}"/>
                </a:ext>
              </a:extLst>
            </p:cNvPr>
            <p:cNvSpPr txBox="1"/>
            <p:nvPr/>
          </p:nvSpPr>
          <p:spPr>
            <a:xfrm>
              <a:off x="5258477" y="3475686"/>
              <a:ext cx="1751106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iTTP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Othe</a:t>
              </a:r>
              <a:r>
                <a:rPr lang="en-BE" dirty="0">
                  <a:solidFill>
                    <a:schemeClr val="bg1"/>
                  </a:solidFill>
                </a:rPr>
                <a:t>r diagnosis?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7F5ED1-079E-A944-A843-E57594C215CC}"/>
                </a:ext>
              </a:extLst>
            </p:cNvPr>
            <p:cNvCxnSpPr/>
            <p:nvPr/>
          </p:nvCxnSpPr>
          <p:spPr>
            <a:xfrm>
              <a:off x="3891285" y="2150837"/>
              <a:ext cx="43609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5A26F3A-0CB8-2C4A-AD8E-1F4624446F04}"/>
                </a:ext>
              </a:extLst>
            </p:cNvPr>
            <p:cNvCxnSpPr>
              <a:stCxn id="51" idx="2"/>
            </p:cNvCxnSpPr>
            <p:nvPr/>
          </p:nvCxnSpPr>
          <p:spPr>
            <a:xfrm flipH="1">
              <a:off x="6091874" y="1909840"/>
              <a:ext cx="3712" cy="261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140054A-850B-4241-A0EF-22AF64B73468}"/>
                </a:ext>
              </a:extLst>
            </p:cNvPr>
            <p:cNvCxnSpPr/>
            <p:nvPr/>
          </p:nvCxnSpPr>
          <p:spPr>
            <a:xfrm>
              <a:off x="3892960" y="2142464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5F3501D-55F2-7F4D-918C-3A2348B5AB17}"/>
                </a:ext>
              </a:extLst>
            </p:cNvPr>
            <p:cNvCxnSpPr/>
            <p:nvPr/>
          </p:nvCxnSpPr>
          <p:spPr>
            <a:xfrm>
              <a:off x="6095223" y="2164235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0802FF4-EBD1-654F-BE3C-8A51D4A70EB2}"/>
                </a:ext>
              </a:extLst>
            </p:cNvPr>
            <p:cNvCxnSpPr/>
            <p:nvPr/>
          </p:nvCxnSpPr>
          <p:spPr>
            <a:xfrm>
              <a:off x="8257294" y="2155861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775CF7A-E7A3-3840-AE88-CAC55BC428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247211"/>
              <a:ext cx="11812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12805D1-3536-BB4B-841D-0E9F5F577A84}"/>
                </a:ext>
              </a:extLst>
            </p:cNvPr>
            <p:cNvCxnSpPr/>
            <p:nvPr/>
          </p:nvCxnSpPr>
          <p:spPr>
            <a:xfrm>
              <a:off x="3201217" y="3226583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99A1896-D632-4543-BFD2-00147653BE40}"/>
                </a:ext>
              </a:extLst>
            </p:cNvPr>
            <p:cNvCxnSpPr/>
            <p:nvPr/>
          </p:nvCxnSpPr>
          <p:spPr>
            <a:xfrm>
              <a:off x="4397867" y="3242186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7688D34-0673-7E49-BA77-AD1E338C3B78}"/>
                </a:ext>
              </a:extLst>
            </p:cNvPr>
            <p:cNvCxnSpPr>
              <a:cxnSpLocks/>
            </p:cNvCxnSpPr>
            <p:nvPr/>
          </p:nvCxnSpPr>
          <p:spPr>
            <a:xfrm>
              <a:off x="6083500" y="3056864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470ACA-F66B-D24C-8F37-34487FD52601}"/>
                </a:ext>
              </a:extLst>
            </p:cNvPr>
            <p:cNvCxnSpPr>
              <a:cxnSpLocks/>
            </p:cNvCxnSpPr>
            <p:nvPr/>
          </p:nvCxnSpPr>
          <p:spPr>
            <a:xfrm>
              <a:off x="8285763" y="3048490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7FB32D-D8FE-544A-836D-D961108E7601}"/>
                </a:ext>
              </a:extLst>
            </p:cNvPr>
            <p:cNvCxnSpPr/>
            <p:nvPr/>
          </p:nvCxnSpPr>
          <p:spPr>
            <a:xfrm>
              <a:off x="3866941" y="2997388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583B332-3C29-B64B-B682-31DEDA0F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4525" y="3942496"/>
              <a:ext cx="1209368" cy="12093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2CF61E7-627B-4A4B-B237-D1A70F71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4863" y="3800988"/>
              <a:ext cx="1234171" cy="1234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08B840-BC44-6F40-B608-AEDFDDA67E01}"/>
                </a:ext>
              </a:extLst>
            </p:cNvPr>
            <p:cNvSpPr txBox="1"/>
            <p:nvPr/>
          </p:nvSpPr>
          <p:spPr>
            <a:xfrm>
              <a:off x="5096106" y="4393580"/>
              <a:ext cx="2185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>
                  <a:solidFill>
                    <a:srgbClr val="FF0000"/>
                  </a:solidFill>
                </a:rPr>
                <a:t>Neuer biomarker für iTTP (Acuter Schub)?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57F368D9-0097-524B-8EA1-312CDA1178F2}"/>
              </a:ext>
            </a:extLst>
          </p:cNvPr>
          <p:cNvSpPr/>
          <p:nvPr/>
        </p:nvSpPr>
        <p:spPr>
          <a:xfrm>
            <a:off x="4863548" y="2663686"/>
            <a:ext cx="4465982" cy="265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559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B0CAED4-1864-7543-A741-92BF816C21FC}"/>
              </a:ext>
            </a:extLst>
          </p:cNvPr>
          <p:cNvGrpSpPr/>
          <p:nvPr/>
        </p:nvGrpSpPr>
        <p:grpSpPr>
          <a:xfrm>
            <a:off x="2783903" y="1808137"/>
            <a:ext cx="6413034" cy="3611356"/>
            <a:chOff x="2884264" y="1540508"/>
            <a:chExt cx="6413034" cy="361135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714AD0-1AB6-6541-9BE5-2F95E4DB1D28}"/>
                </a:ext>
              </a:extLst>
            </p:cNvPr>
            <p:cNvSpPr txBox="1"/>
            <p:nvPr/>
          </p:nvSpPr>
          <p:spPr>
            <a:xfrm>
              <a:off x="4642288" y="1540508"/>
              <a:ext cx="2906596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  <a:r>
                <a:rPr lang="en-BE" dirty="0"/>
                <a:t>uspicion of </a:t>
              </a:r>
              <a:r>
                <a:rPr lang="en-BE" b="1" dirty="0"/>
                <a:t>acute</a:t>
              </a:r>
              <a:r>
                <a:rPr lang="en-BE" dirty="0"/>
                <a:t> TMA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293AC2-26FE-3640-9984-ED3E203A5AED}"/>
                </a:ext>
              </a:extLst>
            </p:cNvPr>
            <p:cNvSpPr txBox="1"/>
            <p:nvPr/>
          </p:nvSpPr>
          <p:spPr>
            <a:xfrm>
              <a:off x="2884264" y="2413850"/>
              <a:ext cx="197166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&lt;10%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9D500B-6CFF-8245-906B-07E4D1DC65F5}"/>
                </a:ext>
              </a:extLst>
            </p:cNvPr>
            <p:cNvSpPr txBox="1"/>
            <p:nvPr/>
          </p:nvSpPr>
          <p:spPr>
            <a:xfrm>
              <a:off x="7211027" y="2397540"/>
              <a:ext cx="2086271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&gt;20%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4AA36E-33A7-4949-B6CF-94754BFC8450}"/>
                </a:ext>
              </a:extLst>
            </p:cNvPr>
            <p:cNvSpPr txBox="1"/>
            <p:nvPr/>
          </p:nvSpPr>
          <p:spPr>
            <a:xfrm>
              <a:off x="2909472" y="3490883"/>
              <a:ext cx="607707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iTTP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2F3560-3B1E-D547-977C-A3B2C35A6ED0}"/>
                </a:ext>
              </a:extLst>
            </p:cNvPr>
            <p:cNvSpPr txBox="1"/>
            <p:nvPr/>
          </p:nvSpPr>
          <p:spPr>
            <a:xfrm>
              <a:off x="4126221" y="3505572"/>
              <a:ext cx="626638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cTTP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0E55A8-5EB4-E448-9E64-24D842185886}"/>
                </a:ext>
              </a:extLst>
            </p:cNvPr>
            <p:cNvSpPr txBox="1"/>
            <p:nvPr/>
          </p:nvSpPr>
          <p:spPr>
            <a:xfrm>
              <a:off x="7484350" y="3496313"/>
              <a:ext cx="164705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Othe</a:t>
              </a:r>
              <a:r>
                <a:rPr lang="en-BE" dirty="0"/>
                <a:t>r diagnosis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17966B-379B-4541-93CD-80897FEAEF83}"/>
                </a:ext>
              </a:extLst>
            </p:cNvPr>
            <p:cNvSpPr txBox="1"/>
            <p:nvPr/>
          </p:nvSpPr>
          <p:spPr>
            <a:xfrm>
              <a:off x="5022161" y="2409263"/>
              <a:ext cx="2054452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10-20%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5FADBB-0E81-4A4C-8CAF-3C1E389ED67F}"/>
                </a:ext>
              </a:extLst>
            </p:cNvPr>
            <p:cNvSpPr txBox="1"/>
            <p:nvPr/>
          </p:nvSpPr>
          <p:spPr>
            <a:xfrm>
              <a:off x="5258477" y="3475686"/>
              <a:ext cx="1751106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iTTP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Othe</a:t>
              </a:r>
              <a:r>
                <a:rPr lang="en-BE" dirty="0">
                  <a:solidFill>
                    <a:schemeClr val="bg1"/>
                  </a:solidFill>
                </a:rPr>
                <a:t>r diagnosis?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7F5ED1-079E-A944-A843-E57594C215CC}"/>
                </a:ext>
              </a:extLst>
            </p:cNvPr>
            <p:cNvCxnSpPr/>
            <p:nvPr/>
          </p:nvCxnSpPr>
          <p:spPr>
            <a:xfrm>
              <a:off x="3891285" y="2150837"/>
              <a:ext cx="43609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5A26F3A-0CB8-2C4A-AD8E-1F4624446F04}"/>
                </a:ext>
              </a:extLst>
            </p:cNvPr>
            <p:cNvCxnSpPr>
              <a:stCxn id="51" idx="2"/>
            </p:cNvCxnSpPr>
            <p:nvPr/>
          </p:nvCxnSpPr>
          <p:spPr>
            <a:xfrm flipH="1">
              <a:off x="6091874" y="1909840"/>
              <a:ext cx="3712" cy="261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140054A-850B-4241-A0EF-22AF64B73468}"/>
                </a:ext>
              </a:extLst>
            </p:cNvPr>
            <p:cNvCxnSpPr/>
            <p:nvPr/>
          </p:nvCxnSpPr>
          <p:spPr>
            <a:xfrm>
              <a:off x="3892960" y="2142464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5F3501D-55F2-7F4D-918C-3A2348B5AB17}"/>
                </a:ext>
              </a:extLst>
            </p:cNvPr>
            <p:cNvCxnSpPr/>
            <p:nvPr/>
          </p:nvCxnSpPr>
          <p:spPr>
            <a:xfrm>
              <a:off x="6095223" y="2164235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0802FF4-EBD1-654F-BE3C-8A51D4A70EB2}"/>
                </a:ext>
              </a:extLst>
            </p:cNvPr>
            <p:cNvCxnSpPr/>
            <p:nvPr/>
          </p:nvCxnSpPr>
          <p:spPr>
            <a:xfrm>
              <a:off x="8257294" y="2155861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775CF7A-E7A3-3840-AE88-CAC55BC428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247211"/>
              <a:ext cx="11812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12805D1-3536-BB4B-841D-0E9F5F577A84}"/>
                </a:ext>
              </a:extLst>
            </p:cNvPr>
            <p:cNvCxnSpPr/>
            <p:nvPr/>
          </p:nvCxnSpPr>
          <p:spPr>
            <a:xfrm>
              <a:off x="3201217" y="3226583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99A1896-D632-4543-BFD2-00147653BE40}"/>
                </a:ext>
              </a:extLst>
            </p:cNvPr>
            <p:cNvCxnSpPr/>
            <p:nvPr/>
          </p:nvCxnSpPr>
          <p:spPr>
            <a:xfrm>
              <a:off x="4397867" y="3242186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7688D34-0673-7E49-BA77-AD1E338C3B78}"/>
                </a:ext>
              </a:extLst>
            </p:cNvPr>
            <p:cNvCxnSpPr>
              <a:cxnSpLocks/>
            </p:cNvCxnSpPr>
            <p:nvPr/>
          </p:nvCxnSpPr>
          <p:spPr>
            <a:xfrm>
              <a:off x="6083500" y="3056864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470ACA-F66B-D24C-8F37-34487FD52601}"/>
                </a:ext>
              </a:extLst>
            </p:cNvPr>
            <p:cNvCxnSpPr>
              <a:cxnSpLocks/>
            </p:cNvCxnSpPr>
            <p:nvPr/>
          </p:nvCxnSpPr>
          <p:spPr>
            <a:xfrm>
              <a:off x="8285763" y="3048490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7FB32D-D8FE-544A-836D-D961108E7601}"/>
                </a:ext>
              </a:extLst>
            </p:cNvPr>
            <p:cNvCxnSpPr/>
            <p:nvPr/>
          </p:nvCxnSpPr>
          <p:spPr>
            <a:xfrm>
              <a:off x="3866941" y="2997388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583B332-3C29-B64B-B682-31DEDA0F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4525" y="3942496"/>
              <a:ext cx="1209368" cy="12093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2CF61E7-627B-4A4B-B237-D1A70F71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4863" y="3800988"/>
              <a:ext cx="1234171" cy="1234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08B840-BC44-6F40-B608-AEDFDDA67E01}"/>
                </a:ext>
              </a:extLst>
            </p:cNvPr>
            <p:cNvSpPr txBox="1"/>
            <p:nvPr/>
          </p:nvSpPr>
          <p:spPr>
            <a:xfrm>
              <a:off x="5096106" y="4393580"/>
              <a:ext cx="2185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>
                  <a:solidFill>
                    <a:srgbClr val="FF0000"/>
                  </a:solidFill>
                </a:rPr>
                <a:t>Neuer biomarker für iTTP (Acuter Schub)?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B17F135-E3C2-7D40-8D61-3ECAC696AFCC}"/>
              </a:ext>
            </a:extLst>
          </p:cNvPr>
          <p:cNvSpPr/>
          <p:nvPr/>
        </p:nvSpPr>
        <p:spPr>
          <a:xfrm>
            <a:off x="4903304" y="2676938"/>
            <a:ext cx="2146852" cy="265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98441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B0CAED4-1864-7543-A741-92BF816C21FC}"/>
              </a:ext>
            </a:extLst>
          </p:cNvPr>
          <p:cNvGrpSpPr/>
          <p:nvPr/>
        </p:nvGrpSpPr>
        <p:grpSpPr>
          <a:xfrm>
            <a:off x="2783903" y="1808137"/>
            <a:ext cx="6413034" cy="3611356"/>
            <a:chOff x="2884264" y="1540508"/>
            <a:chExt cx="6413034" cy="361135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714AD0-1AB6-6541-9BE5-2F95E4DB1D28}"/>
                </a:ext>
              </a:extLst>
            </p:cNvPr>
            <p:cNvSpPr txBox="1"/>
            <p:nvPr/>
          </p:nvSpPr>
          <p:spPr>
            <a:xfrm>
              <a:off x="4642288" y="1540508"/>
              <a:ext cx="2906596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  <a:r>
                <a:rPr lang="en-BE" dirty="0"/>
                <a:t>uspicion of </a:t>
              </a:r>
              <a:r>
                <a:rPr lang="en-BE" b="1" dirty="0"/>
                <a:t>acute</a:t>
              </a:r>
              <a:r>
                <a:rPr lang="en-BE" dirty="0"/>
                <a:t> TMA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293AC2-26FE-3640-9984-ED3E203A5AED}"/>
                </a:ext>
              </a:extLst>
            </p:cNvPr>
            <p:cNvSpPr txBox="1"/>
            <p:nvPr/>
          </p:nvSpPr>
          <p:spPr>
            <a:xfrm>
              <a:off x="2884264" y="2413850"/>
              <a:ext cx="197166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&lt;10%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9D500B-6CFF-8245-906B-07E4D1DC65F5}"/>
                </a:ext>
              </a:extLst>
            </p:cNvPr>
            <p:cNvSpPr txBox="1"/>
            <p:nvPr/>
          </p:nvSpPr>
          <p:spPr>
            <a:xfrm>
              <a:off x="7211027" y="2397540"/>
              <a:ext cx="2086271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&gt;20%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4AA36E-33A7-4949-B6CF-94754BFC8450}"/>
                </a:ext>
              </a:extLst>
            </p:cNvPr>
            <p:cNvSpPr txBox="1"/>
            <p:nvPr/>
          </p:nvSpPr>
          <p:spPr>
            <a:xfrm>
              <a:off x="2909472" y="3490883"/>
              <a:ext cx="607707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iTTP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2F3560-3B1E-D547-977C-A3B2C35A6ED0}"/>
                </a:ext>
              </a:extLst>
            </p:cNvPr>
            <p:cNvSpPr txBox="1"/>
            <p:nvPr/>
          </p:nvSpPr>
          <p:spPr>
            <a:xfrm>
              <a:off x="4126221" y="3505572"/>
              <a:ext cx="626638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cTTP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0E55A8-5EB4-E448-9E64-24D842185886}"/>
                </a:ext>
              </a:extLst>
            </p:cNvPr>
            <p:cNvSpPr txBox="1"/>
            <p:nvPr/>
          </p:nvSpPr>
          <p:spPr>
            <a:xfrm>
              <a:off x="7484350" y="3496313"/>
              <a:ext cx="164705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Othe</a:t>
              </a:r>
              <a:r>
                <a:rPr lang="en-BE" dirty="0"/>
                <a:t>r diagnosis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17966B-379B-4541-93CD-80897FEAEF83}"/>
                </a:ext>
              </a:extLst>
            </p:cNvPr>
            <p:cNvSpPr txBox="1"/>
            <p:nvPr/>
          </p:nvSpPr>
          <p:spPr>
            <a:xfrm>
              <a:off x="5022161" y="2409263"/>
              <a:ext cx="2054452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10-20%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5FADBB-0E81-4A4C-8CAF-3C1E389ED67F}"/>
                </a:ext>
              </a:extLst>
            </p:cNvPr>
            <p:cNvSpPr txBox="1"/>
            <p:nvPr/>
          </p:nvSpPr>
          <p:spPr>
            <a:xfrm>
              <a:off x="5258477" y="3475686"/>
              <a:ext cx="1751106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iTTP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Othe</a:t>
              </a:r>
              <a:r>
                <a:rPr lang="en-BE" dirty="0">
                  <a:solidFill>
                    <a:schemeClr val="bg1"/>
                  </a:solidFill>
                </a:rPr>
                <a:t>r diagnosis?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7F5ED1-079E-A944-A843-E57594C215CC}"/>
                </a:ext>
              </a:extLst>
            </p:cNvPr>
            <p:cNvCxnSpPr/>
            <p:nvPr/>
          </p:nvCxnSpPr>
          <p:spPr>
            <a:xfrm>
              <a:off x="3891285" y="2150837"/>
              <a:ext cx="43609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5A26F3A-0CB8-2C4A-AD8E-1F4624446F04}"/>
                </a:ext>
              </a:extLst>
            </p:cNvPr>
            <p:cNvCxnSpPr>
              <a:stCxn id="51" idx="2"/>
            </p:cNvCxnSpPr>
            <p:nvPr/>
          </p:nvCxnSpPr>
          <p:spPr>
            <a:xfrm flipH="1">
              <a:off x="6091874" y="1909840"/>
              <a:ext cx="3712" cy="261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140054A-850B-4241-A0EF-22AF64B73468}"/>
                </a:ext>
              </a:extLst>
            </p:cNvPr>
            <p:cNvCxnSpPr/>
            <p:nvPr/>
          </p:nvCxnSpPr>
          <p:spPr>
            <a:xfrm>
              <a:off x="3892960" y="2142464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5F3501D-55F2-7F4D-918C-3A2348B5AB17}"/>
                </a:ext>
              </a:extLst>
            </p:cNvPr>
            <p:cNvCxnSpPr/>
            <p:nvPr/>
          </p:nvCxnSpPr>
          <p:spPr>
            <a:xfrm>
              <a:off x="6095223" y="2164235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0802FF4-EBD1-654F-BE3C-8A51D4A70EB2}"/>
                </a:ext>
              </a:extLst>
            </p:cNvPr>
            <p:cNvCxnSpPr/>
            <p:nvPr/>
          </p:nvCxnSpPr>
          <p:spPr>
            <a:xfrm>
              <a:off x="8257294" y="2155861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775CF7A-E7A3-3840-AE88-CAC55BC428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247211"/>
              <a:ext cx="11812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12805D1-3536-BB4B-841D-0E9F5F577A84}"/>
                </a:ext>
              </a:extLst>
            </p:cNvPr>
            <p:cNvCxnSpPr/>
            <p:nvPr/>
          </p:nvCxnSpPr>
          <p:spPr>
            <a:xfrm>
              <a:off x="3201217" y="3226583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99A1896-D632-4543-BFD2-00147653BE40}"/>
                </a:ext>
              </a:extLst>
            </p:cNvPr>
            <p:cNvCxnSpPr/>
            <p:nvPr/>
          </p:nvCxnSpPr>
          <p:spPr>
            <a:xfrm>
              <a:off x="4397867" y="3242186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7688D34-0673-7E49-BA77-AD1E338C3B78}"/>
                </a:ext>
              </a:extLst>
            </p:cNvPr>
            <p:cNvCxnSpPr>
              <a:cxnSpLocks/>
            </p:cNvCxnSpPr>
            <p:nvPr/>
          </p:nvCxnSpPr>
          <p:spPr>
            <a:xfrm>
              <a:off x="6083500" y="3056864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470ACA-F66B-D24C-8F37-34487FD52601}"/>
                </a:ext>
              </a:extLst>
            </p:cNvPr>
            <p:cNvCxnSpPr>
              <a:cxnSpLocks/>
            </p:cNvCxnSpPr>
            <p:nvPr/>
          </p:nvCxnSpPr>
          <p:spPr>
            <a:xfrm>
              <a:off x="8285763" y="3048490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7FB32D-D8FE-544A-836D-D961108E7601}"/>
                </a:ext>
              </a:extLst>
            </p:cNvPr>
            <p:cNvCxnSpPr/>
            <p:nvPr/>
          </p:nvCxnSpPr>
          <p:spPr>
            <a:xfrm>
              <a:off x="3866941" y="2997388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583B332-3C29-B64B-B682-31DEDA0F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4525" y="3942496"/>
              <a:ext cx="1209368" cy="12093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2CF61E7-627B-4A4B-B237-D1A70F71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4863" y="3800988"/>
              <a:ext cx="1234171" cy="1234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08B840-BC44-6F40-B608-AEDFDDA67E01}"/>
                </a:ext>
              </a:extLst>
            </p:cNvPr>
            <p:cNvSpPr txBox="1"/>
            <p:nvPr/>
          </p:nvSpPr>
          <p:spPr>
            <a:xfrm>
              <a:off x="5096106" y="4393580"/>
              <a:ext cx="2185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>
                  <a:solidFill>
                    <a:srgbClr val="FF0000"/>
                  </a:solidFill>
                </a:rPr>
                <a:t>Neuer biomarker für iTTP (Acuter Schub)?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6CE6160-CA1F-C146-AA47-E849F906573E}"/>
              </a:ext>
            </a:extLst>
          </p:cNvPr>
          <p:cNvSpPr/>
          <p:nvPr/>
        </p:nvSpPr>
        <p:spPr>
          <a:xfrm>
            <a:off x="4890052" y="4598504"/>
            <a:ext cx="2146852" cy="728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486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D4D49-7188-D14B-9579-5988B50A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141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ADAMTS13-Aktivität: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Akuter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941100"/>
              </a:solidFill>
              <a:latin typeface="Tw Cen MT" panose="020B06020201040206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61D7BC-9CB1-6145-9984-C21EAA779C98}"/>
              </a:ext>
            </a:extLst>
          </p:cNvPr>
          <p:cNvSpPr txBox="1"/>
          <p:nvPr/>
        </p:nvSpPr>
        <p:spPr>
          <a:xfrm>
            <a:off x="289932" y="6434254"/>
            <a:ext cx="105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77"/>
              </a:rPr>
              <a:t>Kremer-</a:t>
            </a:r>
            <a:r>
              <a:rPr lang="en-US" sz="1600" dirty="0" err="1">
                <a:latin typeface="Tw Cen MT" panose="020B0602020104020603" pitchFamily="34" charset="77"/>
              </a:rPr>
              <a:t>Hovinga</a:t>
            </a:r>
            <a:r>
              <a:rPr lang="en-US" sz="1600" dirty="0">
                <a:latin typeface="Tw Cen MT" panose="020B0602020104020603" pitchFamily="34" charset="77"/>
              </a:rPr>
              <a:t> et al Nature reviews disease primers 2017; Joly et al Blood 2017; Scully et al JTH 2017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B0CAED4-1864-7543-A741-92BF816C21FC}"/>
              </a:ext>
            </a:extLst>
          </p:cNvPr>
          <p:cNvGrpSpPr/>
          <p:nvPr/>
        </p:nvGrpSpPr>
        <p:grpSpPr>
          <a:xfrm>
            <a:off x="2783903" y="1808137"/>
            <a:ext cx="6413034" cy="3611356"/>
            <a:chOff x="2884264" y="1540508"/>
            <a:chExt cx="6413034" cy="361135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714AD0-1AB6-6541-9BE5-2F95E4DB1D28}"/>
                </a:ext>
              </a:extLst>
            </p:cNvPr>
            <p:cNvSpPr txBox="1"/>
            <p:nvPr/>
          </p:nvSpPr>
          <p:spPr>
            <a:xfrm>
              <a:off x="4642288" y="1540508"/>
              <a:ext cx="2906596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</a:t>
              </a:r>
              <a:r>
                <a:rPr lang="en-BE" dirty="0"/>
                <a:t>uspicion of </a:t>
              </a:r>
              <a:r>
                <a:rPr lang="en-BE" b="1" dirty="0"/>
                <a:t>acute</a:t>
              </a:r>
              <a:r>
                <a:rPr lang="en-BE" dirty="0"/>
                <a:t> TMA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F293AC2-26FE-3640-9984-ED3E203A5AED}"/>
                </a:ext>
              </a:extLst>
            </p:cNvPr>
            <p:cNvSpPr txBox="1"/>
            <p:nvPr/>
          </p:nvSpPr>
          <p:spPr>
            <a:xfrm>
              <a:off x="2884264" y="2413850"/>
              <a:ext cx="1971663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&lt;10%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9D500B-6CFF-8245-906B-07E4D1DC65F5}"/>
                </a:ext>
              </a:extLst>
            </p:cNvPr>
            <p:cNvSpPr txBox="1"/>
            <p:nvPr/>
          </p:nvSpPr>
          <p:spPr>
            <a:xfrm>
              <a:off x="7211027" y="2397540"/>
              <a:ext cx="2086271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&gt;20%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E4AA36E-33A7-4949-B6CF-94754BFC8450}"/>
                </a:ext>
              </a:extLst>
            </p:cNvPr>
            <p:cNvSpPr txBox="1"/>
            <p:nvPr/>
          </p:nvSpPr>
          <p:spPr>
            <a:xfrm>
              <a:off x="2909472" y="3490883"/>
              <a:ext cx="607707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iTTP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2F3560-3B1E-D547-977C-A3B2C35A6ED0}"/>
                </a:ext>
              </a:extLst>
            </p:cNvPr>
            <p:cNvSpPr txBox="1"/>
            <p:nvPr/>
          </p:nvSpPr>
          <p:spPr>
            <a:xfrm>
              <a:off x="4126221" y="3505572"/>
              <a:ext cx="626638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BE" dirty="0"/>
                <a:t>cTTP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0E55A8-5EB4-E448-9E64-24D842185886}"/>
                </a:ext>
              </a:extLst>
            </p:cNvPr>
            <p:cNvSpPr txBox="1"/>
            <p:nvPr/>
          </p:nvSpPr>
          <p:spPr>
            <a:xfrm>
              <a:off x="7484350" y="3496313"/>
              <a:ext cx="164705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Othe</a:t>
              </a:r>
              <a:r>
                <a:rPr lang="en-BE" dirty="0"/>
                <a:t>r diagnosis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17966B-379B-4541-93CD-80897FEAEF83}"/>
                </a:ext>
              </a:extLst>
            </p:cNvPr>
            <p:cNvSpPr txBox="1"/>
            <p:nvPr/>
          </p:nvSpPr>
          <p:spPr>
            <a:xfrm>
              <a:off x="5022161" y="2409263"/>
              <a:ext cx="2054452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/>
                <a:t>ADAMTS13 activity</a:t>
              </a:r>
            </a:p>
            <a:p>
              <a:pPr algn="ctr"/>
              <a:r>
                <a:rPr lang="en-BE" dirty="0"/>
                <a:t>10-20%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5FADBB-0E81-4A4C-8CAF-3C1E389ED67F}"/>
                </a:ext>
              </a:extLst>
            </p:cNvPr>
            <p:cNvSpPr txBox="1"/>
            <p:nvPr/>
          </p:nvSpPr>
          <p:spPr>
            <a:xfrm>
              <a:off x="5258477" y="3475686"/>
              <a:ext cx="1751106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iTTP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  <a:p>
              <a:pPr algn="ctr"/>
              <a:r>
                <a:rPr lang="en-GB" dirty="0" err="1">
                  <a:solidFill>
                    <a:schemeClr val="bg1"/>
                  </a:solidFill>
                </a:rPr>
                <a:t>Othe</a:t>
              </a:r>
              <a:r>
                <a:rPr lang="en-BE" dirty="0">
                  <a:solidFill>
                    <a:schemeClr val="bg1"/>
                  </a:solidFill>
                </a:rPr>
                <a:t>r diagnosis?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7F5ED1-079E-A944-A843-E57594C215CC}"/>
                </a:ext>
              </a:extLst>
            </p:cNvPr>
            <p:cNvCxnSpPr/>
            <p:nvPr/>
          </p:nvCxnSpPr>
          <p:spPr>
            <a:xfrm>
              <a:off x="3891285" y="2150837"/>
              <a:ext cx="43609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5A26F3A-0CB8-2C4A-AD8E-1F4624446F04}"/>
                </a:ext>
              </a:extLst>
            </p:cNvPr>
            <p:cNvCxnSpPr>
              <a:stCxn id="51" idx="2"/>
            </p:cNvCxnSpPr>
            <p:nvPr/>
          </p:nvCxnSpPr>
          <p:spPr>
            <a:xfrm flipH="1">
              <a:off x="6091874" y="1909840"/>
              <a:ext cx="3712" cy="261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140054A-850B-4241-A0EF-22AF64B73468}"/>
                </a:ext>
              </a:extLst>
            </p:cNvPr>
            <p:cNvCxnSpPr/>
            <p:nvPr/>
          </p:nvCxnSpPr>
          <p:spPr>
            <a:xfrm>
              <a:off x="3892960" y="2142464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5F3501D-55F2-7F4D-918C-3A2348B5AB17}"/>
                </a:ext>
              </a:extLst>
            </p:cNvPr>
            <p:cNvCxnSpPr/>
            <p:nvPr/>
          </p:nvCxnSpPr>
          <p:spPr>
            <a:xfrm>
              <a:off x="6095223" y="2164235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0802FF4-EBD1-654F-BE3C-8A51D4A70EB2}"/>
                </a:ext>
              </a:extLst>
            </p:cNvPr>
            <p:cNvCxnSpPr/>
            <p:nvPr/>
          </p:nvCxnSpPr>
          <p:spPr>
            <a:xfrm>
              <a:off x="8257294" y="2155861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775CF7A-E7A3-3840-AE88-CAC55BC42849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247211"/>
              <a:ext cx="11812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12805D1-3536-BB4B-841D-0E9F5F577A84}"/>
                </a:ext>
              </a:extLst>
            </p:cNvPr>
            <p:cNvCxnSpPr/>
            <p:nvPr/>
          </p:nvCxnSpPr>
          <p:spPr>
            <a:xfrm>
              <a:off x="3201217" y="3226583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99A1896-D632-4543-BFD2-00147653BE40}"/>
                </a:ext>
              </a:extLst>
            </p:cNvPr>
            <p:cNvCxnSpPr/>
            <p:nvPr/>
          </p:nvCxnSpPr>
          <p:spPr>
            <a:xfrm>
              <a:off x="4397867" y="3242186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7688D34-0673-7E49-BA77-AD1E338C3B78}"/>
                </a:ext>
              </a:extLst>
            </p:cNvPr>
            <p:cNvCxnSpPr>
              <a:cxnSpLocks/>
            </p:cNvCxnSpPr>
            <p:nvPr/>
          </p:nvCxnSpPr>
          <p:spPr>
            <a:xfrm>
              <a:off x="6083500" y="3056864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8470ACA-F66B-D24C-8F37-34487FD52601}"/>
                </a:ext>
              </a:extLst>
            </p:cNvPr>
            <p:cNvCxnSpPr>
              <a:cxnSpLocks/>
            </p:cNvCxnSpPr>
            <p:nvPr/>
          </p:nvCxnSpPr>
          <p:spPr>
            <a:xfrm>
              <a:off x="8285763" y="3048490"/>
              <a:ext cx="0" cy="430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77FB32D-D8FE-544A-836D-D961108E7601}"/>
                </a:ext>
              </a:extLst>
            </p:cNvPr>
            <p:cNvCxnSpPr/>
            <p:nvPr/>
          </p:nvCxnSpPr>
          <p:spPr>
            <a:xfrm>
              <a:off x="3866941" y="2997388"/>
              <a:ext cx="0" cy="241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583B332-3C29-B64B-B682-31DEDA0F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4525" y="3942496"/>
              <a:ext cx="1209368" cy="12093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2CF61E7-627B-4A4B-B237-D1A70F71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4863" y="3800988"/>
              <a:ext cx="1234171" cy="1234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08B840-BC44-6F40-B608-AEDFDDA67E01}"/>
                </a:ext>
              </a:extLst>
            </p:cNvPr>
            <p:cNvSpPr txBox="1"/>
            <p:nvPr/>
          </p:nvSpPr>
          <p:spPr>
            <a:xfrm>
              <a:off x="5096106" y="4393580"/>
              <a:ext cx="2185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dirty="0">
                  <a:solidFill>
                    <a:srgbClr val="FF0000"/>
                  </a:solidFill>
                </a:rPr>
                <a:t>Neuer biomarker für iTTP (Acuter Schub)?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C958A2E-C2ED-E04B-AD26-592DB19B945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479" y="2034974"/>
            <a:ext cx="10363826" cy="3424107"/>
          </a:xfrm>
        </p:spPr>
        <p:txBody>
          <a:bodyPr/>
          <a:lstStyle/>
          <a:p>
            <a:r>
              <a:rPr lang="en-US" dirty="0" err="1">
                <a:latin typeface="Tw Cen MT" panose="020B0602020104020603" pitchFamily="34" charset="77"/>
              </a:rPr>
              <a:t>Immuno</a:t>
            </a:r>
            <a:r>
              <a:rPr lang="en-US" dirty="0">
                <a:latin typeface="Tw Cen MT" panose="020B0602020104020603" pitchFamily="34" charset="77"/>
              </a:rPr>
              <a:t> assay to detect open ADAMTS13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577D-C0ED-934D-8465-56DA9C60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ADAMTS13-</a:t>
            </a:r>
            <a:r>
              <a:rPr lang="en-US" u="sng" dirty="0">
                <a:solidFill>
                  <a:schemeClr val="accent1"/>
                </a:solidFill>
                <a:latin typeface="Tw Cen MT" panose="020B0602020104020603" pitchFamily="34" charset="77"/>
              </a:rPr>
              <a:t>Konformation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: </a:t>
            </a:r>
            <a:r>
              <a:rPr lang="en-US" u="sng" dirty="0" err="1">
                <a:solidFill>
                  <a:schemeClr val="accent1"/>
                </a:solidFill>
                <a:latin typeface="Tw Cen MT" panose="020B0602020104020603" pitchFamily="34" charset="77"/>
              </a:rPr>
              <a:t>Neuer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Biomarker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für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iTTP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 acuter </a:t>
            </a:r>
            <a:r>
              <a:rPr lang="en-US" dirty="0" err="1">
                <a:solidFill>
                  <a:schemeClr val="accent1"/>
                </a:solidFill>
                <a:latin typeface="Tw Cen MT" panose="020B0602020104020603" pitchFamily="34" charset="77"/>
              </a:rPr>
              <a:t>schub</a:t>
            </a:r>
            <a:r>
              <a:rPr lang="en-US" dirty="0">
                <a:solidFill>
                  <a:schemeClr val="accent1"/>
                </a:solidFill>
                <a:latin typeface="Tw Cen MT" panose="020B0602020104020603" pitchFamily="34" charset="77"/>
              </a:rPr>
              <a:t>?</a:t>
            </a:r>
          </a:p>
        </p:txBody>
      </p:sp>
      <p:sp>
        <p:nvSpPr>
          <p:cNvPr id="4" name="Tekstvak 30">
            <a:extLst>
              <a:ext uri="{FF2B5EF4-FFF2-40B4-BE49-F238E27FC236}">
                <a16:creationId xmlns:a16="http://schemas.microsoft.com/office/drawing/2014/main" id="{87A82B6E-05CF-9243-B167-BBF26B7D96FE}"/>
              </a:ext>
            </a:extLst>
          </p:cNvPr>
          <p:cNvSpPr txBox="1"/>
          <p:nvPr/>
        </p:nvSpPr>
        <p:spPr>
          <a:xfrm>
            <a:off x="1216932" y="3130672"/>
            <a:ext cx="20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</a:rPr>
              <a:t>Closed ADAMTS13</a:t>
            </a:r>
          </a:p>
        </p:txBody>
      </p:sp>
      <p:sp>
        <p:nvSpPr>
          <p:cNvPr id="5" name="Tekstvak 31">
            <a:extLst>
              <a:ext uri="{FF2B5EF4-FFF2-40B4-BE49-F238E27FC236}">
                <a16:creationId xmlns:a16="http://schemas.microsoft.com/office/drawing/2014/main" id="{48E054D8-DE48-724C-BAB7-1F355C13BBA9}"/>
              </a:ext>
            </a:extLst>
          </p:cNvPr>
          <p:cNvSpPr txBox="1"/>
          <p:nvPr/>
        </p:nvSpPr>
        <p:spPr>
          <a:xfrm>
            <a:off x="5311632" y="3107675"/>
            <a:ext cx="257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000000"/>
                </a:solidFill>
                <a:latin typeface="Calibri" panose="020F0502020204030204" pitchFamily="34" charset="0"/>
              </a:rPr>
              <a:t>Open ADAMTS13</a:t>
            </a:r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A32F28FF-6737-B64C-95E4-957D23F07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18" y="3715144"/>
            <a:ext cx="2604437" cy="1265639"/>
          </a:xfrm>
          <a:prstGeom prst="rect">
            <a:avLst/>
          </a:prstGeom>
        </p:spPr>
      </p:pic>
      <p:pic>
        <p:nvPicPr>
          <p:cNvPr id="7" name="Afbeelding 9">
            <a:extLst>
              <a:ext uri="{FF2B5EF4-FFF2-40B4-BE49-F238E27FC236}">
                <a16:creationId xmlns:a16="http://schemas.microsoft.com/office/drawing/2014/main" id="{F1F369B2-88AB-C84D-BD09-44C5B8214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35" y="3629831"/>
            <a:ext cx="2604437" cy="155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1AFA48-56A5-7742-8FB3-BB88B266E50A}"/>
              </a:ext>
            </a:extLst>
          </p:cNvPr>
          <p:cNvSpPr txBox="1"/>
          <p:nvPr/>
        </p:nvSpPr>
        <p:spPr>
          <a:xfrm>
            <a:off x="1295400" y="5519057"/>
            <a:ext cx="389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Healthy donors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1383D-B87D-0948-AF0C-49D32F3C0F28}"/>
              </a:ext>
            </a:extLst>
          </p:cNvPr>
          <p:cNvSpPr txBox="1"/>
          <p:nvPr/>
        </p:nvSpPr>
        <p:spPr>
          <a:xfrm>
            <a:off x="5540829" y="5486400"/>
            <a:ext cx="321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iTTP</a:t>
            </a:r>
            <a:r>
              <a:rPr lang="en-US" sz="2800" b="1" dirty="0">
                <a:solidFill>
                  <a:srgbClr val="FF0000"/>
                </a:solidFill>
              </a:rPr>
              <a:t> patients?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0BB69-3A88-484D-B345-5EBEEC086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3"/>
          <a:stretch/>
        </p:blipFill>
        <p:spPr>
          <a:xfrm>
            <a:off x="8656558" y="2573626"/>
            <a:ext cx="273777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5">
            <a:extLst>
              <a:ext uri="{FF2B5EF4-FFF2-40B4-BE49-F238E27FC236}">
                <a16:creationId xmlns:a16="http://schemas.microsoft.com/office/drawing/2014/main" id="{5AF1507B-B490-964E-9284-BDC8F8B2B8A3}"/>
              </a:ext>
            </a:extLst>
          </p:cNvPr>
          <p:cNvSpPr txBox="1">
            <a:spLocks/>
          </p:cNvSpPr>
          <p:nvPr/>
        </p:nvSpPr>
        <p:spPr>
          <a:xfrm>
            <a:off x="815196" y="115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w Cen MT" panose="020B0602020104020603" pitchFamily="34" charset="77"/>
              </a:rPr>
              <a:t>Acuter </a:t>
            </a:r>
            <a:r>
              <a:rPr lang="en-US" dirty="0" err="1">
                <a:solidFill>
                  <a:srgbClr val="FF0000"/>
                </a:solidFill>
                <a:latin typeface="Tw Cen MT" panose="020B0602020104020603" pitchFamily="34" charset="77"/>
              </a:rPr>
              <a:t>Schub</a:t>
            </a:r>
            <a:endParaRPr lang="en-US" dirty="0">
              <a:solidFill>
                <a:srgbClr val="FF0000"/>
              </a:solidFill>
              <a:latin typeface="Tw Cen MT" panose="020B0602020104020603" pitchFamily="34" charset="77"/>
            </a:endParaRPr>
          </a:p>
        </p:txBody>
      </p:sp>
      <p:pic>
        <p:nvPicPr>
          <p:cNvPr id="9" name="Picture 6" descr="Resultado de imagen para Assistance publique â HÃ´pitaux de Paris (">
            <a:extLst>
              <a:ext uri="{FF2B5EF4-FFF2-40B4-BE49-F238E27FC236}">
                <a16:creationId xmlns:a16="http://schemas.microsoft.com/office/drawing/2014/main" id="{EE4D4937-EA14-504D-B3DC-D67BF99C2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30813"/>
          <a:stretch/>
        </p:blipFill>
        <p:spPr bwMode="auto">
          <a:xfrm>
            <a:off x="8245431" y="595803"/>
            <a:ext cx="3174718" cy="8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BAEE4-C5D7-E840-B930-53D930CD908D}"/>
              </a:ext>
            </a:extLst>
          </p:cNvPr>
          <p:cNvSpPr txBox="1"/>
          <p:nvPr/>
        </p:nvSpPr>
        <p:spPr>
          <a:xfrm>
            <a:off x="160896" y="6426427"/>
            <a:ext cx="3072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w Cen MT" panose="020B0602020104020603" pitchFamily="34" charset="77"/>
              </a:rPr>
              <a:t>Roose</a:t>
            </a:r>
            <a:r>
              <a:rPr lang="en-US" sz="1600" dirty="0">
                <a:latin typeface="Tw Cen MT" panose="020B0602020104020603" pitchFamily="34" charset="77"/>
              </a:rPr>
              <a:t> et al JTH 2018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27FC4-D43A-824A-BA41-3E42782732B3}"/>
              </a:ext>
            </a:extLst>
          </p:cNvPr>
          <p:cNvGrpSpPr/>
          <p:nvPr/>
        </p:nvGrpSpPr>
        <p:grpSpPr>
          <a:xfrm>
            <a:off x="892731" y="1216611"/>
            <a:ext cx="5697640" cy="5333903"/>
            <a:chOff x="892731" y="1216611"/>
            <a:chExt cx="5697640" cy="53339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27B7F6-A242-F344-8A32-7C814C189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393"/>
            <a:stretch/>
          </p:blipFill>
          <p:spPr>
            <a:xfrm>
              <a:off x="892731" y="1216611"/>
              <a:ext cx="2084645" cy="49707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C455FF-E506-7A4D-9B58-D1C3328497DD}"/>
                </a:ext>
              </a:extLst>
            </p:cNvPr>
            <p:cNvSpPr txBox="1"/>
            <p:nvPr/>
          </p:nvSpPr>
          <p:spPr>
            <a:xfrm>
              <a:off x="2060429" y="6196113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n=81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A916AD-5FD9-DE46-A50A-0335C04915F9}"/>
                </a:ext>
              </a:extLst>
            </p:cNvPr>
            <p:cNvSpPr txBox="1"/>
            <p:nvPr/>
          </p:nvSpPr>
          <p:spPr>
            <a:xfrm>
              <a:off x="3113655" y="6189331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BBC9A7-42CF-EB4E-821D-3582A5DBCBEE}"/>
                </a:ext>
              </a:extLst>
            </p:cNvPr>
            <p:cNvSpPr txBox="1"/>
            <p:nvPr/>
          </p:nvSpPr>
          <p:spPr>
            <a:xfrm>
              <a:off x="4394026" y="6211960"/>
              <a:ext cx="785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n=63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0A1496-3A06-8E43-9EB2-276F6A2E3193}"/>
                </a:ext>
              </a:extLst>
            </p:cNvPr>
            <p:cNvSpPr/>
            <p:nvPr/>
          </p:nvSpPr>
          <p:spPr>
            <a:xfrm>
              <a:off x="2297151" y="1315844"/>
              <a:ext cx="4293220" cy="903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CB444-D569-DB40-977A-DC8BACED7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93" t="22487"/>
            <a:stretch/>
          </p:blipFill>
          <p:spPr>
            <a:xfrm>
              <a:off x="2877015" y="2330605"/>
              <a:ext cx="2530416" cy="38530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F7FDEF-A7CC-4B46-8C1E-3591B08F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32"/>
          <a:stretch/>
        </p:blipFill>
        <p:spPr>
          <a:xfrm>
            <a:off x="6356815" y="2017955"/>
            <a:ext cx="5541350" cy="2264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4F9EF-7314-9C4A-B5B4-B869D5A330AE}"/>
              </a:ext>
            </a:extLst>
          </p:cNvPr>
          <p:cNvSpPr/>
          <p:nvPr/>
        </p:nvSpPr>
        <p:spPr>
          <a:xfrm>
            <a:off x="8196146" y="2843560"/>
            <a:ext cx="1739591" cy="219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1FE1D1-FB4F-9C42-A11A-5BAB744401BA}"/>
              </a:ext>
            </a:extLst>
          </p:cNvPr>
          <p:cNvSpPr/>
          <p:nvPr/>
        </p:nvSpPr>
        <p:spPr>
          <a:xfrm>
            <a:off x="7214839" y="4170555"/>
            <a:ext cx="278781" cy="2899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E5BFD-355D-624F-B303-4E9757330C07}"/>
              </a:ext>
            </a:extLst>
          </p:cNvPr>
          <p:cNvSpPr txBox="1"/>
          <p:nvPr/>
        </p:nvSpPr>
        <p:spPr>
          <a:xfrm>
            <a:off x="7672039" y="4003287"/>
            <a:ext cx="412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200" dirty="0"/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D01F1D-48C5-4642-BCC0-522AE6B5521B}"/>
              </a:ext>
            </a:extLst>
          </p:cNvPr>
          <p:cNvSpPr txBox="1"/>
          <p:nvPr/>
        </p:nvSpPr>
        <p:spPr>
          <a:xfrm>
            <a:off x="11158654" y="4033024"/>
            <a:ext cx="412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200" dirty="0"/>
              <a:t>?</a:t>
            </a:r>
          </a:p>
        </p:txBody>
      </p:sp>
      <p:pic>
        <p:nvPicPr>
          <p:cNvPr id="47" name="Afbeelding 9">
            <a:extLst>
              <a:ext uri="{FF2B5EF4-FFF2-40B4-BE49-F238E27FC236}">
                <a16:creationId xmlns:a16="http://schemas.microsoft.com/office/drawing/2014/main" id="{ADCEC570-21CD-6D4D-8A29-BE6D98250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05" y="4665107"/>
            <a:ext cx="1810080" cy="1080455"/>
          </a:xfrm>
          <a:prstGeom prst="rect">
            <a:avLst/>
          </a:prstGeom>
        </p:spPr>
      </p:pic>
      <p:pic>
        <p:nvPicPr>
          <p:cNvPr id="48" name="Afbeelding 8">
            <a:extLst>
              <a:ext uri="{FF2B5EF4-FFF2-40B4-BE49-F238E27FC236}">
                <a16:creationId xmlns:a16="http://schemas.microsoft.com/office/drawing/2014/main" id="{9E60E375-9B32-8B48-A148-52E8D8E7E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42" y="4665538"/>
            <a:ext cx="1795398" cy="872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9A51F-1C65-564C-AE80-3BE02100028B}"/>
              </a:ext>
            </a:extLst>
          </p:cNvPr>
          <p:cNvSpPr/>
          <p:nvPr/>
        </p:nvSpPr>
        <p:spPr>
          <a:xfrm>
            <a:off x="1828800" y="1906859"/>
            <a:ext cx="3512634" cy="3222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0473E2-6ADB-264F-9CD4-F132FE021AE8}"/>
              </a:ext>
            </a:extLst>
          </p:cNvPr>
          <p:cNvSpPr/>
          <p:nvPr/>
        </p:nvSpPr>
        <p:spPr>
          <a:xfrm>
            <a:off x="10614991" y="4081670"/>
            <a:ext cx="569844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A745CEE-4230-AD42-B90B-E6878493F931}"/>
              </a:ext>
            </a:extLst>
          </p:cNvPr>
          <p:cNvSpPr/>
          <p:nvPr/>
        </p:nvSpPr>
        <p:spPr>
          <a:xfrm>
            <a:off x="10804887" y="4212412"/>
            <a:ext cx="278781" cy="2899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09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/>
      <p:bldP spid="46" grpId="0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9149</TotalTime>
  <Words>788</Words>
  <Application>Microsoft Macintosh PowerPoint</Application>
  <PresentationFormat>Widescreen</PresentationFormat>
  <Paragraphs>189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Ebrima</vt:lpstr>
      <vt:lpstr>Tw Cen MT</vt:lpstr>
      <vt:lpstr>Office Theme</vt:lpstr>
      <vt:lpstr> ADAMTS13-Konformation: Neuer Biomarker für iTTP </vt:lpstr>
      <vt:lpstr>Glue and scissors in the blood Kletverschluss und Schere im Blut</vt:lpstr>
      <vt:lpstr>PowerPoint Presentation</vt:lpstr>
      <vt:lpstr>ADAMTS13-Aktivität: Biomarker für Akuter Schub</vt:lpstr>
      <vt:lpstr>ADAMTS13-Aktivität: Biomarker für Akuter Schub</vt:lpstr>
      <vt:lpstr>ADAMTS13-Aktivität: Biomarker für Akuter Schub</vt:lpstr>
      <vt:lpstr>ADAMTS13-Aktivität: Biomarker für Akuter Schub</vt:lpstr>
      <vt:lpstr>ADAMTS13-Konformation: Neuer Biomarker für iTTP acuter schub?</vt:lpstr>
      <vt:lpstr>PowerPoint Presentation</vt:lpstr>
      <vt:lpstr>PowerPoint Presentation</vt:lpstr>
      <vt:lpstr>PowerPoint Presentation</vt:lpstr>
      <vt:lpstr>ADAMTS13-Aktivität: Biomarker für Akuter Schub</vt:lpstr>
      <vt:lpstr>ADAMTS13-Aktivität: Biomarker für Akuter Schub</vt:lpstr>
      <vt:lpstr>ADAMTS13-Konformation: Biomarker für Subklinische krankheit </vt:lpstr>
      <vt:lpstr>Krankheitsverlauf</vt:lpstr>
      <vt:lpstr>Krankheitsverlauf</vt:lpstr>
      <vt:lpstr>Krankheitsverlauf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TTP biochemisch: wat gaat er fout in mijn lichaam?</dc:title>
  <dc:creator>Microsoft Office User</dc:creator>
  <cp:lastModifiedBy>Karen Vanhoorelbeke</cp:lastModifiedBy>
  <cp:revision>81</cp:revision>
  <dcterms:created xsi:type="dcterms:W3CDTF">2018-10-29T12:11:47Z</dcterms:created>
  <dcterms:modified xsi:type="dcterms:W3CDTF">2020-11-03T08:33:52Z</dcterms:modified>
</cp:coreProperties>
</file>