
<file path=[Content_Types].xml><?xml version="1.0" encoding="utf-8"?>
<Types xmlns="http://schemas.openxmlformats.org/package/2006/content-types">
  <Default Extension="jpeg" ContentType="image/jpeg"/>
  <Default Extension="jpg" ContentType="image/jpeg"/>
  <Default Extension="m4a" ContentType="audio/mp4"/>
  <Default Extension="mp3" ContentType="audio/m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14" r:id="rId1"/>
  </p:sldMasterIdLst>
  <p:sldIdLst>
    <p:sldId id="256" r:id="rId2"/>
    <p:sldId id="257" r:id="rId3"/>
    <p:sldId id="258" r:id="rId4"/>
    <p:sldId id="259" r:id="rId5"/>
  </p:sldIdLst>
  <p:sldSz cx="12192000" cy="6858000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Steffan Marco" initials="SM" lastIdx="1" clrIdx="0">
    <p:extLst>
      <p:ext uri="{19B8F6BF-5375-455C-9EA6-DF929625EA0E}">
        <p15:presenceInfo xmlns:p15="http://schemas.microsoft.com/office/powerpoint/2012/main" userId="S::m.steffan@toens.de::5bb1ae61-9513-4221-8335-cdca5e217c8c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Rg st="1" end="4"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6" d="100"/>
          <a:sy n="86" d="100"/>
        </p:scale>
        <p:origin x="562" y="5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commentAuthors" Target="commentAuthors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BB0DB3-A8FF-4ABB-9E2E-D960422260E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3025308"/>
          </a:xfrm>
        </p:spPr>
        <p:txBody>
          <a:bodyPr anchor="b">
            <a:normAutofit/>
          </a:bodyPr>
          <a:lstStyle>
            <a:lvl1pPr algn="ctr">
              <a:defRPr sz="66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BEE0618-75D7-410F-859C-CDF53BC53E8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386729"/>
            <a:ext cx="9144000" cy="1135529"/>
          </a:xfrm>
        </p:spPr>
        <p:txBody>
          <a:bodyPr>
            <a:normAutofit/>
          </a:bodyPr>
          <a:lstStyle>
            <a:lvl1pPr marL="0" indent="0" algn="ctr">
              <a:lnSpc>
                <a:spcPct val="120000"/>
              </a:lnSpc>
              <a:buNone/>
              <a:defRPr sz="1800" b="1" cap="all" spc="300" baseline="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5237F11-76DB-4DD9-9747-3F38D05BA0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EAACC7-3B3F-47D1-959A-EF58926E955E}" type="datetimeFigureOut">
              <a:rPr lang="en-US" smtClean="0"/>
              <a:t>11/4/2021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059F581-81B0-44B3-ABA5-A25CA4BAE4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C10D591-ADCF-4300-8282-72AE357F3D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2CC964-A50B-4C29-B4E4-2C30BB34CCF3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76696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3E5C77-55F8-4677-A96C-E6D3F5545D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9A064EF-ADDA-4943-8F87-A7469D79975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6B0D493-D1E7-4358-95E9-B5B80A49E6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EAACC7-3B3F-47D1-959A-EF58926E955E}" type="datetimeFigureOut">
              <a:rPr lang="en-US" smtClean="0"/>
              <a:t>11/4/2021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6E98326-3276-4B9E-960F-10C6677BFA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D4C3AC2-288D-4FEE-BF80-0EAEDDFAB0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2CC964-A50B-4C29-B4E4-2C30BB34CCF3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59405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23333C6A-5417-40BD-BF7A-94058322377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43BCB45-B343-46F6-9718-AA0D68CED1F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FBDA2A4-FD34-4E17-908F-4367B1E644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EAACC7-3B3F-47D1-959A-EF58926E955E}" type="datetimeFigureOut">
              <a:rPr lang="en-US" smtClean="0"/>
              <a:t>11/4/2021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3B87AE3-776D-451D-AA52-C06B747248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AA0C4D5-BE1E-4D6A-9196-E0F9E42B2E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2CC964-A50B-4C29-B4E4-2C30BB34CCF3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81041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D75558-A264-444E-829B-51AAE6B4BF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08D9373-37D1-4135-8D34-755E139F79D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lnSpc>
                <a:spcPct val="100000"/>
              </a:lnSpc>
              <a:defRPr/>
            </a:lvl1pPr>
            <a:lvl2pPr>
              <a:lnSpc>
                <a:spcPct val="100000"/>
              </a:lnSpc>
              <a:defRPr/>
            </a:lvl2pPr>
            <a:lvl3pPr>
              <a:lnSpc>
                <a:spcPct val="100000"/>
              </a:lnSpc>
              <a:defRPr/>
            </a:lvl3pPr>
            <a:lvl4pPr>
              <a:lnSpc>
                <a:spcPct val="100000"/>
              </a:lnSpc>
              <a:defRPr/>
            </a:lvl4pPr>
            <a:lvl5pPr>
              <a:lnSpc>
                <a:spcPct val="100000"/>
              </a:lnSpc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55E4A6B-1966-4E57-9FB8-8B111E97BC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EAACC7-3B3F-47D1-959A-EF58926E955E}" type="datetimeFigureOut">
              <a:rPr lang="en-US" smtClean="0"/>
              <a:t>11/4/2021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33FC3DD-F2BE-41FF-895B-00129AAB15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91F830C-8424-4FAF-A011-605AE1D147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2CC964-A50B-4C29-B4E4-2C30BB34CCF3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50187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0A1BE8-ECC1-4027-B16E-C7BECCA9DF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246C7E1-471A-46AA-8068-98E68C0C207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F7C9F8F-EC48-4D16-B4C6-023A7B607B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EAACC7-3B3F-47D1-959A-EF58926E955E}" type="datetimeFigureOut">
              <a:rPr lang="en-US" smtClean="0"/>
              <a:t>11/4/2021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79FA5B3-F726-417B-932A-B93E0C8F5A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77D21F1-1A24-43EA-AB09-3024C491E8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2CC964-A50B-4C29-B4E4-2C30BB34CCF3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64551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E16569-B648-4D50-BEB8-E8DAE24D68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40831B3-A1FD-470C-BEEE-4CFB441502D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924493"/>
            <a:ext cx="5181600" cy="425247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1F34A17-C244-438C-9AE3-FB9B3CE3BD8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924493"/>
            <a:ext cx="5181600" cy="425247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4CFA3AA-3FC1-4B98-8F99-1726F1AC0A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EAACC7-3B3F-47D1-959A-EF58926E955E}" type="datetimeFigureOut">
              <a:rPr lang="en-US" smtClean="0"/>
              <a:t>11/4/2021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CE10883-BACC-41A1-9067-ECFDB937D7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27660A2-13C9-4432-A6EB-A4FF3D78F1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2CC964-A50B-4C29-B4E4-2C30BB34CCF3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63418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97C843-C993-4E9C-80DD-3620816E56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D91A8E3-B066-4511-9C6E-A3435B64DD8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734325"/>
            <a:ext cx="5157787" cy="823912"/>
          </a:xfrm>
        </p:spPr>
        <p:txBody>
          <a:bodyPr anchor="b">
            <a:normAutofit/>
          </a:bodyPr>
          <a:lstStyle>
            <a:lvl1pPr marL="0" indent="0">
              <a:buNone/>
              <a:defRPr sz="2000" b="1" cap="all" spc="300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6E86B63-4102-4802-94D7-F138F80F3E1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58237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C924765-08A7-4A60-86DC-DC420F60BBA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734325"/>
            <a:ext cx="5183188" cy="823912"/>
          </a:xfrm>
        </p:spPr>
        <p:txBody>
          <a:bodyPr anchor="b">
            <a:normAutofit/>
          </a:bodyPr>
          <a:lstStyle>
            <a:lvl1pPr marL="0" indent="0">
              <a:buNone/>
              <a:defRPr sz="2000" b="1" cap="all" spc="300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4AA2795-EFB6-4000-8F25-FBB62646C0C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58237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C942CFB-FE12-494A-9C41-3CB90F07BD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EAACC7-3B3F-47D1-959A-EF58926E955E}" type="datetimeFigureOut">
              <a:rPr lang="en-US" smtClean="0"/>
              <a:t>11/4/2021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C3A07E3-59E1-4EBD-9687-4B6ABE96AC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CF7BB23-7539-4674-8B66-ACEFF94686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2CC964-A50B-4C29-B4E4-2C30BB34CCF3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98959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5841DB-C73C-4968-B434-A6AA14DAF6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08152BF-92C7-4BF5-A9DB-16A0BF0F5F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EAACC7-3B3F-47D1-959A-EF58926E955E}" type="datetimeFigureOut">
              <a:rPr lang="en-US" smtClean="0"/>
              <a:t>11/4/2021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1289DB7-F492-4037-A439-D70F7E5565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FFA96F1-8B8A-4E83-B3C2-E10DE522AD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2CC964-A50B-4C29-B4E4-2C30BB34CCF3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95491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8031033-9688-463F-9614-47F2F5BC6B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EAACC7-3B3F-47D1-959A-EF58926E955E}" type="datetimeFigureOut">
              <a:rPr lang="en-US" smtClean="0"/>
              <a:t>11/4/2021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85B8DB2-C14B-45AC-ACAF-8702DF59C6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001DA57-8D4E-4075-9460-4F03DF8AAB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2CC964-A50B-4C29-B4E4-2C30BB34CCF3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87974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2CBE2C-9DAA-489D-AC88-15CBBA8A9B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EE124BE-E494-445A-A4FB-A2A8F28F0C1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F2446DE-9A32-4774-9F7C-86678CA90EA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400115D-61B3-46D0-B4D3-30C374B526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EAACC7-3B3F-47D1-959A-EF58926E955E}" type="datetimeFigureOut">
              <a:rPr lang="en-US" smtClean="0"/>
              <a:t>11/4/2021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F3C2AFC-D0F8-469F-B1E0-123C2E066E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8B9BCDA-9EF7-4531-8021-AF7B307515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2CC964-A50B-4C29-B4E4-2C30BB34CCF3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92097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0AE558-F89F-4688-94E5-77F37D49F1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BCD35AF-8CA2-49BB-BAE9-F29A0186EC6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05CAA98-55BD-4118-A8AF-D6030607842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ABFF4C5-82A8-4AD8-B7E2-2882F65768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EAACC7-3B3F-47D1-959A-EF58926E955E}" type="datetimeFigureOut">
              <a:rPr lang="en-US" smtClean="0"/>
              <a:t>11/4/2021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860B401-B64F-417B-8AD6-581A22E5E0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F24BD4C-7149-44BF-8150-F72CAA95A5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2CC964-A50B-4C29-B4E4-2C30BB34CCF3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60763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4436E0F2-A64B-471E-93C0-8DFE08CC57C8}"/>
              </a:ext>
            </a:extLst>
          </p:cNvPr>
          <p:cNvCxnSpPr>
            <a:cxnSpLocks/>
          </p:cNvCxnSpPr>
          <p:nvPr/>
        </p:nvCxnSpPr>
        <p:spPr>
          <a:xfrm flipH="1">
            <a:off x="0" y="0"/>
            <a:ext cx="3119718" cy="685800"/>
          </a:xfrm>
          <a:prstGeom prst="line">
            <a:avLst/>
          </a:prstGeom>
          <a:ln w="12700">
            <a:solidFill>
              <a:schemeClr val="accent2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DC1E3AB1-2A8C-4607-9FAE-D8BDB280FE1A}"/>
              </a:ext>
            </a:extLst>
          </p:cNvPr>
          <p:cNvCxnSpPr>
            <a:cxnSpLocks/>
          </p:cNvCxnSpPr>
          <p:nvPr/>
        </p:nvCxnSpPr>
        <p:spPr>
          <a:xfrm flipH="1">
            <a:off x="0" y="0"/>
            <a:ext cx="903768" cy="6543675"/>
          </a:xfrm>
          <a:prstGeom prst="line">
            <a:avLst/>
          </a:prstGeom>
          <a:ln w="12700">
            <a:solidFill>
              <a:schemeClr val="accent2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26D66059-832F-40B6-A35F-F56C8F38A1E7}"/>
              </a:ext>
            </a:extLst>
          </p:cNvPr>
          <p:cNvCxnSpPr>
            <a:cxnSpLocks/>
          </p:cNvCxnSpPr>
          <p:nvPr/>
        </p:nvCxnSpPr>
        <p:spPr>
          <a:xfrm flipH="1" flipV="1">
            <a:off x="-42863" y="5791200"/>
            <a:ext cx="6286501" cy="1066801"/>
          </a:xfrm>
          <a:prstGeom prst="line">
            <a:avLst/>
          </a:prstGeom>
          <a:ln w="12700">
            <a:solidFill>
              <a:schemeClr val="accent2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A515E2ED-7EA9-448D-83FA-54C3DF9723BD}"/>
              </a:ext>
            </a:extLst>
          </p:cNvPr>
          <p:cNvCxnSpPr>
            <a:cxnSpLocks/>
          </p:cNvCxnSpPr>
          <p:nvPr/>
        </p:nvCxnSpPr>
        <p:spPr>
          <a:xfrm flipH="1">
            <a:off x="8462964" y="5848350"/>
            <a:ext cx="3729036" cy="1009650"/>
          </a:xfrm>
          <a:prstGeom prst="line">
            <a:avLst/>
          </a:prstGeom>
          <a:ln w="12700">
            <a:solidFill>
              <a:schemeClr val="accent2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20595356-EABD-4767-AC9D-EA21FF115EC0}"/>
              </a:ext>
            </a:extLst>
          </p:cNvPr>
          <p:cNvCxnSpPr>
            <a:cxnSpLocks/>
          </p:cNvCxnSpPr>
          <p:nvPr/>
        </p:nvCxnSpPr>
        <p:spPr>
          <a:xfrm flipH="1">
            <a:off x="11543158" y="1647825"/>
            <a:ext cx="648842" cy="5210175"/>
          </a:xfrm>
          <a:prstGeom prst="line">
            <a:avLst/>
          </a:prstGeom>
          <a:ln w="12700">
            <a:solidFill>
              <a:schemeClr val="accent2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28CD9F06-9628-469C-B788-A894E3E08281}"/>
              </a:ext>
            </a:extLst>
          </p:cNvPr>
          <p:cNvCxnSpPr>
            <a:cxnSpLocks/>
          </p:cNvCxnSpPr>
          <p:nvPr/>
        </p:nvCxnSpPr>
        <p:spPr>
          <a:xfrm flipH="1" flipV="1">
            <a:off x="10781554" y="0"/>
            <a:ext cx="1410446" cy="4258340"/>
          </a:xfrm>
          <a:prstGeom prst="line">
            <a:avLst/>
          </a:prstGeom>
          <a:ln w="12700">
            <a:solidFill>
              <a:schemeClr val="accent2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8550A431-0B61-421B-B4B7-24C0CFF0F938}"/>
              </a:ext>
            </a:extLst>
          </p:cNvPr>
          <p:cNvCxnSpPr>
            <a:cxnSpLocks/>
          </p:cNvCxnSpPr>
          <p:nvPr/>
        </p:nvCxnSpPr>
        <p:spPr>
          <a:xfrm flipH="1" flipV="1">
            <a:off x="6529388" y="-4763"/>
            <a:ext cx="5662612" cy="931975"/>
          </a:xfrm>
          <a:prstGeom prst="line">
            <a:avLst/>
          </a:prstGeom>
          <a:ln w="12700">
            <a:solidFill>
              <a:schemeClr val="accent2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75B94C5-D205-4339-B029-5D0FD2E5F3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3000" y="533401"/>
            <a:ext cx="9906000" cy="138215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096DC5C-BD34-4CE4-8AA7-A6A4B9516F8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143000" y="2009554"/>
            <a:ext cx="9906000" cy="402442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1F192A7-D622-449D-9FC2-48FDE4D690F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7337102" y="6398878"/>
            <a:ext cx="4193908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100">
                <a:solidFill>
                  <a:schemeClr val="tx2"/>
                </a:solidFill>
                <a:latin typeface="+mn-lt"/>
              </a:defRPr>
            </a:lvl1pPr>
          </a:lstStyle>
          <a:p>
            <a:fld id="{11EAACC7-3B3F-47D1-959A-EF58926E955E}" type="datetimeFigureOut">
              <a:rPr lang="en-US" smtClean="0"/>
              <a:t>11/4/2021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435B93C-2BE9-4847-BFE5-D3CBCC6E948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54429" y="6398878"/>
            <a:ext cx="4497315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200" b="1" spc="30" baseline="0">
                <a:solidFill>
                  <a:schemeClr val="tx2"/>
                </a:solidFill>
                <a:latin typeface="+mj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DF70A99-395E-4F22-8AAB-6C7EE743D7D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602477" y="6398878"/>
            <a:ext cx="470887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100">
                <a:solidFill>
                  <a:schemeClr val="tx2"/>
                </a:solidFill>
                <a:latin typeface="+mn-lt"/>
              </a:defRPr>
            </a:lvl1pPr>
          </a:lstStyle>
          <a:p>
            <a:fld id="{312CC964-A50B-4C29-B4E4-2C30BB34CCF3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73405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9" r:id="rId1"/>
    <p:sldLayoutId id="2147483810" r:id="rId2"/>
    <p:sldLayoutId id="2147483811" r:id="rId3"/>
    <p:sldLayoutId id="2147483812" r:id="rId4"/>
    <p:sldLayoutId id="2147483813" r:id="rId5"/>
    <p:sldLayoutId id="2147483807" r:id="rId6"/>
    <p:sldLayoutId id="2147483803" r:id="rId7"/>
    <p:sldLayoutId id="2147483804" r:id="rId8"/>
    <p:sldLayoutId id="2147483805" r:id="rId9"/>
    <p:sldLayoutId id="2147483806" r:id="rId10"/>
    <p:sldLayoutId id="2147483808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i="1" kern="1200" cap="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SzPct val="80000"/>
        <a:buFont typeface="Arial" panose="020B0604020202020204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500"/>
        </a:spcBef>
        <a:buSzPct val="80000"/>
        <a:buFont typeface="Arial" panose="020B0604020202020204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500"/>
        </a:spcBef>
        <a:buSzPct val="80000"/>
        <a:buFont typeface="Arial" panose="020B0604020202020204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500"/>
        </a:spcBef>
        <a:buSzPct val="80000"/>
        <a:buFont typeface="Arial" panose="020B0604020202020204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500"/>
        </a:spcBef>
        <a:buSzPct val="80000"/>
        <a:buFont typeface="Arial" panose="020B0604020202020204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audio" Target="../media/media1.m4a"/><Relationship Id="rId2" Type="http://schemas.microsoft.com/office/2007/relationships/media" Target="../media/media1.m4a"/><Relationship Id="rId1" Type="http://schemas.openxmlformats.org/officeDocument/2006/relationships/tags" Target="../tags/tag1.xml"/><Relationship Id="rId6" Type="http://schemas.openxmlformats.org/officeDocument/2006/relationships/image" Target="../media/image2.png"/><Relationship Id="rId5" Type="http://schemas.openxmlformats.org/officeDocument/2006/relationships/image" Target="../media/image1.jpg"/><Relationship Id="rId4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microsoft.com/office/2007/relationships/media" Target="../media/media5.m4a"/><Relationship Id="rId13" Type="http://schemas.openxmlformats.org/officeDocument/2006/relationships/audio" Target="../media/media7.m4a"/><Relationship Id="rId18" Type="http://schemas.openxmlformats.org/officeDocument/2006/relationships/image" Target="../media/image6.jpg"/><Relationship Id="rId3" Type="http://schemas.openxmlformats.org/officeDocument/2006/relationships/audio" Target="../media/media2.mp3"/><Relationship Id="rId7" Type="http://schemas.openxmlformats.org/officeDocument/2006/relationships/audio" Target="../media/media4.mp3"/><Relationship Id="rId12" Type="http://schemas.microsoft.com/office/2007/relationships/media" Target="../media/media7.m4a"/><Relationship Id="rId17" Type="http://schemas.openxmlformats.org/officeDocument/2006/relationships/image" Target="../media/image5.jpg"/><Relationship Id="rId2" Type="http://schemas.microsoft.com/office/2007/relationships/media" Target="../media/media2.mp3"/><Relationship Id="rId16" Type="http://schemas.openxmlformats.org/officeDocument/2006/relationships/image" Target="../media/image4.jpg"/><Relationship Id="rId20" Type="http://schemas.openxmlformats.org/officeDocument/2006/relationships/image" Target="../media/image2.png"/><Relationship Id="rId1" Type="http://schemas.openxmlformats.org/officeDocument/2006/relationships/tags" Target="../tags/tag2.xml"/><Relationship Id="rId6" Type="http://schemas.microsoft.com/office/2007/relationships/media" Target="../media/media4.mp3"/><Relationship Id="rId11" Type="http://schemas.openxmlformats.org/officeDocument/2006/relationships/audio" Target="../media/media6.mp3"/><Relationship Id="rId5" Type="http://schemas.openxmlformats.org/officeDocument/2006/relationships/audio" Target="../media/media3.mp3"/><Relationship Id="rId15" Type="http://schemas.openxmlformats.org/officeDocument/2006/relationships/image" Target="../media/image3.jpg"/><Relationship Id="rId10" Type="http://schemas.microsoft.com/office/2007/relationships/media" Target="../media/media6.mp3"/><Relationship Id="rId19" Type="http://schemas.openxmlformats.org/officeDocument/2006/relationships/image" Target="../media/image7.JPG"/><Relationship Id="rId4" Type="http://schemas.microsoft.com/office/2007/relationships/media" Target="../media/media3.mp3"/><Relationship Id="rId9" Type="http://schemas.openxmlformats.org/officeDocument/2006/relationships/audio" Target="../media/media5.m4a"/><Relationship Id="rId14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8.m4a"/><Relationship Id="rId1" Type="http://schemas.microsoft.com/office/2007/relationships/media" Target="../media/media8.m4a"/><Relationship Id="rId5" Type="http://schemas.openxmlformats.org/officeDocument/2006/relationships/image" Target="../media/image2.png"/><Relationship Id="rId4" Type="http://schemas.openxmlformats.org/officeDocument/2006/relationships/image" Target="../media/image1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9.m4a"/><Relationship Id="rId1" Type="http://schemas.microsoft.com/office/2007/relationships/media" Target="../media/media9.m4a"/><Relationship Id="rId5" Type="http://schemas.openxmlformats.org/officeDocument/2006/relationships/image" Target="../media/image2.png"/><Relationship Id="rId4" Type="http://schemas.openxmlformats.org/officeDocument/2006/relationships/image" Target="../media/image1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2" name="Rectangle 31">
            <a:extLst>
              <a:ext uri="{FF2B5EF4-FFF2-40B4-BE49-F238E27FC236}">
                <a16:creationId xmlns:a16="http://schemas.microsoft.com/office/drawing/2014/main" id="{82950D9A-4705-4314-961A-4F88B2CE412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6C4A4842-A9EF-4DB9-9A01-A66DCF5B543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38187" y="-23317"/>
            <a:ext cx="6581852" cy="2522660"/>
          </a:xfrm>
        </p:spPr>
        <p:txBody>
          <a:bodyPr>
            <a:normAutofit/>
          </a:bodyPr>
          <a:lstStyle/>
          <a:p>
            <a:pPr algn="l"/>
            <a:r>
              <a:rPr lang="de-DE" b="1" dirty="0"/>
              <a:t>Vorstellung</a:t>
            </a:r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2FD70215-0809-4E10-A4D5-A8A14118957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229241" y="3166912"/>
            <a:ext cx="6199743" cy="1520759"/>
          </a:xfrm>
        </p:spPr>
        <p:txBody>
          <a:bodyPr>
            <a:noAutofit/>
          </a:bodyPr>
          <a:lstStyle/>
          <a:p>
            <a:r>
              <a:rPr lang="de-DE" sz="2400" dirty="0"/>
              <a:t>Der deutschsprachigen </a:t>
            </a:r>
          </a:p>
          <a:p>
            <a:r>
              <a:rPr lang="de-DE" sz="2400" dirty="0"/>
              <a:t>Facebook-Gruppe</a:t>
            </a:r>
          </a:p>
          <a:p>
            <a:endParaRPr lang="de-DE" sz="1200" dirty="0"/>
          </a:p>
          <a:p>
            <a:r>
              <a:rPr lang="de-DE" sz="2400" dirty="0"/>
              <a:t>TTP Survivors Germany</a:t>
            </a:r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9E146F43-3F2C-4E43-A07D-1AE667CFB118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167" r="33115" b="-1"/>
          <a:stretch/>
        </p:blipFill>
        <p:spPr>
          <a:xfrm>
            <a:off x="8658226" y="-4762"/>
            <a:ext cx="3541857" cy="6886079"/>
          </a:xfrm>
          <a:custGeom>
            <a:avLst/>
            <a:gdLst/>
            <a:ahLst/>
            <a:cxnLst/>
            <a:rect l="l" t="t" r="r" b="b"/>
            <a:pathLst>
              <a:path w="3541857" h="6886079">
                <a:moveTo>
                  <a:pt x="1248072" y="0"/>
                </a:moveTo>
                <a:lnTo>
                  <a:pt x="3541857" y="0"/>
                </a:lnTo>
                <a:lnTo>
                  <a:pt x="3541857" y="6886079"/>
                </a:lnTo>
                <a:lnTo>
                  <a:pt x="0" y="6864521"/>
                </a:lnTo>
                <a:close/>
              </a:path>
            </a:pathLst>
          </a:custGeom>
        </p:spPr>
      </p:pic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13AC671C-E66F-43C5-A66A-C477339DD23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 flipV="1">
            <a:off x="8878186" y="1"/>
            <a:ext cx="345294" cy="6881315"/>
          </a:xfrm>
          <a:prstGeom prst="line">
            <a:avLst/>
          </a:prstGeom>
          <a:ln w="12700">
            <a:solidFill>
              <a:schemeClr val="accent2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id="{EEE10AC2-20ED-4628-9A8E-14F8437B55C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 flipV="1">
            <a:off x="6794205" y="-4764"/>
            <a:ext cx="5397796" cy="1041438"/>
          </a:xfrm>
          <a:prstGeom prst="line">
            <a:avLst/>
          </a:prstGeom>
          <a:ln w="12700">
            <a:solidFill>
              <a:schemeClr val="accent2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Vorstellung">
            <a:hlinkClick r:id="" action="ppaction://media"/>
            <a:extLst>
              <a:ext uri="{FF2B5EF4-FFF2-40B4-BE49-F238E27FC236}">
                <a16:creationId xmlns:a16="http://schemas.microsoft.com/office/drawing/2014/main" id="{7D79B18D-E5D9-4E6B-AFE9-65F80D642445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741878" y="1651381"/>
            <a:ext cx="487363" cy="487363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16197952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Tm="20491"/>
    </mc:Choice>
    <mc:Fallback>
      <p:transition advTm="2049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53" presetClass="entr" presetSubtype="16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4" dur="12804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2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3" grpId="0" uiExpand="1" build="p"/>
    </p:bldLst>
  </p:timing>
  <p:extLst>
    <p:ext uri="{E180D4A7-C9FB-4DFB-919C-405C955672EB}">
      <p14:showEvtLst xmlns:p14="http://schemas.microsoft.com/office/powerpoint/2010/main">
        <p14:playEvt time="6190" objId="4"/>
        <p14:stopEvt time="19030" objId="4"/>
      </p14:showEvtLst>
    </p:ext>
  </p:extLs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BAF03F8-41C3-4E6B-9F17-B91F4F8BC5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de-DE" b="1" dirty="0"/>
              <a:t>Kurze Vorstellung der Administratoren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F6BD339F-E70E-413E-8A01-BD5065CAFFF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615450" y="5864744"/>
            <a:ext cx="3342596" cy="64633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de-DE" sz="2000" dirty="0"/>
              <a:t>Marco, 32 Jahre, </a:t>
            </a:r>
            <a:r>
              <a:rPr lang="de-DE" sz="2000" i="1" dirty="0"/>
              <a:t>angeborene</a:t>
            </a:r>
            <a:r>
              <a:rPr lang="de-DE" sz="2000" dirty="0"/>
              <a:t> TTP</a:t>
            </a:r>
          </a:p>
        </p:txBody>
      </p:sp>
      <p:pic>
        <p:nvPicPr>
          <p:cNvPr id="7" name="Grafik 6" descr="Ein Bild, das Person, Frau, darstellend, schließen enthält.&#10;&#10;Automatisch generierte Beschreibung">
            <a:extLst>
              <a:ext uri="{FF2B5EF4-FFF2-40B4-BE49-F238E27FC236}">
                <a16:creationId xmlns:a16="http://schemas.microsoft.com/office/drawing/2014/main" id="{B9AF1EA6-5852-4224-A755-F1B20EA26461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8012" y="2451314"/>
            <a:ext cx="1382156" cy="1382156"/>
          </a:xfrm>
          <a:prstGeom prst="ellipse">
            <a:avLst/>
          </a:prstGeom>
        </p:spPr>
      </p:pic>
      <p:sp>
        <p:nvSpPr>
          <p:cNvPr id="8" name="Textfeld 7">
            <a:extLst>
              <a:ext uri="{FF2B5EF4-FFF2-40B4-BE49-F238E27FC236}">
                <a16:creationId xmlns:a16="http://schemas.microsoft.com/office/drawing/2014/main" id="{B3F48F27-489B-46BE-885A-E9E7D56050DE}"/>
              </a:ext>
            </a:extLst>
          </p:cNvPr>
          <p:cNvSpPr txBox="1"/>
          <p:nvPr/>
        </p:nvSpPr>
        <p:spPr>
          <a:xfrm>
            <a:off x="837505" y="3847711"/>
            <a:ext cx="3123169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000" dirty="0"/>
              <a:t>Anja, 40 Jahre, </a:t>
            </a:r>
            <a:r>
              <a:rPr lang="de-DE" sz="2000" i="1" dirty="0"/>
              <a:t>erworbene</a:t>
            </a:r>
            <a:r>
              <a:rPr lang="de-DE" sz="2000" dirty="0"/>
              <a:t> TTP</a:t>
            </a:r>
          </a:p>
          <a:p>
            <a:endParaRPr lang="de-DE" dirty="0"/>
          </a:p>
        </p:txBody>
      </p:sp>
      <p:pic>
        <p:nvPicPr>
          <p:cNvPr id="10" name="Grafik 9" descr="Ein Bild, das Person, Fenster, Frühstück, Mahlzeit enthält.&#10;&#10;Automatisch generierte Beschreibung">
            <a:extLst>
              <a:ext uri="{FF2B5EF4-FFF2-40B4-BE49-F238E27FC236}">
                <a16:creationId xmlns:a16="http://schemas.microsoft.com/office/drawing/2014/main" id="{220F4E36-165F-49C1-B963-AB2AFF8DB8A3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66931" y="4434367"/>
            <a:ext cx="1388830" cy="1382400"/>
          </a:xfrm>
          <a:prstGeom prst="ellipse">
            <a:avLst/>
          </a:prstGeom>
        </p:spPr>
      </p:pic>
      <p:sp>
        <p:nvSpPr>
          <p:cNvPr id="11" name="Textfeld 10">
            <a:extLst>
              <a:ext uri="{FF2B5EF4-FFF2-40B4-BE49-F238E27FC236}">
                <a16:creationId xmlns:a16="http://schemas.microsoft.com/office/drawing/2014/main" id="{C16E5BF3-942E-4720-B4AD-7CC07E5C1486}"/>
              </a:ext>
            </a:extLst>
          </p:cNvPr>
          <p:cNvSpPr txBox="1"/>
          <p:nvPr/>
        </p:nvSpPr>
        <p:spPr>
          <a:xfrm>
            <a:off x="2656076" y="5871884"/>
            <a:ext cx="341053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indent="0">
              <a:buNone/>
            </a:pPr>
            <a:r>
              <a:rPr lang="de-DE" sz="2000" dirty="0"/>
              <a:t>Cornelia, 57 Jahre, </a:t>
            </a:r>
            <a:r>
              <a:rPr lang="de-DE" sz="2000" i="1" dirty="0"/>
              <a:t>erworbene</a:t>
            </a:r>
            <a:r>
              <a:rPr lang="de-DE" sz="2000" dirty="0"/>
              <a:t> TTP</a:t>
            </a:r>
          </a:p>
        </p:txBody>
      </p:sp>
      <p:pic>
        <p:nvPicPr>
          <p:cNvPr id="13" name="Grafik 12" descr="Ein Bild, das Hund, draußen, Person, Säugetier enthält.&#10;&#10;Automatisch generierte Beschreibung">
            <a:extLst>
              <a:ext uri="{FF2B5EF4-FFF2-40B4-BE49-F238E27FC236}">
                <a16:creationId xmlns:a16="http://schemas.microsoft.com/office/drawing/2014/main" id="{30E61B57-AE6C-4B5E-912F-E71A88AD0CB4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71814" y="1989034"/>
            <a:ext cx="1389600" cy="1380915"/>
          </a:xfrm>
          <a:prstGeom prst="ellipse">
            <a:avLst/>
          </a:prstGeom>
        </p:spPr>
      </p:pic>
      <p:sp>
        <p:nvSpPr>
          <p:cNvPr id="14" name="Textfeld 13">
            <a:extLst>
              <a:ext uri="{FF2B5EF4-FFF2-40B4-BE49-F238E27FC236}">
                <a16:creationId xmlns:a16="http://schemas.microsoft.com/office/drawing/2014/main" id="{6C9E4903-A970-4536-8BEC-5E027C11507E}"/>
              </a:ext>
            </a:extLst>
          </p:cNvPr>
          <p:cNvSpPr txBox="1"/>
          <p:nvPr/>
        </p:nvSpPr>
        <p:spPr>
          <a:xfrm>
            <a:off x="4505030" y="3397508"/>
            <a:ext cx="3123169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000" dirty="0"/>
              <a:t>Jessi, 31 Jahre, </a:t>
            </a:r>
            <a:r>
              <a:rPr lang="de-DE" sz="2000" i="1" dirty="0"/>
              <a:t>erworbene</a:t>
            </a:r>
            <a:r>
              <a:rPr lang="de-DE" sz="2000" dirty="0"/>
              <a:t> TTP</a:t>
            </a:r>
          </a:p>
          <a:p>
            <a:endParaRPr lang="de-DE" dirty="0"/>
          </a:p>
        </p:txBody>
      </p:sp>
      <p:pic>
        <p:nvPicPr>
          <p:cNvPr id="16" name="Grafik 15" descr="Ein Bild, das Baum, draußen, Person, Mann enthält.&#10;&#10;Automatisch generierte Beschreibung">
            <a:extLst>
              <a:ext uri="{FF2B5EF4-FFF2-40B4-BE49-F238E27FC236}">
                <a16:creationId xmlns:a16="http://schemas.microsoft.com/office/drawing/2014/main" id="{3EA9B8A7-96D0-4354-9569-609854AC840D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81062" y="2468638"/>
            <a:ext cx="1383841" cy="1382400"/>
          </a:xfrm>
          <a:prstGeom prst="ellipse">
            <a:avLst/>
          </a:prstGeom>
        </p:spPr>
      </p:pic>
      <p:sp>
        <p:nvSpPr>
          <p:cNvPr id="17" name="Textfeld 16">
            <a:extLst>
              <a:ext uri="{FF2B5EF4-FFF2-40B4-BE49-F238E27FC236}">
                <a16:creationId xmlns:a16="http://schemas.microsoft.com/office/drawing/2014/main" id="{0B0DD1ED-7CB8-4B8C-AB13-2471DDFD5BBD}"/>
              </a:ext>
            </a:extLst>
          </p:cNvPr>
          <p:cNvSpPr txBox="1"/>
          <p:nvPr/>
        </p:nvSpPr>
        <p:spPr>
          <a:xfrm>
            <a:off x="8711398" y="3842229"/>
            <a:ext cx="3123168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000" dirty="0"/>
              <a:t>Emin, 44 Jahre, </a:t>
            </a:r>
            <a:r>
              <a:rPr lang="de-DE" sz="2000" i="1" dirty="0"/>
              <a:t>erworbene</a:t>
            </a:r>
            <a:r>
              <a:rPr lang="de-DE" sz="2000" dirty="0"/>
              <a:t> TTP</a:t>
            </a:r>
          </a:p>
          <a:p>
            <a:endParaRPr lang="de-DE" dirty="0"/>
          </a:p>
        </p:txBody>
      </p:sp>
      <p:pic>
        <p:nvPicPr>
          <p:cNvPr id="19" name="Grafik 18" descr="Ein Bild, das Person, Mann, Hemd, tragen enthält.&#10;&#10;Automatisch generierte Beschreibung">
            <a:extLst>
              <a:ext uri="{FF2B5EF4-FFF2-40B4-BE49-F238E27FC236}">
                <a16:creationId xmlns:a16="http://schemas.microsoft.com/office/drawing/2014/main" id="{99A27DB7-BB5A-4E5C-9386-70A4FE8A98F0}"/>
              </a:ext>
            </a:extLst>
          </p:cNvPr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52864" y="4362917"/>
            <a:ext cx="1063335" cy="1512000"/>
          </a:xfrm>
          <a:prstGeom prst="ellipse">
            <a:avLst/>
          </a:prstGeom>
        </p:spPr>
      </p:pic>
      <p:pic>
        <p:nvPicPr>
          <p:cNvPr id="5" name="Jessi (online-audio-converter.com)">
            <a:hlinkClick r:id="" action="ppaction://media"/>
            <a:extLst>
              <a:ext uri="{FF2B5EF4-FFF2-40B4-BE49-F238E27FC236}">
                <a16:creationId xmlns:a16="http://schemas.microsoft.com/office/drawing/2014/main" id="{95DF25D4-B79F-4B7B-BBC2-76112B5E58EA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20"/>
          <a:stretch>
            <a:fillRect/>
          </a:stretch>
        </p:blipFill>
        <p:spPr>
          <a:xfrm>
            <a:off x="4117663" y="3371130"/>
            <a:ext cx="487363" cy="487363"/>
          </a:xfrm>
          <a:prstGeom prst="rect">
            <a:avLst/>
          </a:prstGeom>
        </p:spPr>
      </p:pic>
      <p:pic>
        <p:nvPicPr>
          <p:cNvPr id="6" name="Conny (online-audio-converter.com)">
            <a:hlinkClick r:id="" action="ppaction://media"/>
            <a:extLst>
              <a:ext uri="{FF2B5EF4-FFF2-40B4-BE49-F238E27FC236}">
                <a16:creationId xmlns:a16="http://schemas.microsoft.com/office/drawing/2014/main" id="{86C618CE-05DE-4608-BAD9-F7475EA69007}"/>
              </a:ext>
            </a:extLst>
          </p:cNvPr>
          <p:cNvPicPr>
            <a:picLocks noChangeAspect="1"/>
          </p:cNvPicPr>
          <p:nvPr>
            <a:audioFile r:link="rId5"/>
            <p:extLst>
              <p:ext uri="{DAA4B4D4-6D71-4841-9C94-3DE7FCFB9230}">
                <p14:media xmlns:p14="http://schemas.microsoft.com/office/powerpoint/2010/main" r:embed="rId4"/>
              </p:ext>
            </p:extLst>
          </p:nvPr>
        </p:nvPicPr>
        <p:blipFill>
          <a:blip r:embed="rId20"/>
          <a:stretch>
            <a:fillRect/>
          </a:stretch>
        </p:blipFill>
        <p:spPr>
          <a:xfrm>
            <a:off x="2233954" y="5864744"/>
            <a:ext cx="487363" cy="487363"/>
          </a:xfrm>
          <a:prstGeom prst="rect">
            <a:avLst/>
          </a:prstGeom>
        </p:spPr>
      </p:pic>
      <p:pic>
        <p:nvPicPr>
          <p:cNvPr id="4" name="anja (online-audio-converter.com)">
            <a:hlinkClick r:id="" action="ppaction://media"/>
            <a:extLst>
              <a:ext uri="{FF2B5EF4-FFF2-40B4-BE49-F238E27FC236}">
                <a16:creationId xmlns:a16="http://schemas.microsoft.com/office/drawing/2014/main" id="{8D65FAC1-2751-497A-A1E1-575A45BA7D71}"/>
              </a:ext>
            </a:extLst>
          </p:cNvPr>
          <p:cNvPicPr>
            <a:picLocks noChangeAspect="1"/>
          </p:cNvPicPr>
          <p:nvPr>
            <a:audioFile r:link="rId7"/>
            <p:extLst>
              <p:ext uri="{DAA4B4D4-6D71-4841-9C94-3DE7FCFB9230}">
                <p14:media xmlns:p14="http://schemas.microsoft.com/office/powerpoint/2010/main" r:embed="rId6"/>
              </p:ext>
            </p:extLst>
          </p:nvPr>
        </p:nvPicPr>
        <p:blipFill>
          <a:blip r:embed="rId20"/>
          <a:stretch>
            <a:fillRect/>
          </a:stretch>
        </p:blipFill>
        <p:spPr>
          <a:xfrm>
            <a:off x="436834" y="3824358"/>
            <a:ext cx="487363" cy="487363"/>
          </a:xfrm>
          <a:prstGeom prst="rect">
            <a:avLst/>
          </a:prstGeom>
        </p:spPr>
      </p:pic>
      <p:pic>
        <p:nvPicPr>
          <p:cNvPr id="9" name="Marco">
            <a:hlinkClick r:id="" action="ppaction://media"/>
            <a:extLst>
              <a:ext uri="{FF2B5EF4-FFF2-40B4-BE49-F238E27FC236}">
                <a16:creationId xmlns:a16="http://schemas.microsoft.com/office/drawing/2014/main" id="{509ECCD3-D044-46F2-88F1-61C1D10D012D}"/>
              </a:ext>
            </a:extLst>
          </p:cNvPr>
          <p:cNvPicPr>
            <a:picLocks noChangeAspect="1"/>
          </p:cNvPicPr>
          <p:nvPr>
            <a:audioFile r:link="rId9"/>
            <p:extLst>
              <p:ext uri="{DAA4B4D4-6D71-4841-9C94-3DE7FCFB9230}">
                <p14:media xmlns:p14="http://schemas.microsoft.com/office/powerpoint/2010/main" r:embed="rId8"/>
              </p:ext>
            </p:extLst>
          </p:nvPr>
        </p:nvPicPr>
        <p:blipFill>
          <a:blip r:embed="rId20"/>
          <a:stretch>
            <a:fillRect/>
          </a:stretch>
        </p:blipFill>
        <p:spPr>
          <a:xfrm>
            <a:off x="6208186" y="5840330"/>
            <a:ext cx="487363" cy="487363"/>
          </a:xfrm>
          <a:prstGeom prst="rect">
            <a:avLst/>
          </a:prstGeom>
        </p:spPr>
      </p:pic>
      <p:pic>
        <p:nvPicPr>
          <p:cNvPr id="12" name="Emin (online-audio-converter.com)">
            <a:hlinkClick r:id="" action="ppaction://media"/>
            <a:extLst>
              <a:ext uri="{FF2B5EF4-FFF2-40B4-BE49-F238E27FC236}">
                <a16:creationId xmlns:a16="http://schemas.microsoft.com/office/drawing/2014/main" id="{1863C2D1-43DA-4C4E-8136-7E803C5E4DA2}"/>
              </a:ext>
            </a:extLst>
          </p:cNvPr>
          <p:cNvPicPr>
            <a:picLocks noChangeAspect="1"/>
          </p:cNvPicPr>
          <p:nvPr>
            <a:audioFile r:link="rId11"/>
            <p:extLst>
              <p:ext uri="{DAA4B4D4-6D71-4841-9C94-3DE7FCFB9230}">
                <p14:media xmlns:p14="http://schemas.microsoft.com/office/powerpoint/2010/main" r:embed="rId10"/>
              </p:ext>
            </p:extLst>
          </p:nvPr>
        </p:nvPicPr>
        <p:blipFill>
          <a:blip r:embed="rId20"/>
          <a:stretch>
            <a:fillRect/>
          </a:stretch>
        </p:blipFill>
        <p:spPr>
          <a:xfrm>
            <a:off x="8308418" y="3824357"/>
            <a:ext cx="487363" cy="487363"/>
          </a:xfrm>
          <a:prstGeom prst="rect">
            <a:avLst/>
          </a:prstGeom>
        </p:spPr>
      </p:pic>
      <p:pic>
        <p:nvPicPr>
          <p:cNvPr id="15" name="Einführung">
            <a:hlinkClick r:id="" action="ppaction://media"/>
            <a:extLst>
              <a:ext uri="{FF2B5EF4-FFF2-40B4-BE49-F238E27FC236}">
                <a16:creationId xmlns:a16="http://schemas.microsoft.com/office/drawing/2014/main" id="{A2270E80-4723-43FA-ABC2-83A78D1AB3C9}"/>
              </a:ext>
            </a:extLst>
          </p:cNvPr>
          <p:cNvPicPr>
            <a:picLocks noChangeAspect="1"/>
          </p:cNvPicPr>
          <p:nvPr>
            <a:audioFile r:link="rId13"/>
            <p:extLst>
              <p:ext uri="{DAA4B4D4-6D71-4841-9C94-3DE7FCFB9230}">
                <p14:media xmlns:p14="http://schemas.microsoft.com/office/powerpoint/2010/main" r:embed="rId12"/>
              </p:ext>
            </p:extLst>
          </p:nvPr>
        </p:nvPicPr>
        <p:blipFill>
          <a:blip r:embed="rId20"/>
          <a:stretch>
            <a:fillRect/>
          </a:stretch>
        </p:blipFill>
        <p:spPr>
          <a:xfrm>
            <a:off x="1748731" y="624026"/>
            <a:ext cx="487363" cy="487363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16403376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000" advTm="129262"/>
    </mc:Choice>
    <mc:Fallback>
      <p:transition spd="slow" advTm="129262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12920" fill="hold"/>
                                        <p:tgtEl>
                                          <p:spTgt spid="1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3420"/>
                            </p:stCondLst>
                            <p:childTnLst>
                              <p:par>
                                <p:cTn id="12" presetID="53" presetClass="entr" presetSubtype="16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4420"/>
                            </p:stCondLst>
                            <p:childTnLst>
                              <p:par>
                                <p:cTn id="18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420"/>
                            </p:stCondLst>
                            <p:childTnLst>
                              <p:par>
                                <p:cTn id="22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3" dur="28630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44050"/>
                            </p:stCondLst>
                            <p:childTnLst>
                              <p:par>
                                <p:cTn id="25" presetID="53" presetClass="entr" presetSubtype="16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45050"/>
                            </p:stCondLst>
                            <p:childTnLst>
                              <p:par>
                                <p:cTn id="31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46050"/>
                            </p:stCondLst>
                            <p:childTnLst>
                              <p:par>
                                <p:cTn id="3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6" dur="15333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61383"/>
                            </p:stCondLst>
                            <p:childTnLst>
                              <p:par>
                                <p:cTn id="38" presetID="53" presetClass="entr" presetSubtype="16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62383"/>
                            </p:stCondLst>
                            <p:childTnLst>
                              <p:par>
                                <p:cTn id="44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63383"/>
                            </p:stCondLst>
                            <p:childTnLst>
                              <p:par>
                                <p:cTn id="48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9" dur="22230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85613"/>
                            </p:stCondLst>
                            <p:childTnLst>
                              <p:par>
                                <p:cTn id="51" presetID="53" presetClass="entr" presetSubtype="16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86613"/>
                            </p:stCondLst>
                            <p:childTnLst>
                              <p:par>
                                <p:cTn id="57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87613"/>
                            </p:stCondLst>
                            <p:childTnLst>
                              <p:par>
                                <p:cTn id="61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2" dur="17397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105010"/>
                            </p:stCondLst>
                            <p:childTnLst>
                              <p:par>
                                <p:cTn id="64" presetID="53" presetClass="entr" presetSubtype="16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106010"/>
                            </p:stCondLst>
                            <p:childTnLst>
                              <p:par>
                                <p:cTn id="70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107010"/>
                            </p:stCondLst>
                            <p:childTnLst>
                              <p:par>
                                <p:cTn id="74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5" dur="20652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  <p:audio>
              <p:cMediaNode vol="80000" showWhenStopped="0">
                <p:cTn id="7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  <p:audio>
              <p:cMediaNode vol="80000" showWhenStopped="0">
                <p:cTn id="7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  <p:audio>
              <p:cMediaNode vol="80000" showWhenStopped="0">
                <p:cTn id="7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  <p:audio>
              <p:cMediaNode vol="80000" showWhenStopped="0">
                <p:cTn id="8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  <p:audio>
              <p:cMediaNode vol="80000" showWhenStopped="0">
                <p:cTn id="8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5"/>
                </p:tgtEl>
              </p:cMediaNode>
            </p:audio>
          </p:childTnLst>
        </p:cTn>
      </p:par>
    </p:tnLst>
    <p:bldLst>
      <p:bldP spid="2" grpId="0"/>
      <p:bldP spid="11" grpId="0"/>
      <p:bldP spid="14" grpId="0"/>
      <p:bldP spid="17" grpId="0"/>
    </p:bldLst>
  </p:timing>
  <p:extLst>
    <p:ext uri="{E180D4A7-C9FB-4DFB-919C-405C955672EB}">
      <p14:showEvtLst xmlns:p14="http://schemas.microsoft.com/office/powerpoint/2010/main">
        <p14:playEvt time="517" objId="15"/>
        <p14:stopEvt time="13450" objId="15"/>
        <p14:playEvt time="15430" objId="4"/>
        <p14:stopEvt time="44122" objId="4"/>
        <p14:playEvt time="46071" objId="5"/>
        <p14:stopEvt time="61497" objId="5"/>
        <p14:playEvt time="63399" objId="12"/>
        <p14:stopEvt time="85699" objId="12"/>
        <p14:playEvt time="87624" objId="6"/>
        <p14:stopEvt time="105090" objId="6"/>
        <p14:playEvt time="107015" objId="9"/>
        <p14:stopEvt time="127715" objId="9"/>
      </p14:showEvtLst>
    </p:ext>
  </p:extLs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9" name="Rectangle 28">
            <a:extLst>
              <a:ext uri="{FF2B5EF4-FFF2-40B4-BE49-F238E27FC236}">
                <a16:creationId xmlns:a16="http://schemas.microsoft.com/office/drawing/2014/main" id="{D6309531-94CD-4CF6-AACE-80EC085E0F3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58189820-6F4C-4477-A1F9-6E05B5CCB3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66447" y="675861"/>
            <a:ext cx="6960510" cy="1382233"/>
          </a:xfrm>
        </p:spPr>
        <p:txBody>
          <a:bodyPr>
            <a:normAutofit/>
          </a:bodyPr>
          <a:lstStyle/>
          <a:p>
            <a:r>
              <a:rPr lang="de-DE" b="1" dirty="0"/>
              <a:t>Die Facebook-Gruppe</a:t>
            </a:r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9BB05C53-413B-4813-9EA5-320569A915D3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965" r="27913" b="1"/>
          <a:stretch/>
        </p:blipFill>
        <p:spPr>
          <a:xfrm>
            <a:off x="20" y="-7444"/>
            <a:ext cx="4966427" cy="6874330"/>
          </a:xfrm>
          <a:custGeom>
            <a:avLst/>
            <a:gdLst/>
            <a:ahLst/>
            <a:cxnLst/>
            <a:rect l="l" t="t" r="r" b="b"/>
            <a:pathLst>
              <a:path w="4966447" h="6874330">
                <a:moveTo>
                  <a:pt x="0" y="0"/>
                </a:moveTo>
                <a:lnTo>
                  <a:pt x="4966447" y="0"/>
                </a:lnTo>
                <a:lnTo>
                  <a:pt x="3355712" y="6874330"/>
                </a:lnTo>
                <a:lnTo>
                  <a:pt x="0" y="6874330"/>
                </a:lnTo>
                <a:close/>
              </a:path>
            </a:pathLst>
          </a:custGeom>
        </p:spPr>
      </p:pic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861B8E11-2803-4225-AA9E-8B25CCCA046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46158" y="2301949"/>
            <a:ext cx="6238687" cy="4022650"/>
          </a:xfrm>
        </p:spPr>
        <p:txBody>
          <a:bodyPr>
            <a:normAutofit fontScale="92500"/>
          </a:bodyPr>
          <a:lstStyle/>
          <a:p>
            <a:r>
              <a:rPr lang="de-DE" dirty="0"/>
              <a:t>Die Facebook-Gruppe wurde im Mai 2021 „neu“ gegründet</a:t>
            </a:r>
          </a:p>
          <a:p>
            <a:endParaRPr lang="de-DE" dirty="0"/>
          </a:p>
          <a:p>
            <a:r>
              <a:rPr lang="de-DE" dirty="0"/>
              <a:t>Aktuell besteht die Gruppe aus knapp 140 Mitglieder</a:t>
            </a:r>
          </a:p>
          <a:p>
            <a:endParaRPr lang="de-DE" dirty="0"/>
          </a:p>
          <a:p>
            <a:r>
              <a:rPr lang="de-DE" dirty="0"/>
              <a:t>Willkommen sind in der geschlossenen Gruppe alle Betroffenen und/oder Angehörige</a:t>
            </a:r>
          </a:p>
          <a:p>
            <a:endParaRPr lang="de-DE" dirty="0"/>
          </a:p>
          <a:p>
            <a:r>
              <a:rPr lang="de-DE" dirty="0"/>
              <a:t>Anfragen werden von den Admins geprüft und bearbeitet</a:t>
            </a:r>
          </a:p>
          <a:p>
            <a:endParaRPr lang="de-DE" dirty="0"/>
          </a:p>
          <a:p>
            <a:endParaRPr lang="de-DE" dirty="0"/>
          </a:p>
        </p:txBody>
      </p: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F75BF611-D2A5-4454-8C47-95B0BC42284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3627455" y="-19394"/>
            <a:ext cx="806149" cy="6877392"/>
          </a:xfrm>
          <a:prstGeom prst="line">
            <a:avLst/>
          </a:prstGeom>
          <a:ln w="12700">
            <a:solidFill>
              <a:schemeClr val="accent2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Gruppenvorstellung">
            <a:hlinkClick r:id="" action="ppaction://media"/>
            <a:extLst>
              <a:ext uri="{FF2B5EF4-FFF2-40B4-BE49-F238E27FC236}">
                <a16:creationId xmlns:a16="http://schemas.microsoft.com/office/drawing/2014/main" id="{7D85EC94-9D88-4246-9F57-75D5BE131DD0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4568939" y="1123295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45431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Tm="36080"/>
    </mc:Choice>
    <mc:Fallback>
      <p:transition advTm="3608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2" presetClass="entr" presetSubtype="4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22" presetClass="entr" presetSubtype="4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22" presetClass="entr" presetSubtype="4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0"/>
                            </p:stCondLst>
                            <p:childTnLst>
                              <p:par>
                                <p:cTn id="2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6" dur="30103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2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  <p:bldLst>
      <p:bldP spid="2" grpId="0"/>
      <p:bldP spid="3" grpId="0" uiExpand="1" build="p"/>
    </p:bldLst>
  </p:timing>
  <p:extLst>
    <p:ext uri="{E180D4A7-C9FB-4DFB-919C-405C955672EB}">
      <p14:showEvtLst xmlns:p14="http://schemas.microsoft.com/office/powerpoint/2010/main">
        <p14:playEvt time="5019" objId="6"/>
        <p14:stopEvt time="35175" objId="6"/>
      </p14:showEvtLst>
    </p:ext>
  </p:extLs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7E105210-61FE-4E9D-9076-A5618FDA8D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863EFD70-AB5D-4045-8544-0636589DD4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84818" y="533399"/>
            <a:ext cx="5394149" cy="1683487"/>
          </a:xfrm>
        </p:spPr>
        <p:txBody>
          <a:bodyPr>
            <a:normAutofit/>
          </a:bodyPr>
          <a:lstStyle/>
          <a:p>
            <a:r>
              <a:rPr lang="de-DE" b="1" dirty="0"/>
              <a:t>Ziel der Gruppe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FBE0CA8C-C170-49D5-A4DD-ADEADADA20B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43000" y="2216886"/>
            <a:ext cx="6150926" cy="3817090"/>
          </a:xfrm>
        </p:spPr>
        <p:txBody>
          <a:bodyPr>
            <a:normAutofit lnSpcReduction="10000"/>
          </a:bodyPr>
          <a:lstStyle/>
          <a:p>
            <a:r>
              <a:rPr lang="de-DE" sz="2200" dirty="0"/>
              <a:t>Zusammenführen vieler Betroffenen und/oder Angehörige</a:t>
            </a:r>
          </a:p>
          <a:p>
            <a:endParaRPr lang="de-DE" sz="2200" dirty="0"/>
          </a:p>
          <a:p>
            <a:r>
              <a:rPr lang="de-DE" sz="2200" dirty="0"/>
              <a:t>Schneller Austausch über Behandlungen, Symptomen und Problemen mit der Krankheit</a:t>
            </a:r>
          </a:p>
          <a:p>
            <a:pPr marL="0" indent="0">
              <a:buNone/>
            </a:pPr>
            <a:endParaRPr lang="de-DE" sz="2200" dirty="0"/>
          </a:p>
          <a:p>
            <a:r>
              <a:rPr lang="de-DE" sz="2200" dirty="0"/>
              <a:t>WICHTIG:	Füreinander da sein, gegenseitig Kraft 		geben, Harmonie und Zufriedenheit in 		der Gruppe erzielen.</a:t>
            </a:r>
          </a:p>
          <a:p>
            <a:pPr marL="0" indent="0">
              <a:buNone/>
            </a:pPr>
            <a:r>
              <a:rPr lang="de-DE" sz="2200" dirty="0"/>
              <a:t>		</a:t>
            </a:r>
          </a:p>
          <a:p>
            <a:endParaRPr lang="de-DE" sz="2200" dirty="0"/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8C1DF613-CD5C-4D37-9F6C-843AFBBBDEF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 flipV="1">
            <a:off x="0" y="5197929"/>
            <a:ext cx="2875207" cy="1660072"/>
          </a:xfrm>
          <a:prstGeom prst="line">
            <a:avLst/>
          </a:prstGeom>
          <a:ln w="12700">
            <a:solidFill>
              <a:schemeClr val="accent2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8CB56F5D-A737-4E56-BCDD-0F992B89C8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 flipV="1">
            <a:off x="0" y="6033977"/>
            <a:ext cx="7151914" cy="824023"/>
          </a:xfrm>
          <a:prstGeom prst="line">
            <a:avLst/>
          </a:prstGeom>
          <a:ln w="12700">
            <a:solidFill>
              <a:schemeClr val="accent2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Grafik 4">
            <a:extLst>
              <a:ext uri="{FF2B5EF4-FFF2-40B4-BE49-F238E27FC236}">
                <a16:creationId xmlns:a16="http://schemas.microsoft.com/office/drawing/2014/main" id="{1BFF9FB9-FFDE-4F25-9028-D54E9066FD69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612" r="30561"/>
          <a:stretch/>
        </p:blipFill>
        <p:spPr>
          <a:xfrm>
            <a:off x="7963785" y="10"/>
            <a:ext cx="4228215" cy="6857990"/>
          </a:xfrm>
          <a:prstGeom prst="rect">
            <a:avLst/>
          </a:prstGeom>
        </p:spPr>
      </p:pic>
      <p:pic>
        <p:nvPicPr>
          <p:cNvPr id="4" name="Ziele und Verabschiedung">
            <a:hlinkClick r:id="" action="ppaction://media"/>
            <a:extLst>
              <a:ext uri="{FF2B5EF4-FFF2-40B4-BE49-F238E27FC236}">
                <a16:creationId xmlns:a16="http://schemas.microsoft.com/office/drawing/2014/main" id="{887F5894-B6D6-42CA-BCEA-B1DFBAE1AE75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797455" y="1093361"/>
            <a:ext cx="487363" cy="487363"/>
          </a:xfrm>
          <a:prstGeom prst="rect">
            <a:avLst/>
          </a:prstGeom>
        </p:spPr>
      </p:pic>
      <p:sp>
        <p:nvSpPr>
          <p:cNvPr id="6" name="Textfeld 5">
            <a:extLst>
              <a:ext uri="{FF2B5EF4-FFF2-40B4-BE49-F238E27FC236}">
                <a16:creationId xmlns:a16="http://schemas.microsoft.com/office/drawing/2014/main" id="{78AF9EC0-2839-4D77-84DD-18B5A63DDB49}"/>
              </a:ext>
            </a:extLst>
          </p:cNvPr>
          <p:cNvSpPr txBox="1"/>
          <p:nvPr/>
        </p:nvSpPr>
        <p:spPr>
          <a:xfrm>
            <a:off x="991200" y="5922768"/>
            <a:ext cx="645452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800" dirty="0"/>
              <a:t>Schönes Wochenende und bleiben Sie gesund!</a:t>
            </a:r>
          </a:p>
        </p:txBody>
      </p:sp>
    </p:spTree>
    <p:extLst>
      <p:ext uri="{BB962C8B-B14F-4D97-AF65-F5344CB8AC3E}">
        <p14:creationId xmlns:p14="http://schemas.microsoft.com/office/powerpoint/2010/main" val="19252794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5000" advTm="69591"/>
    </mc:Choice>
    <mc:Fallback>
      <p:transition spd="slow" advTm="6959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2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42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000"/>
                            </p:stCondLst>
                            <p:childTnLst>
                              <p:par>
                                <p:cTn id="29" presetID="42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0"/>
                            </p:stCondLst>
                            <p:childTnLst>
                              <p:par>
                                <p:cTn id="3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6" dur="55737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60737"/>
                            </p:stCondLst>
                            <p:childTnLst>
                              <p:par>
                                <p:cTn id="38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145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4555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660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660" tmFilter="0, 0; 0.125,0.2665; 0.25,0.4; 0.375,0.465; 0.5,0.5;  0.625,0.535; 0.75,0.6; 0.875,0.7335; 1,1">
                                          <p:stCondLst>
                                            <p:cond delay="166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830" tmFilter="0, 0; 0.125,0.2665; 0.25,0.4; 0.375,0.465; 0.5,0.5;  0.625,0.535; 0.75,0.6; 0.875,0.7335; 1,1">
                                          <p:stCondLst>
                                            <p:cond delay="331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410" tmFilter="0, 0; 0.125,0.2665; 0.25,0.4; 0.375,0.465; 0.5,0.5;  0.625,0.535; 0.75,0.6; 0.875,0.7335; 1,1">
                                          <p:stCondLst>
                                            <p:cond delay="414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6" dur="65">
                                          <p:stCondLst>
                                            <p:cond delay="1625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7" dur="415" decel="50000">
                                          <p:stCondLst>
                                            <p:cond delay="169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8" dur="65">
                                          <p:stCondLst>
                                            <p:cond delay="328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9" dur="415" decel="50000">
                                          <p:stCondLst>
                                            <p:cond delay="3345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0" dur="65">
                                          <p:stCondLst>
                                            <p:cond delay="4105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1" dur="415" decel="50000">
                                          <p:stCondLst>
                                            <p:cond delay="417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2" dur="65">
                                          <p:stCondLst>
                                            <p:cond delay="452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3" dur="415" decel="50000">
                                          <p:stCondLst>
                                            <p:cond delay="4585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5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2" grpId="0"/>
      <p:bldP spid="3" grpId="0" build="p"/>
      <p:bldP spid="6" grpId="0"/>
    </p:bldLst>
  </p:timing>
  <p:extLst>
    <p:ext uri="{E180D4A7-C9FB-4DFB-919C-405C955672EB}">
      <p14:showEvtLst xmlns:p14="http://schemas.microsoft.com/office/powerpoint/2010/main">
        <p14:playEvt time="5002" objId="4"/>
        <p14:stopEvt time="60774" objId="4"/>
      </p14:showEvtLst>
    </p:ext>
  </p:extLs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6.7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.5"/>
</p:tagLst>
</file>

<file path=ppt/theme/theme1.xml><?xml version="1.0" encoding="utf-8"?>
<a:theme xmlns:a="http://schemas.openxmlformats.org/drawingml/2006/main" name="AngleLinesVTI">
  <a:themeElements>
    <a:clrScheme name="Custom 34">
      <a:dk1>
        <a:sysClr val="windowText" lastClr="000000"/>
      </a:dk1>
      <a:lt1>
        <a:sysClr val="window" lastClr="FFFFFF"/>
      </a:lt1>
      <a:dk2>
        <a:srgbClr val="001E2E"/>
      </a:dk2>
      <a:lt2>
        <a:srgbClr val="F0ECEC"/>
      </a:lt2>
      <a:accent1>
        <a:srgbClr val="155767"/>
      </a:accent1>
      <a:accent2>
        <a:srgbClr val="BA9CA0"/>
      </a:accent2>
      <a:accent3>
        <a:srgbClr val="A57931"/>
      </a:accent3>
      <a:accent4>
        <a:srgbClr val="0E577C"/>
      </a:accent4>
      <a:accent5>
        <a:srgbClr val="CC846E"/>
      </a:accent5>
      <a:accent6>
        <a:srgbClr val="93767A"/>
      </a:accent6>
      <a:hlink>
        <a:srgbClr val="0563C1"/>
      </a:hlink>
      <a:folHlink>
        <a:srgbClr val="954F72"/>
      </a:folHlink>
    </a:clrScheme>
    <a:fontScheme name="Walbaum Light Univers Light">
      <a:majorFont>
        <a:latin typeface="Walbaum Display Light"/>
        <a:ea typeface=""/>
        <a:cs typeface=""/>
      </a:majorFont>
      <a:minorFont>
        <a:latin typeface="Univers Condensed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AngleLinesVTI" id="{BC1FC193-C72F-4761-9899-1105EDF6BAE8}" vid="{64612625-F022-44B7-B9FA-9D26DEDBDC21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139</Words>
  <Application>Microsoft Office PowerPoint</Application>
  <PresentationFormat>Breitbild</PresentationFormat>
  <Paragraphs>27</Paragraphs>
  <Slides>4</Slides>
  <Notes>0</Notes>
  <HiddenSlides>0</HiddenSlides>
  <MMClips>9</MMClips>
  <ScaleCrop>false</ScaleCrop>
  <HeadingPairs>
    <vt:vector size="6" baseType="variant">
      <vt:variant>
        <vt:lpstr>Verwendete Schriftarten</vt:lpstr>
      </vt:variant>
      <vt:variant>
        <vt:i4>3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4</vt:i4>
      </vt:variant>
    </vt:vector>
  </HeadingPairs>
  <TitlesOfParts>
    <vt:vector size="8" baseType="lpstr">
      <vt:lpstr>Arial</vt:lpstr>
      <vt:lpstr>Univers Condensed Light</vt:lpstr>
      <vt:lpstr>Walbaum Display Light</vt:lpstr>
      <vt:lpstr>AngleLinesVTI</vt:lpstr>
      <vt:lpstr>Vorstellung</vt:lpstr>
      <vt:lpstr>Kurze Vorstellung der Administratoren</vt:lpstr>
      <vt:lpstr>Die Facebook-Gruppe</vt:lpstr>
      <vt:lpstr>Ziel der Gruppe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Vorstellung</dc:title>
  <dc:creator>Steffan Marco</dc:creator>
  <cp:lastModifiedBy>Steffan Marco</cp:lastModifiedBy>
  <cp:revision>42</cp:revision>
  <dcterms:created xsi:type="dcterms:W3CDTF">2021-10-26T13:13:44Z</dcterms:created>
  <dcterms:modified xsi:type="dcterms:W3CDTF">2021-11-03T23:16:19Z</dcterms:modified>
</cp:coreProperties>
</file>