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36"/>
  </p:notesMasterIdLst>
  <p:handoutMasterIdLst>
    <p:handoutMasterId r:id="rId37"/>
  </p:handoutMasterIdLst>
  <p:sldIdLst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EC3DC"/>
    <a:srgbClr val="003C76"/>
    <a:srgbClr val="C1002B"/>
    <a:srgbClr val="F8F8F8"/>
    <a:srgbClr val="DEE5F6"/>
    <a:srgbClr val="D7E5F5"/>
    <a:srgbClr val="CBD7F1"/>
    <a:srgbClr val="ECF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93" autoAdjust="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151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0" d="100"/>
          <a:sy n="30" d="100"/>
        </p:scale>
        <p:origin x="-39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9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'[Fragebogen Auswertung aktuell.xls]Tabelle2'!$B$94:$D$94</c:f>
              <c:strCache>
                <c:ptCount val="3"/>
                <c:pt idx="0">
                  <c:v>alle</c:v>
                </c:pt>
                <c:pt idx="1">
                  <c:v>weitere Berufsgruppen</c:v>
                </c:pt>
                <c:pt idx="2">
                  <c:v>Pflege</c:v>
                </c:pt>
              </c:strCache>
            </c:strRef>
          </c:cat>
          <c:val>
            <c:numRef>
              <c:f>'[Fragebogen Auswertung aktuell.xls]Tabelle2'!$B$95:$D$95</c:f>
              <c:numCache>
                <c:formatCode>General</c:formatCode>
                <c:ptCount val="3"/>
                <c:pt idx="0">
                  <c:v>1.46</c:v>
                </c:pt>
                <c:pt idx="1">
                  <c:v>1.3</c:v>
                </c:pt>
                <c:pt idx="2">
                  <c:v>1.54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339968"/>
        <c:axId val="128341504"/>
      </c:barChart>
      <c:catAx>
        <c:axId val="12833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341504"/>
        <c:crosses val="autoZero"/>
        <c:auto val="1"/>
        <c:lblAlgn val="ctr"/>
        <c:lblOffset val="100"/>
        <c:noMultiLvlLbl val="0"/>
      </c:catAx>
      <c:valAx>
        <c:axId val="128341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3399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'[Fragebogen Auswertung aktuell.xls]Tabelle2'!$B$112:$D$112</c:f>
              <c:strCache>
                <c:ptCount val="3"/>
                <c:pt idx="0">
                  <c:v>alle</c:v>
                </c:pt>
                <c:pt idx="1">
                  <c:v>weitere Berufgruppen</c:v>
                </c:pt>
                <c:pt idx="2">
                  <c:v>Pflege</c:v>
                </c:pt>
              </c:strCache>
            </c:strRef>
          </c:cat>
          <c:val>
            <c:numRef>
              <c:f>'[Fragebogen Auswertung aktuell.xls]Tabelle2'!$B$113:$D$113</c:f>
              <c:numCache>
                <c:formatCode>General</c:formatCode>
                <c:ptCount val="3"/>
                <c:pt idx="0">
                  <c:v>7.07</c:v>
                </c:pt>
                <c:pt idx="1">
                  <c:v>7.04</c:v>
                </c:pt>
                <c:pt idx="2">
                  <c:v>7.09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847232"/>
        <c:axId val="128873600"/>
      </c:barChart>
      <c:catAx>
        <c:axId val="12884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8873600"/>
        <c:crosses val="autoZero"/>
        <c:auto val="1"/>
        <c:lblAlgn val="ctr"/>
        <c:lblOffset val="100"/>
        <c:noMultiLvlLbl val="0"/>
      </c:catAx>
      <c:valAx>
        <c:axId val="128873600"/>
        <c:scaling>
          <c:orientation val="minMax"/>
          <c:max val="1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8472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2356670855038015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362981577946746E-3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42037269724334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324819933935443E-2"/>
                  <c:y val="-1.3888888888888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97" b="1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Tabelle2!$A$224:$A$227</c:f>
              <c:strCache>
                <c:ptCount val="4"/>
                <c:pt idx="0">
                  <c:v>Nutzer</c:v>
                </c:pt>
                <c:pt idx="1">
                  <c:v>Nichtnutzer</c:v>
                </c:pt>
                <c:pt idx="2">
                  <c:v>Manchmal</c:v>
                </c:pt>
                <c:pt idx="3">
                  <c:v>gesamt</c:v>
                </c:pt>
              </c:strCache>
            </c:strRef>
          </c:cat>
          <c:val>
            <c:numRef>
              <c:f>Tabelle2!$B$224:$B$227</c:f>
              <c:numCache>
                <c:formatCode>General</c:formatCode>
                <c:ptCount val="4"/>
                <c:pt idx="0">
                  <c:v>1.86</c:v>
                </c:pt>
                <c:pt idx="1">
                  <c:v>1.52</c:v>
                </c:pt>
                <c:pt idx="2">
                  <c:v>1.88</c:v>
                </c:pt>
                <c:pt idx="3">
                  <c:v>1.77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0315008"/>
        <c:axId val="130316544"/>
        <c:axId val="0"/>
      </c:bar3DChart>
      <c:catAx>
        <c:axId val="13031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7" b="1"/>
            </a:pPr>
            <a:endParaRPr lang="de-DE"/>
          </a:p>
        </c:txPr>
        <c:crossAx val="130316544"/>
        <c:crosses val="autoZero"/>
        <c:auto val="1"/>
        <c:lblAlgn val="ctr"/>
        <c:lblOffset val="100"/>
        <c:noMultiLvlLbl val="0"/>
      </c:catAx>
      <c:valAx>
        <c:axId val="130316544"/>
        <c:scaling>
          <c:orientation val="minMax"/>
          <c:max val="1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315008"/>
        <c:crosses val="autoZero"/>
        <c:crossBetween val="between"/>
      </c:valAx>
      <c:spPr>
        <a:noFill/>
        <a:ln w="25405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3DFB3-496D-4FA2-A7F7-A64FAE9F5EE3}" type="datetimeFigureOut">
              <a:rPr lang="de-DE" smtClean="0"/>
              <a:t>28.07.2016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7BA77-5F11-4DC4-B22F-938D2C127A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147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B0F61E9-EEF9-4434-BBBB-0525F8857ED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9377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2777B6F-FC46-4634-87DD-0FD1A2BF521F}" type="slidenum">
              <a:rPr lang="de-DE" altLang="de-DE" smtClean="0"/>
              <a:pPr>
                <a:spcBef>
                  <a:spcPct val="0"/>
                </a:spcBef>
              </a:pPr>
              <a:t>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32DB364-3E7C-4B59-B2FC-12150D3B0F28}" type="slidenum">
              <a:rPr lang="de-DE" altLang="de-DE" smtClean="0"/>
              <a:pPr>
                <a:spcBef>
                  <a:spcPct val="0"/>
                </a:spcBef>
              </a:pPr>
              <a:t>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BC3899B-D8E3-4F95-B424-817ECAC11177}" type="slidenum">
              <a:rPr lang="de-DE" altLang="de-DE" smtClean="0"/>
              <a:pPr>
                <a:spcBef>
                  <a:spcPct val="0"/>
                </a:spcBef>
              </a:pPr>
              <a:t>4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0EBFA-F3A4-4947-B178-69DC1F25943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720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0357E-BB47-4EF0-A54E-FD19AE323F3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9153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186D8-DEE5-4631-9F59-0E66067202D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7351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9163"/>
            <a:ext cx="2057400" cy="55483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9163"/>
            <a:ext cx="6019800" cy="55483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48007-5A4E-4AF2-98CD-4D65E3B5407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9406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54177-ACCE-4443-8ABC-8F904403F13E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F6930-3117-4DBD-A900-3DF24AFF2D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0740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DFF8-E0D0-42B1-A692-B765AF529A86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C96ED-F80D-4290-B506-3D061F64613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786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0676-4FE0-4D08-BFBB-FACC7D579810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AC610-FE80-4C3A-9D32-95FCB93A5A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6497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A70AE-6FF1-4467-820E-2C5AB70A9B18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88530-152A-4073-957F-9FE983AF705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9599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4C1C-38F2-4D28-9731-03CA2853A467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CB16-192E-4B47-9021-66B0F33C0D2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52057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6BFB4-69B4-47DD-A9A2-EF192BA7ABD7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EEBBD-BDB9-470E-AC6F-2D137ABC8C5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97194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D77A3-E04C-44C6-99B4-1138ED0211BB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BB29D-F351-4B72-9090-27D4BA3D012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052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3294C-05F0-4760-8D52-D1D57451694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9444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892BE-94C7-43E7-9619-F500BA2FDC6E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B80C3-8897-4272-ADDC-2845EA33ECA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6627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EA4B3-222E-4011-BE3F-D7EF3D83A56F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34D7F-7951-4FCC-9DAB-026FE31CF1F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46166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C86DE-DABA-48ED-903F-6988E99CE4F2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06587-3753-43E1-B952-2E8C84F3D11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1272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D2F1-986C-4501-919B-D22672251617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5F1B1-2F4C-42A4-860C-13631867DDF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405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28698-FE38-438A-9531-54CF217988F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0563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FE31C-6983-4ABD-AA49-F71118BCDD0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518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589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5895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9FAF2-E9ED-4C2D-AB49-F96E8547C7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0079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85622-EF4F-402D-A56B-1CD6116F65E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3994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E6BB0-9EDF-4D5E-840C-7EAE5D849FC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0096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95C03-1DA0-464E-8F88-0218B0289BA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6548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E33F-656B-4B42-9A0E-38A29CD88BC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1085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UMZ GROSS als 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3" y="187325"/>
            <a:ext cx="265588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19163"/>
            <a:ext cx="8229600" cy="868362"/>
          </a:xfrm>
          <a:prstGeom prst="rect">
            <a:avLst/>
          </a:prstGeom>
          <a:solidFill>
            <a:srgbClr val="80A1C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8950"/>
            <a:ext cx="8229600" cy="4708525"/>
          </a:xfrm>
          <a:prstGeom prst="rect">
            <a:avLst/>
          </a:prstGeom>
          <a:solidFill>
            <a:srgbClr val="AEC3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438900"/>
            <a:ext cx="298450" cy="249238"/>
          </a:xfrm>
          <a:prstGeom prst="rect">
            <a:avLst/>
          </a:prstGeom>
          <a:solidFill>
            <a:srgbClr val="C100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9929462-03FB-45A7-ACDF-969ECA06A3D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2" name="Line 8"/>
          <p:cNvSpPr>
            <a:spLocks noChangeShapeType="1"/>
          </p:cNvSpPr>
          <p:nvPr userDrawn="1"/>
        </p:nvSpPr>
        <p:spPr bwMode="auto">
          <a:xfrm>
            <a:off x="468313" y="1763713"/>
            <a:ext cx="8207375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Text Box 9"/>
          <p:cNvSpPr txBox="1">
            <a:spLocks noChangeArrowheads="1"/>
          </p:cNvSpPr>
          <p:nvPr userDrawn="1"/>
        </p:nvSpPr>
        <p:spPr bwMode="auto">
          <a:xfrm>
            <a:off x="6443663" y="466725"/>
            <a:ext cx="22320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sz="800" dirty="0" smtClean="0">
                <a:solidFill>
                  <a:srgbClr val="003C76"/>
                </a:solidFill>
              </a:rPr>
              <a:t>Weiterbildung in den Gesundheitsfachberufen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C7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C7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C7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C7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C7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3C7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3C7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3C7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3C7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§"/>
        <a:defRPr sz="2200">
          <a:solidFill>
            <a:srgbClr val="003C7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§"/>
        <a:defRPr>
          <a:solidFill>
            <a:srgbClr val="003C7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buChar char="§"/>
        <a:defRPr sz="1200">
          <a:solidFill>
            <a:srgbClr val="003C7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1002B"/>
        </a:buClr>
        <a:buFont typeface="Wingdings" pitchFamily="2" charset="2"/>
        <a:buChar char="§"/>
        <a:defRPr sz="800">
          <a:solidFill>
            <a:srgbClr val="003C7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defRPr sz="1200">
          <a:solidFill>
            <a:srgbClr val="003C7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defRPr sz="1200">
          <a:solidFill>
            <a:srgbClr val="003C7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defRPr sz="1200">
          <a:solidFill>
            <a:srgbClr val="003C7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defRPr sz="1200">
          <a:solidFill>
            <a:srgbClr val="003C7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Font typeface="Wingdings" pitchFamily="2" charset="2"/>
        <a:defRPr sz="1200">
          <a:solidFill>
            <a:srgbClr val="003C76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BE3C5E6-7134-4321-979F-754246C211DB}" type="datetimeFigureOut">
              <a:rPr lang="de-DE"/>
              <a:pPr>
                <a:defRPr/>
              </a:pPr>
              <a:t>28.07.2016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A436F8-31D9-4E5F-BB2B-BDCEE09B750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.doc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4.bin"/><Relationship Id="rId7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97-2003_Worksheet2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97-2003_Worksheet3.xls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png"/><Relationship Id="rId4" Type="http://schemas.openxmlformats.org/officeDocument/2006/relationships/oleObject" Target="../embeddings/Microsoft_Excel_97-2003_Worksheet4.xls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png"/><Relationship Id="rId4" Type="http://schemas.openxmlformats.org/officeDocument/2006/relationships/oleObject" Target="../embeddings/Microsoft_Excel_97-2003_Worksheet5.xls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png"/><Relationship Id="rId4" Type="http://schemas.openxmlformats.org/officeDocument/2006/relationships/oleObject" Target="../embeddings/Microsoft_Excel_97-2003_Worksheet6.xls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png"/><Relationship Id="rId4" Type="http://schemas.openxmlformats.org/officeDocument/2006/relationships/oleObject" Target="../embeddings/Microsoft_Excel_97-2003_Worksheet7.xls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Excel_97-2003_Worksheet8.xls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Excel_97-2003_Worksheet9.xls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7945437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AEC3DC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de-DE" altLang="de-DE" sz="3200" b="1" dirty="0" smtClean="0">
                <a:solidFill>
                  <a:schemeClr val="tx1"/>
                </a:solidFill>
              </a:rPr>
              <a:t>Welche Ängste gibt es im psychiatrischen Team und welche Copingstrategien bestehen?</a:t>
            </a:r>
          </a:p>
          <a:p>
            <a:pPr eaLnBrk="1" hangingPunct="1"/>
            <a:r>
              <a:rPr lang="de-DE" altLang="de-DE" sz="4800" b="1" i="1" dirty="0" smtClean="0"/>
              <a:t> </a:t>
            </a:r>
            <a:endParaRPr lang="de-DE" altLang="de-DE" sz="4800" b="1" dirty="0" smtClean="0">
              <a:solidFill>
                <a:srgbClr val="C1002B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68313" y="6237288"/>
            <a:ext cx="8424862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de-DE" sz="1000" dirty="0">
                <a:solidFill>
                  <a:srgbClr val="003C76"/>
                </a:solidFill>
                <a:latin typeface="+mn-lt"/>
              </a:rPr>
              <a:t>  </a:t>
            </a:r>
          </a:p>
          <a:p>
            <a:pPr>
              <a:defRPr/>
            </a:pPr>
            <a:r>
              <a:rPr lang="de-DE" sz="1000" dirty="0">
                <a:solidFill>
                  <a:srgbClr val="003C76"/>
                </a:solidFill>
                <a:latin typeface="+mn-lt"/>
              </a:rPr>
              <a:t>	                    	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smtClean="0"/>
              <a:t>Vorgehensweise der Datenerhebung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Datenerhebung durch anonyme Fragebögen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/>
              <a:t>b</a:t>
            </a:r>
            <a:r>
              <a:rPr lang="de-DE" dirty="0" smtClean="0"/>
              <a:t>efragt wurden psychiatrische Abteilungen in 4 Kliniken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die Dauer der Datenerhebung betrug 14 Tage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/>
              <a:t>i</a:t>
            </a:r>
            <a:r>
              <a:rPr lang="de-DE" dirty="0" smtClean="0"/>
              <a:t>m Anschluss wurden alle Bögen gesammelt und ausgewertet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</p:txBody>
      </p:sp>
      <p:sp>
        <p:nvSpPr>
          <p:cNvPr id="4096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A9C6ACA-6A5E-49F8-8DF9-168B3461283B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el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936625"/>
          </a:xfrm>
        </p:spPr>
        <p:txBody>
          <a:bodyPr/>
          <a:lstStyle/>
          <a:p>
            <a:r>
              <a:rPr lang="de-DE" altLang="de-DE" smtClean="0"/>
              <a:t>Welche Arbeitsbereiche wurden befragt?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Voll- und teilstationäre Bereiche der einzelnen Kliniken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e-DE" dirty="0" smtClean="0"/>
              <a:t>     ( z. B. beschützte Akutstationen, Tageskliniken,</a:t>
            </a:r>
            <a:endParaRPr lang="de-DE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de-DE" dirty="0" smtClean="0"/>
              <a:t>     Psychotherapiestationen...)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/>
              <a:t>a</a:t>
            </a:r>
            <a:r>
              <a:rPr lang="de-DE" dirty="0" smtClean="0"/>
              <a:t>lle beteiligten Berufsgruppen hatten die Möglichkeit an der Befragung teilzunehmen (ausgenommen Krankenpflegeschüler)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</p:txBody>
      </p:sp>
      <p:sp>
        <p:nvSpPr>
          <p:cNvPr id="41988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F6722B-19B6-460C-B032-CBDA94792115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smtClean="0"/>
              <a:t>Begründung der Anonymität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/>
              <a:t>d</a:t>
            </a:r>
            <a:r>
              <a:rPr lang="de-DE" dirty="0" smtClean="0"/>
              <a:t>ie </a:t>
            </a:r>
            <a:r>
              <a:rPr lang="de-DE" dirty="0"/>
              <a:t>Auswertung </a:t>
            </a:r>
            <a:r>
              <a:rPr lang="de-DE" dirty="0" smtClean="0"/>
              <a:t>erfolgte anonym</a:t>
            </a:r>
          </a:p>
          <a:p>
            <a:pPr lvl="1">
              <a:buFont typeface="Wingdings" pitchFamily="2" charset="2"/>
              <a:buChar char="Ø"/>
              <a:defRPr/>
            </a:pPr>
            <a:endParaRPr lang="de-DE" dirty="0"/>
          </a:p>
          <a:p>
            <a:pPr lvl="1">
              <a:buFont typeface="Wingdings" pitchFamily="2" charset="2"/>
              <a:buChar char="Ø"/>
              <a:defRPr/>
            </a:pPr>
            <a:r>
              <a:rPr lang="de-DE" dirty="0" smtClean="0"/>
              <a:t>Ergebnisse aller Kliniken flossen in ein gemeinsames Ergebnis</a:t>
            </a:r>
            <a:endParaRPr lang="de-DE" dirty="0"/>
          </a:p>
          <a:p>
            <a:pPr lvl="1">
              <a:buFont typeface="Wingdings" pitchFamily="2" charset="2"/>
              <a:buChar char="Ø"/>
              <a:defRPr/>
            </a:pPr>
            <a:endParaRPr lang="de-DE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de-DE" dirty="0" smtClean="0"/>
              <a:t>keine Rückschlüsse auf eine einzelne Klinik möglich</a:t>
            </a:r>
            <a:endParaRPr lang="de-DE" dirty="0"/>
          </a:p>
          <a:p>
            <a:pPr lvl="1">
              <a:buFont typeface="Wingdings" pitchFamily="2" charset="2"/>
              <a:buChar char="Ø"/>
              <a:defRPr/>
            </a:pPr>
            <a:endParaRPr lang="de-DE" altLang="de-DE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de-DE" altLang="de-DE" dirty="0" smtClean="0"/>
              <a:t>Rücksichtnahme auf die Mitarbeiter</a:t>
            </a:r>
          </a:p>
          <a:p>
            <a:pPr lvl="1">
              <a:buFont typeface="Wingdings" pitchFamily="2" charset="2"/>
              <a:buChar char="Ø"/>
              <a:defRPr/>
            </a:pPr>
            <a:endParaRPr lang="de-DE" altLang="de-DE" dirty="0"/>
          </a:p>
          <a:p>
            <a:pPr lvl="1">
              <a:buFont typeface="Wingdings" pitchFamily="2" charset="2"/>
              <a:buChar char="Ø"/>
              <a:defRPr/>
            </a:pPr>
            <a:r>
              <a:rPr lang="de-DE" altLang="de-DE" dirty="0" smtClean="0"/>
              <a:t>Motivation für die Mitarbeit stärken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altLang="de-DE" dirty="0" smtClean="0"/>
          </a:p>
        </p:txBody>
      </p:sp>
      <p:sp>
        <p:nvSpPr>
          <p:cNvPr id="43012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06B335-3216-4D2C-A42E-A113AD841D9E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smtClean="0"/>
              <a:t>Fragebogen</a:t>
            </a:r>
          </a:p>
        </p:txBody>
      </p:sp>
      <p:sp>
        <p:nvSpPr>
          <p:cNvPr id="4403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de-DE" altLang="de-DE" smtClean="0"/>
          </a:p>
          <a:p>
            <a:pPr>
              <a:buFont typeface="Arial" charset="0"/>
              <a:buChar char="•"/>
            </a:pPr>
            <a:endParaRPr lang="de-DE" altLang="de-DE" smtClean="0"/>
          </a:p>
        </p:txBody>
      </p:sp>
      <p:sp>
        <p:nvSpPr>
          <p:cNvPr id="4403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B4E932-16C0-4B9F-BA5B-4DC726ABA3B9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44037" name="Objekt 4"/>
          <p:cNvGraphicFramePr>
            <a:graphicFrameLocks noChangeAspect="1"/>
          </p:cNvGraphicFramePr>
          <p:nvPr/>
        </p:nvGraphicFramePr>
        <p:xfrm>
          <a:off x="1187450" y="2133600"/>
          <a:ext cx="2732088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7" name="Document" r:id="rId4" imgW="6189737" imgH="9208704" progId="Word.Document.8">
                  <p:embed/>
                </p:oleObj>
              </mc:Choice>
              <mc:Fallback>
                <p:oleObj name="Document" r:id="rId4" imgW="6189737" imgH="9208704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133600"/>
                        <a:ext cx="2732088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kt 6"/>
          <p:cNvGraphicFramePr>
            <a:graphicFrameLocks noChangeAspect="1"/>
          </p:cNvGraphicFramePr>
          <p:nvPr/>
        </p:nvGraphicFramePr>
        <p:xfrm>
          <a:off x="4859338" y="2060575"/>
          <a:ext cx="2760662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8" name="Dokument" r:id="rId7" imgW="6136471" imgH="9047166" progId="Word.Document.12">
                  <p:embed/>
                </p:oleObj>
              </mc:Choice>
              <mc:Fallback>
                <p:oleObj name="Dokument" r:id="rId7" imgW="6136471" imgH="9047166" progId="Word.Document.12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060575"/>
                        <a:ext cx="2760662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smtClean="0"/>
              <a:t>Fragebogen</a:t>
            </a:r>
          </a:p>
        </p:txBody>
      </p:sp>
      <p:sp>
        <p:nvSpPr>
          <p:cNvPr id="4505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endParaRPr lang="de-DE" altLang="de-DE" smtClean="0"/>
          </a:p>
        </p:txBody>
      </p:sp>
      <p:sp>
        <p:nvSpPr>
          <p:cNvPr id="4506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15736F-0CFE-4E09-A129-A2EA86F79D31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45061" name="Objekt 5"/>
          <p:cNvGraphicFramePr>
            <a:graphicFrameLocks noChangeAspect="1"/>
          </p:cNvGraphicFramePr>
          <p:nvPr/>
        </p:nvGraphicFramePr>
        <p:xfrm>
          <a:off x="1042988" y="2133600"/>
          <a:ext cx="277495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1" name="Dokument" r:id="rId4" imgW="6106598" imgH="8944403" progId="Word.Document.12">
                  <p:embed/>
                </p:oleObj>
              </mc:Choice>
              <mc:Fallback>
                <p:oleObj name="Dokument" r:id="rId4" imgW="6106598" imgH="8944403" progId="Word.Document.12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133600"/>
                        <a:ext cx="277495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kt 6"/>
          <p:cNvGraphicFramePr>
            <a:graphicFrameLocks noChangeAspect="1"/>
          </p:cNvGraphicFramePr>
          <p:nvPr/>
        </p:nvGraphicFramePr>
        <p:xfrm>
          <a:off x="4716463" y="2205038"/>
          <a:ext cx="3387725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2" name="Dokument" r:id="rId7" imgW="6106598" imgH="7326146" progId="Word.Document.12">
                  <p:embed/>
                </p:oleObj>
              </mc:Choice>
              <mc:Fallback>
                <p:oleObj name="Dokument" r:id="rId7" imgW="6106598" imgH="7326146" progId="Word.Document.12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205038"/>
                        <a:ext cx="3387725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Anzahl der ausgeteilten Fragebögen</a:t>
            </a:r>
          </a:p>
        </p:txBody>
      </p:sp>
      <p:sp>
        <p:nvSpPr>
          <p:cNvPr id="4608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D4A47A-2A88-43F5-A072-4B99574C3A4F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46084" name="Inhaltsplatzhalter 4"/>
          <p:cNvGraphicFramePr>
            <a:graphicFrameLocks noGrp="1"/>
          </p:cNvGraphicFramePr>
          <p:nvPr>
            <p:ph idx="1"/>
          </p:nvPr>
        </p:nvGraphicFramePr>
        <p:xfrm>
          <a:off x="417513" y="1793875"/>
          <a:ext cx="83312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9" name="Arbeitsblatt" r:id="rId4" imgW="8333954" imgH="4810161" progId="Excel.Sheet.8">
                  <p:embed/>
                </p:oleObj>
              </mc:Choice>
              <mc:Fallback>
                <p:oleObj name="Arbeitsblatt" r:id="rId4" imgW="8333954" imgH="4810161" progId="Excel.Sheet.8">
                  <p:embed/>
                  <p:pic>
                    <p:nvPicPr>
                      <p:cNvPr id="0" name="Inhaltsplatzhalt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1793875"/>
                        <a:ext cx="833120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EC3D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Verteilung der Berufsgruppen</a:t>
            </a:r>
          </a:p>
        </p:txBody>
      </p:sp>
      <p:sp>
        <p:nvSpPr>
          <p:cNvPr id="4710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6C00F4D-5042-4F8F-8454-B0ED16016A48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47108" name="Inhaltsplatzhalter 4"/>
          <p:cNvGraphicFramePr>
            <a:graphicFrameLocks noGrp="1"/>
          </p:cNvGraphicFramePr>
          <p:nvPr>
            <p:ph idx="1"/>
          </p:nvPr>
        </p:nvGraphicFramePr>
        <p:xfrm>
          <a:off x="406400" y="1708150"/>
          <a:ext cx="83312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3" name="Arbeitsblatt" r:id="rId4" imgW="8327858" imgH="4810161" progId="Excel.Sheet.8">
                  <p:embed/>
                </p:oleObj>
              </mc:Choice>
              <mc:Fallback>
                <p:oleObj name="Arbeitsblatt" r:id="rId4" imgW="8327858" imgH="4810161" progId="Excel.Sheet.8">
                  <p:embed/>
                  <p:pic>
                    <p:nvPicPr>
                      <p:cNvPr id="0" name="Inhaltsplatzhalt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708150"/>
                        <a:ext cx="833120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EC3D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Angstereignisse pro Jahr</a:t>
            </a:r>
          </a:p>
        </p:txBody>
      </p:sp>
      <p:sp>
        <p:nvSpPr>
          <p:cNvPr id="48131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A7DE8F9-9D96-4C1A-BF40-BAE6051F3C93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75895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Bisher höchsterlebte Angst</a:t>
            </a:r>
          </a:p>
        </p:txBody>
      </p:sp>
      <p:sp>
        <p:nvSpPr>
          <p:cNvPr id="4915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35EE62-5476-40D7-A7C9-0164B29316F1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sp>
        <p:nvSpPr>
          <p:cNvPr id="49156" name="Textfeld 2"/>
          <p:cNvSpPr txBox="1">
            <a:spLocks noChangeArrowheads="1"/>
          </p:cNvSpPr>
          <p:nvPr/>
        </p:nvSpPr>
        <p:spPr bwMode="auto">
          <a:xfrm>
            <a:off x="80963" y="5983288"/>
            <a:ext cx="5032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Keine Angst</a:t>
            </a:r>
          </a:p>
        </p:txBody>
      </p:sp>
      <p:sp>
        <p:nvSpPr>
          <p:cNvPr id="49157" name="Textfeld 3"/>
          <p:cNvSpPr txBox="1">
            <a:spLocks noChangeArrowheads="1"/>
          </p:cNvSpPr>
          <p:nvPr/>
        </p:nvSpPr>
        <p:spPr bwMode="auto">
          <a:xfrm>
            <a:off x="107950" y="1844675"/>
            <a:ext cx="503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Größte Angst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75895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smtClean="0"/>
              <a:t>Genannte Beispiele für höchsterlebte Angst</a:t>
            </a:r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de-DE" smtClean="0"/>
          </a:p>
          <a:p>
            <a:r>
              <a:rPr lang="de-DE" altLang="de-DE" smtClean="0"/>
              <a:t>aggressive Patienten und Angriffe auf Personal</a:t>
            </a:r>
          </a:p>
          <a:p>
            <a:r>
              <a:rPr lang="de-DE" altLang="de-DE" smtClean="0"/>
              <a:t>Morddrohungen</a:t>
            </a:r>
          </a:p>
          <a:p>
            <a:r>
              <a:rPr lang="de-DE" altLang="de-DE" smtClean="0"/>
              <a:t>nicht einschätzbare Patienten</a:t>
            </a:r>
          </a:p>
          <a:p>
            <a:r>
              <a:rPr lang="de-DE" altLang="de-DE" smtClean="0"/>
              <a:t>Suizid und Suizidversuche</a:t>
            </a:r>
          </a:p>
          <a:p>
            <a:r>
              <a:rPr lang="de-DE" altLang="de-DE" smtClean="0"/>
              <a:t>andauernde Androhung von Gewalt durch fixierte Patienten</a:t>
            </a:r>
          </a:p>
          <a:p>
            <a:r>
              <a:rPr lang="de-DE" altLang="de-DE" smtClean="0"/>
              <a:t>Angst um vermisste Patienten</a:t>
            </a:r>
          </a:p>
          <a:p>
            <a:r>
              <a:rPr lang="de-DE" altLang="de-DE" smtClean="0"/>
              <a:t>Angst vor Fehlern</a:t>
            </a:r>
          </a:p>
          <a:p>
            <a:r>
              <a:rPr lang="de-DE" altLang="de-DE" smtClean="0"/>
              <a:t>Einschätzung der Suizidalität</a:t>
            </a:r>
          </a:p>
          <a:p>
            <a:endParaRPr lang="de-DE" altLang="de-DE" smtClean="0"/>
          </a:p>
          <a:p>
            <a:endParaRPr lang="de-DE" altLang="de-DE" smtClean="0"/>
          </a:p>
          <a:p>
            <a:endParaRPr lang="de-DE" altLang="de-DE" smtClean="0"/>
          </a:p>
        </p:txBody>
      </p:sp>
      <p:sp>
        <p:nvSpPr>
          <p:cNvPr id="5018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7492891-BA07-4BB1-855C-FF8AA72A2A1C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2FCF322-390D-4CCD-81C3-0C71493D3B00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71600" lvl="3" indent="0" eaLnBrk="1" hangingPunct="1">
              <a:spcAft>
                <a:spcPts val="1200"/>
              </a:spcAft>
              <a:buFont typeface="Wingdings" pitchFamily="2" charset="2"/>
              <a:buNone/>
              <a:defRPr/>
            </a:pPr>
            <a:endParaRPr lang="de-DE" sz="2000" dirty="0" smtClean="0"/>
          </a:p>
          <a:p>
            <a:pPr lvl="3" eaLnBrk="1" hangingPunct="1">
              <a:spcAft>
                <a:spcPts val="1200"/>
              </a:spcAft>
              <a:defRPr/>
            </a:pPr>
            <a:endParaRPr lang="de-DE" sz="1800" dirty="0" smtClean="0"/>
          </a:p>
          <a:p>
            <a:pPr lvl="2" eaLnBrk="1" hangingPunct="1">
              <a:spcAft>
                <a:spcPts val="1200"/>
              </a:spcAft>
              <a:defRPr/>
            </a:pPr>
            <a:r>
              <a:rPr lang="de-DE" sz="1800" dirty="0" smtClean="0"/>
              <a:t>M. Anderson Verbundkrankenhaus </a:t>
            </a:r>
            <a:r>
              <a:rPr lang="de-DE" sz="1800" dirty="0" err="1" smtClean="0"/>
              <a:t>Bernkastel</a:t>
            </a:r>
            <a:r>
              <a:rPr lang="de-DE" sz="1800" dirty="0" smtClean="0"/>
              <a:t> / </a:t>
            </a:r>
            <a:r>
              <a:rPr lang="de-DE" sz="1800" dirty="0"/>
              <a:t>Wittlich</a:t>
            </a:r>
          </a:p>
          <a:p>
            <a:pPr lvl="2" eaLnBrk="1" hangingPunct="1">
              <a:spcAft>
                <a:spcPts val="1200"/>
              </a:spcAft>
              <a:defRPr/>
            </a:pPr>
            <a:r>
              <a:rPr lang="de-DE" sz="1800" dirty="0" smtClean="0"/>
              <a:t>A. </a:t>
            </a:r>
            <a:r>
              <a:rPr lang="de-DE" sz="1800" dirty="0" err="1" smtClean="0"/>
              <a:t>Bastgen</a:t>
            </a:r>
            <a:r>
              <a:rPr lang="de-DE" sz="1800" dirty="0"/>
              <a:t> </a:t>
            </a:r>
            <a:r>
              <a:rPr lang="de-DE" sz="1800" dirty="0" smtClean="0"/>
              <a:t>   Klinikum Mutterhaus der </a:t>
            </a:r>
            <a:r>
              <a:rPr lang="de-DE" sz="1800" dirty="0" err="1" smtClean="0"/>
              <a:t>Borromäerinnen</a:t>
            </a:r>
            <a:r>
              <a:rPr lang="de-DE" sz="1800" dirty="0" smtClean="0"/>
              <a:t> Trier</a:t>
            </a:r>
            <a:endParaRPr lang="de-DE" sz="1800" dirty="0"/>
          </a:p>
          <a:p>
            <a:pPr lvl="2" eaLnBrk="1" hangingPunct="1">
              <a:spcAft>
                <a:spcPts val="1200"/>
              </a:spcAft>
              <a:defRPr/>
            </a:pPr>
            <a:r>
              <a:rPr lang="de-DE" sz="1800" dirty="0" smtClean="0"/>
              <a:t>D. Besier       Helios Klinik HSK -Wiesbaden</a:t>
            </a:r>
          </a:p>
          <a:p>
            <a:pPr lvl="2" eaLnBrk="1" hangingPunct="1">
              <a:spcAft>
                <a:spcPts val="1200"/>
              </a:spcAft>
              <a:defRPr/>
            </a:pPr>
            <a:r>
              <a:rPr lang="de-DE" sz="1800" dirty="0" smtClean="0"/>
              <a:t>L. Layfield</a:t>
            </a:r>
            <a:r>
              <a:rPr lang="de-DE" sz="1800" dirty="0"/>
              <a:t> </a:t>
            </a:r>
            <a:r>
              <a:rPr lang="de-DE" sz="1800" dirty="0" smtClean="0"/>
              <a:t>    Hunsrück Klinik </a:t>
            </a:r>
            <a:r>
              <a:rPr lang="de-DE" sz="1800" dirty="0" err="1" smtClean="0"/>
              <a:t>kreuznacher</a:t>
            </a:r>
            <a:r>
              <a:rPr lang="de-DE" sz="1800" dirty="0" smtClean="0"/>
              <a:t> </a:t>
            </a:r>
            <a:r>
              <a:rPr lang="de-DE" sz="1800" dirty="0" err="1" smtClean="0"/>
              <a:t>diakonie</a:t>
            </a:r>
            <a:r>
              <a:rPr lang="de-DE" sz="1800" dirty="0" smtClean="0"/>
              <a:t> 		              </a:t>
            </a:r>
          </a:p>
          <a:p>
            <a:pPr lvl="2" eaLnBrk="1" hangingPunct="1">
              <a:spcAft>
                <a:spcPts val="1200"/>
              </a:spcAft>
              <a:defRPr/>
            </a:pPr>
            <a:r>
              <a:rPr lang="de-DE" sz="1800" dirty="0" smtClean="0"/>
              <a:t>F. Locher       Klinikum Mutterhaus der </a:t>
            </a:r>
            <a:r>
              <a:rPr lang="de-DE" sz="1800" dirty="0" err="1" smtClean="0"/>
              <a:t>Borrmäerinnen</a:t>
            </a:r>
            <a:r>
              <a:rPr lang="de-DE" sz="1800" dirty="0" smtClean="0"/>
              <a:t> Trier</a:t>
            </a:r>
          </a:p>
          <a:p>
            <a:pPr marL="1828800" lvl="4" indent="0" eaLnBrk="1" hangingPunct="1">
              <a:spcAft>
                <a:spcPts val="1200"/>
              </a:spcAft>
              <a:defRPr/>
            </a:pPr>
            <a:r>
              <a:rPr lang="de-DE" sz="2400" dirty="0" smtClean="0"/>
              <a:t>	</a:t>
            </a:r>
          </a:p>
          <a:p>
            <a:pPr marL="1828800" lvl="4" indent="0" eaLnBrk="1" hangingPunct="1">
              <a:spcAft>
                <a:spcPts val="1200"/>
              </a:spcAft>
              <a:defRPr/>
            </a:pPr>
            <a:r>
              <a:rPr lang="de-DE" sz="2400" dirty="0" smtClean="0"/>
              <a:t>	</a:t>
            </a:r>
          </a:p>
        </p:txBody>
      </p:sp>
      <p:sp>
        <p:nvSpPr>
          <p:cNvPr id="32772" name="Titel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868363"/>
          </a:xfrm>
        </p:spPr>
        <p:txBody>
          <a:bodyPr/>
          <a:lstStyle/>
          <a:p>
            <a:r>
              <a:rPr lang="de-DE" altLang="de-DE" sz="4000" dirty="0" smtClean="0"/>
              <a:t>Projektarbeit von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000" smtClean="0"/>
              <a:t>Genannte Beispiele für Orte an denen die Angst am stärksten verspürt wurde</a:t>
            </a:r>
          </a:p>
        </p:txBody>
      </p:sp>
      <p:sp>
        <p:nvSpPr>
          <p:cNvPr id="215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de-DE" smtClean="0"/>
          </a:p>
          <a:p>
            <a:r>
              <a:rPr lang="de-DE" altLang="de-DE" sz="3600" smtClean="0"/>
              <a:t>Station</a:t>
            </a:r>
          </a:p>
          <a:p>
            <a:r>
              <a:rPr lang="de-DE" altLang="de-DE" sz="3600" smtClean="0"/>
              <a:t>Patientenzimmer</a:t>
            </a:r>
          </a:p>
          <a:p>
            <a:r>
              <a:rPr lang="de-DE" altLang="de-DE" sz="3600" smtClean="0"/>
              <a:t>geschlossene / enge Räume</a:t>
            </a:r>
          </a:p>
          <a:p>
            <a:r>
              <a:rPr lang="de-DE" altLang="de-DE" sz="3600" smtClean="0"/>
              <a:t>Zuhause</a:t>
            </a:r>
          </a:p>
          <a:p>
            <a:r>
              <a:rPr lang="de-DE" altLang="de-DE" sz="3600" smtClean="0"/>
              <a:t>nicht ortsgebunden</a:t>
            </a:r>
          </a:p>
          <a:p>
            <a:endParaRPr lang="de-DE" altLang="de-DE" smtClean="0"/>
          </a:p>
        </p:txBody>
      </p:sp>
      <p:sp>
        <p:nvSpPr>
          <p:cNvPr id="5120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73B568-8CBF-4EEE-B101-E3B17700583B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Verteilung der Ängste in den Berufsgruppen</a:t>
            </a:r>
          </a:p>
        </p:txBody>
      </p:sp>
      <p:sp>
        <p:nvSpPr>
          <p:cNvPr id="5222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A7D1B2-3A0B-4CA9-850D-9199A64EC4D8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52228" name="Inhaltsplatzhalter 4"/>
          <p:cNvGraphicFramePr>
            <a:graphicFrameLocks noGrp="1"/>
          </p:cNvGraphicFramePr>
          <p:nvPr>
            <p:ph idx="1"/>
          </p:nvPr>
        </p:nvGraphicFramePr>
        <p:xfrm>
          <a:off x="417513" y="1649413"/>
          <a:ext cx="83312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Arbeitsblatt" r:id="rId4" imgW="8333954" imgH="4810161" progId="Excel.Sheet.8">
                  <p:embed/>
                </p:oleObj>
              </mc:Choice>
              <mc:Fallback>
                <p:oleObj name="Arbeitsblatt" r:id="rId4" imgW="8333954" imgH="4810161" progId="Excel.Sheet.8">
                  <p:embed/>
                  <p:pic>
                    <p:nvPicPr>
                      <p:cNvPr id="0" name="Inhaltsplatzhalt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1649413"/>
                        <a:ext cx="833120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EC3D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9" name="Textfeld 1"/>
          <p:cNvSpPr txBox="1">
            <a:spLocks noChangeArrowheads="1"/>
          </p:cNvSpPr>
          <p:nvPr/>
        </p:nvSpPr>
        <p:spPr bwMode="auto">
          <a:xfrm>
            <a:off x="179388" y="5013325"/>
            <a:ext cx="7921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Keine Angst</a:t>
            </a:r>
          </a:p>
        </p:txBody>
      </p:sp>
      <p:sp>
        <p:nvSpPr>
          <p:cNvPr id="52230" name="Textfeld 2"/>
          <p:cNvSpPr txBox="1">
            <a:spLocks noChangeArrowheads="1"/>
          </p:cNvSpPr>
          <p:nvPr/>
        </p:nvSpPr>
        <p:spPr bwMode="auto">
          <a:xfrm>
            <a:off x="179388" y="1916113"/>
            <a:ext cx="7207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höchste Angst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Sonstige Ängste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>
              <a:defRPr/>
            </a:pPr>
            <a:r>
              <a:rPr lang="de-DE" dirty="0"/>
              <a:t>d</a:t>
            </a:r>
            <a:r>
              <a:rPr lang="de-DE" dirty="0" smtClean="0"/>
              <a:t>es Weiteren wurden genannt: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 lvl="1">
              <a:buFont typeface="Wingdings" pitchFamily="2" charset="2"/>
              <a:buChar char="Ø"/>
              <a:defRPr/>
            </a:pPr>
            <a:r>
              <a:rPr lang="de-DE" dirty="0" smtClean="0"/>
              <a:t> Angst vor Infektionen</a:t>
            </a:r>
          </a:p>
          <a:p>
            <a:pPr lvl="1">
              <a:buFont typeface="Wingdings" pitchFamily="2" charset="2"/>
              <a:buChar char="Ø"/>
              <a:defRPr/>
            </a:pPr>
            <a:endParaRPr lang="de-DE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de-DE" dirty="0"/>
              <a:t>j</a:t>
            </a:r>
            <a:r>
              <a:rPr lang="de-DE" dirty="0" smtClean="0"/>
              <a:t>uristische Aspekte und deren Konsequenzen</a:t>
            </a:r>
          </a:p>
          <a:p>
            <a:pPr lvl="1">
              <a:buFont typeface="Wingdings" pitchFamily="2" charset="2"/>
              <a:buChar char="Ø"/>
              <a:defRPr/>
            </a:pPr>
            <a:endParaRPr lang="de-DE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de-DE" dirty="0" smtClean="0"/>
              <a:t>Personalmangel</a:t>
            </a:r>
          </a:p>
          <a:p>
            <a:pPr lvl="1">
              <a:buFont typeface="Wingdings" pitchFamily="2" charset="2"/>
              <a:buChar char="Ø"/>
              <a:defRPr/>
            </a:pPr>
            <a:endParaRPr lang="de-DE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de-DE" dirty="0"/>
              <a:t>d</a:t>
            </a:r>
            <a:r>
              <a:rPr lang="de-DE" dirty="0" smtClean="0"/>
              <a:t>efektes Notfunksystem</a:t>
            </a:r>
          </a:p>
          <a:p>
            <a:pPr lvl="1">
              <a:buFont typeface="Wingdings" pitchFamily="2" charset="2"/>
              <a:buChar char="Ø"/>
              <a:defRPr/>
            </a:pPr>
            <a:endParaRPr lang="de-DE" dirty="0" smtClean="0"/>
          </a:p>
          <a:p>
            <a:pPr lvl="1">
              <a:buFont typeface="Wingdings" pitchFamily="2" charset="2"/>
              <a:buChar char="Ø"/>
              <a:defRPr/>
            </a:pPr>
            <a:endParaRPr lang="de-DE" dirty="0"/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AF4076-3F9D-492B-B631-8D364E210726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Nutzung von angebotenen und eigenen Copingstrategien</a:t>
            </a:r>
          </a:p>
        </p:txBody>
      </p:sp>
      <p:sp>
        <p:nvSpPr>
          <p:cNvPr id="5427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FBDD54-1DD1-421E-BCE6-57C04C5BBF43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54276" name="Inhaltsplatzhalter 4"/>
          <p:cNvGraphicFramePr>
            <a:graphicFrameLocks noGrp="1"/>
          </p:cNvGraphicFramePr>
          <p:nvPr>
            <p:ph idx="1"/>
          </p:nvPr>
        </p:nvGraphicFramePr>
        <p:xfrm>
          <a:off x="406400" y="1708150"/>
          <a:ext cx="83312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1" name="Arbeitsblatt" r:id="rId4" imgW="8327858" imgH="4810161" progId="Excel.Sheet.8">
                  <p:embed/>
                </p:oleObj>
              </mc:Choice>
              <mc:Fallback>
                <p:oleObj name="Arbeitsblatt" r:id="rId4" imgW="8327858" imgH="4810161" progId="Excel.Sheet.8">
                  <p:embed/>
                  <p:pic>
                    <p:nvPicPr>
                      <p:cNvPr id="0" name="Inhaltsplatzhalt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708150"/>
                        <a:ext cx="833120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EC3D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smtClean="0"/>
              <a:t>Genannte Beispiele für Copingstrategien des Arbeitgebers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58950"/>
            <a:ext cx="8229600" cy="4838700"/>
          </a:xfrm>
        </p:spPr>
        <p:txBody>
          <a:bodyPr/>
          <a:lstStyle/>
          <a:p>
            <a:pPr>
              <a:defRPr/>
            </a:pPr>
            <a:r>
              <a:rPr lang="de-DE" smtClean="0"/>
              <a:t>Deeskalationstraining </a:t>
            </a:r>
          </a:p>
          <a:p>
            <a:pPr>
              <a:defRPr/>
            </a:pPr>
            <a:r>
              <a:rPr lang="de-DE" smtClean="0"/>
              <a:t>Teamgespräche </a:t>
            </a:r>
          </a:p>
          <a:p>
            <a:pPr>
              <a:defRPr/>
            </a:pPr>
            <a:r>
              <a:rPr lang="de-DE" smtClean="0"/>
              <a:t>Supervision</a:t>
            </a:r>
          </a:p>
          <a:p>
            <a:pPr>
              <a:defRPr/>
            </a:pPr>
            <a:r>
              <a:rPr lang="de-DE" smtClean="0"/>
              <a:t>Fortbildungen (z.B. Reanimationstraining)</a:t>
            </a:r>
          </a:p>
          <a:p>
            <a:pPr>
              <a:defRPr/>
            </a:pPr>
            <a:r>
              <a:rPr lang="de-DE" smtClean="0"/>
              <a:t>Selbstverteidigung</a:t>
            </a:r>
          </a:p>
          <a:p>
            <a:pPr>
              <a:defRPr/>
            </a:pPr>
            <a:r>
              <a:rPr lang="de-DE" smtClean="0"/>
              <a:t>Brandschutzübungen</a:t>
            </a:r>
          </a:p>
          <a:p>
            <a:pPr>
              <a:defRPr/>
            </a:pPr>
            <a:r>
              <a:rPr lang="de-DE" smtClean="0"/>
              <a:t>Fixierübungen</a:t>
            </a:r>
          </a:p>
          <a:p>
            <a:pPr>
              <a:defRPr/>
            </a:pPr>
            <a:r>
              <a:rPr lang="de-DE" smtClean="0"/>
              <a:t>Betriebssport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sz="180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de-DE" sz="1800" smtClean="0"/>
              <a:t>7 Personen gaben an, dass keine Strategien vom Arbeitgeber angeboten werden.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e-DE" sz="1800" smtClean="0"/>
              <a:t>3 Personen konnten keine Beispiele benennen.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e-DE" sz="1800" smtClean="0"/>
              <a:t>11 Personen machten keine Angaben dazu.</a:t>
            </a:r>
          </a:p>
          <a:p>
            <a:pPr>
              <a:defRPr/>
            </a:pPr>
            <a:endParaRPr lang="de-DE" smtClean="0"/>
          </a:p>
          <a:p>
            <a:pPr>
              <a:defRPr/>
            </a:pPr>
            <a:endParaRPr lang="de-DE" smtClean="0"/>
          </a:p>
          <a:p>
            <a:pPr>
              <a:defRPr/>
            </a:pPr>
            <a:endParaRPr lang="de-DE" dirty="0"/>
          </a:p>
        </p:txBody>
      </p:sp>
      <p:sp>
        <p:nvSpPr>
          <p:cNvPr id="5530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7A570C3-E685-417D-858B-657EC8B621BA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Nutzung der Copingstrategien des Arbeitgebers</a:t>
            </a:r>
          </a:p>
        </p:txBody>
      </p:sp>
      <p:sp>
        <p:nvSpPr>
          <p:cNvPr id="5632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E2450E-0ADE-48B1-9FC9-29D9375574A3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56324" name="Inhaltsplatzhalter 4"/>
          <p:cNvGraphicFramePr>
            <a:graphicFrameLocks noGrp="1"/>
          </p:cNvGraphicFramePr>
          <p:nvPr>
            <p:ph idx="1"/>
          </p:nvPr>
        </p:nvGraphicFramePr>
        <p:xfrm>
          <a:off x="406400" y="1708150"/>
          <a:ext cx="83312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9" name="Arbeitsblatt" r:id="rId4" imgW="8327858" imgH="4810161" progId="Excel.Sheet.8">
                  <p:embed/>
                </p:oleObj>
              </mc:Choice>
              <mc:Fallback>
                <p:oleObj name="Arbeitsblatt" r:id="rId4" imgW="8327858" imgH="4810161" progId="Excel.Sheet.8">
                  <p:embed/>
                  <p:pic>
                    <p:nvPicPr>
                      <p:cNvPr id="0" name="Inhaltsplatzhalt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708150"/>
                        <a:ext cx="833120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EC3D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Einschätzung der Zielführung</a:t>
            </a:r>
          </a:p>
        </p:txBody>
      </p:sp>
      <p:sp>
        <p:nvSpPr>
          <p:cNvPr id="5734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9E4036-EB9A-48C9-B5B1-00122C509BF1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57348" name="Inhaltsplatzhalter 4"/>
          <p:cNvGraphicFramePr>
            <a:graphicFrameLocks noGrp="1"/>
          </p:cNvGraphicFramePr>
          <p:nvPr>
            <p:ph idx="1"/>
          </p:nvPr>
        </p:nvGraphicFramePr>
        <p:xfrm>
          <a:off x="406400" y="1708150"/>
          <a:ext cx="8331200" cy="481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5" name="Arbeitsblatt" r:id="rId4" imgW="8327858" imgH="4810161" progId="Excel.Sheet.8">
                  <p:embed/>
                </p:oleObj>
              </mc:Choice>
              <mc:Fallback>
                <p:oleObj name="Arbeitsblatt" r:id="rId4" imgW="8327858" imgH="4810161" progId="Excel.Sheet.8">
                  <p:embed/>
                  <p:pic>
                    <p:nvPicPr>
                      <p:cNvPr id="0" name="Inhaltsplatzhalt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708150"/>
                        <a:ext cx="8331200" cy="481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EC3D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9" name="Textfeld 2"/>
          <p:cNvSpPr txBox="1">
            <a:spLocks noChangeArrowheads="1"/>
          </p:cNvSpPr>
          <p:nvPr/>
        </p:nvSpPr>
        <p:spPr bwMode="auto">
          <a:xfrm>
            <a:off x="142875" y="5805488"/>
            <a:ext cx="10810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    Nicht zielführend</a:t>
            </a:r>
          </a:p>
        </p:txBody>
      </p:sp>
      <p:sp>
        <p:nvSpPr>
          <p:cNvPr id="57350" name="Textfeld 5"/>
          <p:cNvSpPr txBox="1">
            <a:spLocks noChangeArrowheads="1"/>
          </p:cNvSpPr>
          <p:nvPr/>
        </p:nvSpPr>
        <p:spPr bwMode="auto">
          <a:xfrm>
            <a:off x="323850" y="2744788"/>
            <a:ext cx="71913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zielführend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smtClean="0"/>
              <a:t>Genannte Beispiele für eigene Copingstrategien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1800" dirty="0" smtClean="0"/>
              <a:t>Sport</a:t>
            </a:r>
          </a:p>
          <a:p>
            <a:pPr>
              <a:defRPr/>
            </a:pPr>
            <a:r>
              <a:rPr lang="de-DE" sz="1800" dirty="0" smtClean="0"/>
              <a:t>Gespräche mit Vertrauenspersonen/ Kollegen</a:t>
            </a:r>
          </a:p>
          <a:p>
            <a:pPr>
              <a:defRPr/>
            </a:pPr>
            <a:r>
              <a:rPr lang="de-DE" sz="1800" dirty="0"/>
              <a:t>p</a:t>
            </a:r>
            <a:r>
              <a:rPr lang="de-DE" sz="1800" dirty="0" smtClean="0"/>
              <a:t>rivater Ausgleich </a:t>
            </a:r>
          </a:p>
          <a:p>
            <a:pPr>
              <a:defRPr/>
            </a:pPr>
            <a:r>
              <a:rPr lang="de-DE" sz="1800" dirty="0"/>
              <a:t>Sauna</a:t>
            </a:r>
          </a:p>
          <a:p>
            <a:pPr>
              <a:defRPr/>
            </a:pPr>
            <a:r>
              <a:rPr lang="de-DE" sz="1800" dirty="0"/>
              <a:t>Beten</a:t>
            </a:r>
          </a:p>
          <a:p>
            <a:pPr>
              <a:defRPr/>
            </a:pPr>
            <a:r>
              <a:rPr lang="de-DE" sz="1800" dirty="0" smtClean="0"/>
              <a:t>Meditation</a:t>
            </a:r>
          </a:p>
          <a:p>
            <a:pPr>
              <a:defRPr/>
            </a:pPr>
            <a:r>
              <a:rPr lang="de-DE" sz="1800" dirty="0"/>
              <a:t>p</a:t>
            </a:r>
            <a:r>
              <a:rPr lang="de-DE" sz="1800" dirty="0" smtClean="0"/>
              <a:t>ersönliche Reflexion</a:t>
            </a:r>
          </a:p>
          <a:p>
            <a:pPr>
              <a:defRPr/>
            </a:pPr>
            <a:r>
              <a:rPr lang="de-DE" sz="1800" dirty="0" smtClean="0"/>
              <a:t>Psychohygiene</a:t>
            </a:r>
          </a:p>
          <a:p>
            <a:pPr>
              <a:defRPr/>
            </a:pPr>
            <a:r>
              <a:rPr lang="de-DE" sz="1800" dirty="0" smtClean="0"/>
              <a:t>Entspannung</a:t>
            </a:r>
          </a:p>
          <a:p>
            <a:pPr>
              <a:defRPr/>
            </a:pPr>
            <a:r>
              <a:rPr lang="de-DE" sz="1800" dirty="0" smtClean="0"/>
              <a:t>Atemübungen</a:t>
            </a:r>
          </a:p>
          <a:p>
            <a:pPr>
              <a:defRPr/>
            </a:pPr>
            <a:r>
              <a:rPr lang="de-DE" sz="1800" dirty="0" smtClean="0"/>
              <a:t>Tagebuch</a:t>
            </a:r>
          </a:p>
          <a:p>
            <a:pPr>
              <a:defRPr/>
            </a:pPr>
            <a:r>
              <a:rPr lang="de-DE" sz="1800" dirty="0" smtClean="0"/>
              <a:t>Gartenarbeit</a:t>
            </a:r>
          </a:p>
          <a:p>
            <a:pPr>
              <a:defRPr/>
            </a:pPr>
            <a:r>
              <a:rPr lang="de-DE" sz="1800" dirty="0" smtClean="0"/>
              <a:t>Wandern</a:t>
            </a:r>
          </a:p>
          <a:p>
            <a:pPr>
              <a:defRPr/>
            </a:pPr>
            <a:r>
              <a:rPr lang="de-DE" sz="1800" dirty="0" smtClean="0"/>
              <a:t>Ruhe/ Ablenkung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endParaRPr lang="de-DE" dirty="0"/>
          </a:p>
        </p:txBody>
      </p:sp>
      <p:sp>
        <p:nvSpPr>
          <p:cNvPr id="58372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C78A912-D4BC-48F0-A92A-C60D5451790D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Fazit 1: </a:t>
            </a:r>
            <a:r>
              <a:rPr lang="de-DE" altLang="de-DE" sz="2400" smtClean="0"/>
              <a:t>Zusammenhang Berufserfahrung und Angst</a:t>
            </a:r>
          </a:p>
        </p:txBody>
      </p:sp>
      <p:sp>
        <p:nvSpPr>
          <p:cNvPr id="29699" name="Inhaltsplatzhalter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de-DE" altLang="de-DE" dirty="0"/>
          </a:p>
          <a:p>
            <a:pPr>
              <a:defRPr/>
            </a:pPr>
            <a:r>
              <a:rPr lang="de-DE" altLang="de-DE" dirty="0" smtClean="0"/>
              <a:t>In unsere Umfrage stellte sich heraus, dass eine hohe Arbeitserfahrung die Ängste der Mitarbeiter nur geringfügig reduziert. Um dieses Ergebnis zu sichern, wäre es notwendig eine größere Personenanzahl zu befragen.  </a:t>
            </a:r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A184A6-DDDD-4EB0-87A4-30A05EBE1604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29701" name="Diagramm 4"/>
          <p:cNvGraphicFramePr>
            <a:graphicFrameLocks/>
          </p:cNvGraphicFramePr>
          <p:nvPr/>
        </p:nvGraphicFramePr>
        <p:xfrm>
          <a:off x="1908175" y="3644900"/>
          <a:ext cx="5070475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2" name="Arbeitsblatt" r:id="rId4" imgW="5067300" imgH="2848105" progId="Excel.Sheet.8">
                  <p:embed/>
                </p:oleObj>
              </mc:Choice>
              <mc:Fallback>
                <p:oleObj name="Arbeitsblatt" r:id="rId4" imgW="5067300" imgH="2848105" progId="Excel.Sheet.8">
                  <p:embed/>
                  <p:pic>
                    <p:nvPicPr>
                      <p:cNvPr id="0" name="Diagramm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644900"/>
                        <a:ext cx="5070475" cy="284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970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Fazit 2: </a:t>
            </a:r>
            <a:r>
              <a:rPr lang="de-DE" altLang="de-DE" sz="2400" smtClean="0"/>
              <a:t>Zusammenhang Angst und Stress im Berufsalltag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de-DE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>
              <a:defRPr/>
            </a:pPr>
            <a:r>
              <a:rPr lang="de-DE" dirty="0" smtClean="0"/>
              <a:t>Unsere Umfrage ergab, dass ein signifikanter Zusammenhang zwischen Angst und Stress im Arbeitsalltag der Psychiatrie besteht. Bei Mitarbeitern mit geringerer Angst besteht auch weniger Stress im Berufsalltag.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</p:txBody>
      </p:sp>
      <p:sp>
        <p:nvSpPr>
          <p:cNvPr id="6042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E683A82-B89E-4EFC-978E-02CB749BE0CD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42F6C57-72CC-4627-9F48-1D30281801F1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942975"/>
            <a:ext cx="8450263" cy="868363"/>
          </a:xfrm>
        </p:spPr>
        <p:txBody>
          <a:bodyPr/>
          <a:lstStyle/>
          <a:p>
            <a:pPr eaLnBrk="1" hangingPunct="1"/>
            <a:r>
              <a:rPr lang="de-DE" altLang="de-DE" sz="4000" smtClean="0"/>
              <a:t>Inhaltsverzeichnis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58950"/>
            <a:ext cx="8435975" cy="4983163"/>
          </a:xfrm>
        </p:spPr>
        <p:txBody>
          <a:bodyPr/>
          <a:lstStyle/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endParaRPr lang="de-DE" altLang="de-DE" sz="1400" smtClean="0"/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r>
              <a:rPr lang="de-DE" altLang="de-DE" sz="1400" smtClean="0"/>
              <a:t>Entstehung der Fragestellung</a:t>
            </a:r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r>
              <a:rPr lang="de-DE" altLang="de-DE" sz="1400" smtClean="0"/>
              <a:t>Begriffserklärungen (psychiatrisches)Team und Coping</a:t>
            </a:r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endParaRPr lang="de-DE" altLang="de-DE" sz="1400" smtClean="0"/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r>
              <a:rPr lang="de-DE" altLang="de-DE" sz="1400" smtClean="0"/>
              <a:t>Vorgehensweise Datenerhebung</a:t>
            </a:r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r>
              <a:rPr lang="de-DE" altLang="de-DE" sz="1400" smtClean="0"/>
              <a:t>Befragte Arbeitsbereiche </a:t>
            </a:r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r>
              <a:rPr lang="de-DE" altLang="de-DE" sz="1400" smtClean="0"/>
              <a:t>Begründung der Anonymisierung </a:t>
            </a:r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r>
              <a:rPr lang="de-DE" altLang="de-DE" sz="1400" smtClean="0"/>
              <a:t>Vorstellung des Fragebogens</a:t>
            </a:r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r>
              <a:rPr lang="de-DE" altLang="de-DE" sz="1400" smtClean="0"/>
              <a:t>Auswertung der Ergebnisse</a:t>
            </a:r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endParaRPr lang="de-DE" altLang="de-DE" sz="1400" smtClean="0"/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r>
              <a:rPr lang="de-DE" altLang="de-DE" sz="1400" smtClean="0"/>
              <a:t>Fazit</a:t>
            </a:r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r>
              <a:rPr lang="de-DE" altLang="de-DE" sz="1400" smtClean="0"/>
              <a:t>Interpretation</a:t>
            </a:r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endParaRPr lang="de-DE" altLang="de-DE" sz="1400" smtClean="0"/>
          </a:p>
          <a:p>
            <a:pPr lvl="3" eaLnBrk="1" hangingPunct="1">
              <a:lnSpc>
                <a:spcPts val="1500"/>
              </a:lnSpc>
              <a:spcAft>
                <a:spcPts val="1200"/>
              </a:spcAft>
              <a:buFont typeface="Arial" charset="0"/>
              <a:buChar char="•"/>
            </a:pPr>
            <a:endParaRPr lang="de-DE" altLang="de-DE" sz="1400" smtClean="0"/>
          </a:p>
        </p:txBody>
      </p:sp>
      <p:sp>
        <p:nvSpPr>
          <p:cNvPr id="6" name="Abgerundetes Rechteck 5"/>
          <p:cNvSpPr/>
          <p:nvPr/>
        </p:nvSpPr>
        <p:spPr>
          <a:xfrm>
            <a:off x="287338" y="2084388"/>
            <a:ext cx="1403350" cy="574675"/>
          </a:xfrm>
          <a:prstGeom prst="roundRect">
            <a:avLst/>
          </a:prstGeom>
          <a:solidFill>
            <a:srgbClr val="003C76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kern="0" dirty="0">
                <a:solidFill>
                  <a:srgbClr val="F8F8F8"/>
                </a:solidFill>
                <a:latin typeface="Arial" pitchFamily="34" charset="0"/>
                <a:cs typeface="Arial" pitchFamily="34" charset="0"/>
              </a:rPr>
              <a:t>Einleitung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265113" y="3860800"/>
            <a:ext cx="1404937" cy="574675"/>
          </a:xfrm>
          <a:prstGeom prst="roundRect">
            <a:avLst/>
          </a:prstGeom>
          <a:solidFill>
            <a:srgbClr val="C1002B"/>
          </a:solidFill>
          <a:ln w="127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Hauptteil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265113" y="5589588"/>
            <a:ext cx="1403350" cy="576262"/>
          </a:xfrm>
          <a:prstGeom prst="roundRect">
            <a:avLst/>
          </a:prstGeom>
          <a:solidFill>
            <a:srgbClr val="003C76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kern="0" dirty="0">
                <a:solidFill>
                  <a:srgbClr val="F8F8F8"/>
                </a:solidFill>
                <a:latin typeface="Arial" pitchFamily="34" charset="0"/>
                <a:cs typeface="Arial" pitchFamily="34" charset="0"/>
              </a:rPr>
              <a:t>Schluss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Fazit 3: </a:t>
            </a:r>
            <a:r>
              <a:rPr lang="de-DE" altLang="de-DE" sz="2400" smtClean="0"/>
              <a:t>Zusammenhang Nutzung von Copingstrategien( Arbeitgeber) und Angst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Unsere Umfrage ergab, dass Nutzer von Copingstrategien des Arbeitgebers weniger Angst im Alltag angeben, als Mitarbeiter die diese nur manchmal oder gar nicht nutzen. </a:t>
            </a:r>
            <a:endParaRPr lang="de-DE" dirty="0"/>
          </a:p>
        </p:txBody>
      </p:sp>
      <p:sp>
        <p:nvSpPr>
          <p:cNvPr id="6144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FFB947C-469A-4B2A-B446-C2AC038F4927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31749" name="Diagramm 4"/>
          <p:cNvGraphicFramePr>
            <a:graphicFrameLocks/>
          </p:cNvGraphicFramePr>
          <p:nvPr/>
        </p:nvGraphicFramePr>
        <p:xfrm>
          <a:off x="1785938" y="3519488"/>
          <a:ext cx="5715000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Arbeitsblatt" r:id="rId4" imgW="5715000" imgH="2848105" progId="Excel.Sheet.8">
                  <p:embed/>
                </p:oleObj>
              </mc:Choice>
              <mc:Fallback>
                <p:oleObj name="Arbeitsblatt" r:id="rId4" imgW="5715000" imgH="2848105" progId="Excel.Sheet.8">
                  <p:embed/>
                  <p:pic>
                    <p:nvPicPr>
                      <p:cNvPr id="0" name="Diagramm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3519488"/>
                        <a:ext cx="5715000" cy="285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Textfeld 1"/>
          <p:cNvSpPr txBox="1">
            <a:spLocks noChangeArrowheads="1"/>
          </p:cNvSpPr>
          <p:nvPr/>
        </p:nvSpPr>
        <p:spPr bwMode="auto">
          <a:xfrm>
            <a:off x="755650" y="5876925"/>
            <a:ext cx="13684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                      keine Angst</a:t>
            </a:r>
          </a:p>
        </p:txBody>
      </p:sp>
      <p:sp>
        <p:nvSpPr>
          <p:cNvPr id="31751" name="Textfeld 5"/>
          <p:cNvSpPr txBox="1">
            <a:spLocks noChangeArrowheads="1"/>
          </p:cNvSpPr>
          <p:nvPr/>
        </p:nvSpPr>
        <p:spPr bwMode="auto">
          <a:xfrm>
            <a:off x="1331913" y="3860800"/>
            <a:ext cx="1079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Höchste Angst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1749" grpId="0"/>
      <p:bldP spid="31750" grpId="0"/>
      <p:bldP spid="3175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Fazit 4: </a:t>
            </a:r>
            <a:r>
              <a:rPr lang="de-DE" altLang="de-DE" sz="2400" smtClean="0"/>
              <a:t>Zusammenhang Nutzung von eigenen Copingstrategien und Angst</a:t>
            </a:r>
          </a:p>
        </p:txBody>
      </p:sp>
      <p:sp>
        <p:nvSpPr>
          <p:cNvPr id="6246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D8D1ED-C067-4639-A62C-90421AF09227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sp>
        <p:nvSpPr>
          <p:cNvPr id="32772" name="Inhaltsplatzhalter 5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708525"/>
          </a:xfrm>
          <a:extLst/>
        </p:spPr>
        <p:txBody>
          <a:bodyPr/>
          <a:lstStyle/>
          <a:p>
            <a:pPr lvl="8">
              <a:defRPr/>
            </a:pPr>
            <a:endParaRPr lang="de-DE" altLang="de-DE" dirty="0" smtClean="0"/>
          </a:p>
          <a:p>
            <a:pPr>
              <a:defRPr/>
            </a:pPr>
            <a:r>
              <a:rPr lang="de-DE" altLang="de-DE" dirty="0" smtClean="0"/>
              <a:t>Unsere Umfrage ergab, dass es keinen signifikanten Unterschied der durchschnittlichen Angst zwischen Nutzern, Nichtnutzern und denjenigen, die sie manchmal anwenden, gibt.</a:t>
            </a:r>
          </a:p>
        </p:txBody>
      </p:sp>
      <p:graphicFrame>
        <p:nvGraphicFramePr>
          <p:cNvPr id="2" name="Diagramm 7"/>
          <p:cNvGraphicFramePr>
            <a:graphicFrameLocks/>
          </p:cNvGraphicFramePr>
          <p:nvPr/>
        </p:nvGraphicFramePr>
        <p:xfrm>
          <a:off x="1963738" y="3195638"/>
          <a:ext cx="5719762" cy="3354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774" name="Textfeld 2"/>
          <p:cNvSpPr txBox="1">
            <a:spLocks noChangeArrowheads="1"/>
          </p:cNvSpPr>
          <p:nvPr/>
        </p:nvSpPr>
        <p:spPr bwMode="auto">
          <a:xfrm>
            <a:off x="1476375" y="5805488"/>
            <a:ext cx="1079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        Keine Angst</a:t>
            </a:r>
          </a:p>
        </p:txBody>
      </p:sp>
      <p:sp>
        <p:nvSpPr>
          <p:cNvPr id="32775" name="Textfeld 5"/>
          <p:cNvSpPr txBox="1">
            <a:spLocks noChangeArrowheads="1"/>
          </p:cNvSpPr>
          <p:nvPr/>
        </p:nvSpPr>
        <p:spPr bwMode="auto">
          <a:xfrm>
            <a:off x="1042988" y="3789363"/>
            <a:ext cx="1441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800">
                <a:solidFill>
                  <a:schemeClr val="tx1"/>
                </a:solidFill>
              </a:rPr>
              <a:t>                    Höchste Angst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2774" grpId="0"/>
      <p:bldP spid="3277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Interpretation</a:t>
            </a:r>
          </a:p>
        </p:txBody>
      </p:sp>
      <p:sp>
        <p:nvSpPr>
          <p:cNvPr id="33795" name="Inhaltsplatzhalter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708525"/>
          </a:xfrm>
        </p:spPr>
        <p:txBody>
          <a:bodyPr/>
          <a:lstStyle/>
          <a:p>
            <a:r>
              <a:rPr lang="de-DE" altLang="de-DE" smtClean="0"/>
              <a:t>Suizidalität und somatische Notfälle von Patienten rufen ein hohes Maß an Angst bei den Mitarbeitern hervor.</a:t>
            </a:r>
          </a:p>
          <a:p>
            <a:r>
              <a:rPr lang="de-DE" altLang="de-DE" smtClean="0"/>
              <a:t>Die höchste Angst wurde überwiegend während aggressiven Auseinandersetzungen mit Patienten erlebt.</a:t>
            </a:r>
          </a:p>
          <a:p>
            <a:r>
              <a:rPr lang="de-DE" altLang="de-DE" smtClean="0"/>
              <a:t>In der Auswertung wurde erkennbar, dass der überwiegende Teil der Mitarbeiter über verschiedene Copingstrategien des Arbeitgebers informiert ist, jedoch diese einem geringen Anteil nicht bekannt sind.</a:t>
            </a:r>
          </a:p>
          <a:p>
            <a:r>
              <a:rPr lang="de-DE" altLang="de-DE" smtClean="0"/>
              <a:t>Die Angebote des Arbeitgebers wurden überwiegend als zielführend eingestuft .</a:t>
            </a:r>
          </a:p>
          <a:p>
            <a:r>
              <a:rPr lang="de-DE" altLang="de-DE" smtClean="0"/>
              <a:t>Trotz der unterschiedlichen Angebote der verschiedenen Arbeitgeber gab es verstärkt den Wunsch der Mitarbeiter Präventionsmaßnahmen zu ergänzen.</a:t>
            </a:r>
          </a:p>
          <a:p>
            <a:endParaRPr lang="de-DE" altLang="de-DE" smtClean="0"/>
          </a:p>
          <a:p>
            <a:endParaRPr lang="de-DE" altLang="de-DE" smtClean="0"/>
          </a:p>
          <a:p>
            <a:endParaRPr lang="de-DE" altLang="de-DE" smtClean="0"/>
          </a:p>
          <a:p>
            <a:endParaRPr lang="de-DE" altLang="de-DE" smtClean="0"/>
          </a:p>
        </p:txBody>
      </p:sp>
      <p:sp>
        <p:nvSpPr>
          <p:cNvPr id="63492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FF3B59-2687-4D00-89B3-BCD7FD7EF9CD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Wünsche der Mitarbeiter</a:t>
            </a:r>
          </a:p>
        </p:txBody>
      </p:sp>
      <p:sp>
        <p:nvSpPr>
          <p:cNvPr id="3481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mtClean="0"/>
              <a:t>mehr Personal/ männliches Personal</a:t>
            </a:r>
          </a:p>
          <a:p>
            <a:r>
              <a:rPr lang="de-DE" altLang="de-DE" smtClean="0"/>
              <a:t>adäquates Notfallsystem</a:t>
            </a:r>
          </a:p>
          <a:p>
            <a:r>
              <a:rPr lang="de-DE" altLang="de-DE" smtClean="0"/>
              <a:t>standardisierte Intervention nach Vorfall/ feste Ansprechpartner</a:t>
            </a:r>
          </a:p>
          <a:p>
            <a:r>
              <a:rPr lang="de-DE" altLang="de-DE" smtClean="0"/>
              <a:t>verbesserte Zusammenarbeit zwischen den Berufsgruppen</a:t>
            </a:r>
          </a:p>
          <a:p>
            <a:r>
              <a:rPr lang="de-DE" altLang="de-DE" smtClean="0"/>
              <a:t>Fortbildung : Aggression, Gesprächsführung</a:t>
            </a:r>
          </a:p>
          <a:p>
            <a:r>
              <a:rPr lang="de-DE" altLang="de-DE" smtClean="0"/>
              <a:t>regelmäßige Supervision/ Teamsupervision/ Assistenzarztsupervision</a:t>
            </a:r>
          </a:p>
          <a:p>
            <a:r>
              <a:rPr lang="de-DE" altLang="de-DE" smtClean="0"/>
              <a:t>offenes Ohr für Mitarbeiter</a:t>
            </a:r>
          </a:p>
          <a:p>
            <a:r>
              <a:rPr lang="de-DE" altLang="de-DE" smtClean="0"/>
              <a:t>Möglichkeit der Versetzung nach Übergriffen</a:t>
            </a:r>
          </a:p>
          <a:p>
            <a:endParaRPr lang="de-DE" altLang="de-DE" smtClean="0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8E27074-FFD1-4CED-BC25-8D16A6E43221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3F36D99-E27C-4856-B2B1-A15A5B30BED9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868363"/>
          </a:xfrm>
        </p:spPr>
        <p:txBody>
          <a:bodyPr/>
          <a:lstStyle/>
          <a:p>
            <a:pPr marL="342900" indent="-342900" eaLnBrk="1" hangingPunct="1"/>
            <a:r>
              <a:rPr lang="de-DE" altLang="de-DE" sz="4000" smtClean="0"/>
              <a:t>Entstehung der Fragestellung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de-DE" sz="1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sz="3600" dirty="0" smtClean="0"/>
              <a:t>Interesse an arbeitsbezogenen Ängsten der Kollegen in der Psychiatrie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sz="3600" dirty="0" smtClean="0"/>
              <a:t>Hilfestellung zur Bewältigung durch den Arbeitgeber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sz="3600" dirty="0" smtClean="0"/>
              <a:t>Adäquate Hilfestellung oder Änderungs- oder Ergänzungsbedarf</a:t>
            </a:r>
            <a:endParaRPr lang="de-DE" sz="3600" dirty="0"/>
          </a:p>
          <a:p>
            <a:pPr marL="0" indent="0">
              <a:buFont typeface="Wingdings" pitchFamily="2" charset="2"/>
              <a:buNone/>
              <a:defRPr/>
            </a:pPr>
            <a:endParaRPr lang="de-DE" sz="12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de-DE" sz="1200" dirty="0"/>
          </a:p>
          <a:p>
            <a:pPr marL="0" indent="0">
              <a:buFont typeface="Wingdings" pitchFamily="2" charset="2"/>
              <a:buNone/>
              <a:defRPr/>
            </a:pPr>
            <a:endParaRPr lang="de-DE" sz="1200" dirty="0" smtClean="0"/>
          </a:p>
          <a:p>
            <a:pPr marL="0" lvl="3" indent="0" eaLnBrk="1" hangingPunct="1">
              <a:spcAft>
                <a:spcPts val="1200"/>
              </a:spcAft>
              <a:buFont typeface="Wingdings" pitchFamily="2" charset="2"/>
              <a:buNone/>
              <a:defRPr/>
            </a:pPr>
            <a:endParaRPr lang="de-DE" sz="1200" dirty="0" smtClean="0"/>
          </a:p>
          <a:p>
            <a:pPr lvl="3" eaLnBrk="1" hangingPunct="1">
              <a:spcAft>
                <a:spcPts val="1200"/>
              </a:spcAft>
              <a:defRPr/>
            </a:pPr>
            <a:endParaRPr lang="de-DE" sz="1200" dirty="0" smtClean="0"/>
          </a:p>
          <a:p>
            <a:pPr lvl="3" eaLnBrk="1" hangingPunct="1">
              <a:spcAft>
                <a:spcPts val="1200"/>
              </a:spcAft>
              <a:defRPr/>
            </a:pPr>
            <a:endParaRPr lang="de-DE" sz="1200" dirty="0" smtClean="0"/>
          </a:p>
          <a:p>
            <a:pPr marL="1371600" lvl="3" indent="0" eaLnBrk="1" hangingPunct="1">
              <a:spcAft>
                <a:spcPts val="1200"/>
              </a:spcAft>
              <a:buFont typeface="Wingdings" pitchFamily="2" charset="2"/>
              <a:buNone/>
              <a:defRPr/>
            </a:pP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smtClean="0"/>
              <a:t>Definition Team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Zusammenschluss von Personen zum Lösen bestimmter Aufgaben oder Probleme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Faktoren für ein gutes Team sind zum Beispiel: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e-DE" dirty="0"/>
              <a:t> </a:t>
            </a:r>
            <a:r>
              <a:rPr lang="de-DE" dirty="0" smtClean="0"/>
              <a:t>                      - unterschiedliche Berufserfahrungen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e-DE" dirty="0" smtClean="0"/>
              <a:t>                       - Toleranz und Kompromissbereitschaft  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Vertretung durch Führungspersonen zur Schnittstellenoptimierung, Konfliktprävention und -lösung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de-DE" dirty="0" smtClean="0"/>
              <a:t>                   </a:t>
            </a:r>
            <a:endParaRPr lang="de-DE" dirty="0"/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4811DD9-BD3F-4B0D-9332-6413C10A4D5A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smtClean="0"/>
              <a:t>Psychiatrisches Team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de-DE" altLang="de-DE" smtClean="0"/>
              <a:t>PsychPV (Psychiatrie- Personalverordnung) regelt Qualifikationen und Aufgabenschwerpunkte</a:t>
            </a:r>
          </a:p>
          <a:p>
            <a:endParaRPr lang="de-DE" altLang="de-DE" smtClean="0"/>
          </a:p>
          <a:p>
            <a:pPr>
              <a:buFont typeface="Arial" charset="0"/>
              <a:buChar char="•"/>
            </a:pPr>
            <a:r>
              <a:rPr lang="de-DE" altLang="de-DE" smtClean="0"/>
              <a:t>besteht aus mehreren kleinen Teams (z.B. Pflegekräfte, Ärzte, Therapeuten…)</a:t>
            </a:r>
          </a:p>
          <a:p>
            <a:endParaRPr lang="de-DE" altLang="de-DE" smtClean="0"/>
          </a:p>
          <a:p>
            <a:pPr>
              <a:buFont typeface="Arial" charset="0"/>
              <a:buChar char="•"/>
            </a:pPr>
            <a:r>
              <a:rPr lang="de-DE" altLang="de-DE" smtClean="0"/>
              <a:t>jeweils unterschiedliche Aufgabenbereiche</a:t>
            </a:r>
          </a:p>
          <a:p>
            <a:endParaRPr lang="de-DE" altLang="de-DE" smtClean="0"/>
          </a:p>
          <a:p>
            <a:pPr>
              <a:buFont typeface="Arial" charset="0"/>
              <a:buChar char="•"/>
            </a:pPr>
            <a:r>
              <a:rPr lang="de-DE" altLang="de-DE" smtClean="0"/>
              <a:t>wechselseitige Beeinflussung und gegenseitiger Austausch</a:t>
            </a:r>
          </a:p>
          <a:p>
            <a:endParaRPr lang="de-DE" altLang="de-DE" smtClean="0"/>
          </a:p>
          <a:p>
            <a:endParaRPr lang="de-DE" altLang="de-DE" smtClean="0"/>
          </a:p>
        </p:txBody>
      </p:sp>
      <p:sp>
        <p:nvSpPr>
          <p:cNvPr id="36868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2914C65-6C5B-409F-8DA5-B8ACF84F43BD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smtClean="0"/>
              <a:t>Schema Team</a:t>
            </a:r>
          </a:p>
        </p:txBody>
      </p:sp>
      <p:sp>
        <p:nvSpPr>
          <p:cNvPr id="37891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4071093-847A-413D-86B5-C7069F0F1D0C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  <p:graphicFrame>
        <p:nvGraphicFramePr>
          <p:cNvPr id="37892" name="Objekt 4"/>
          <p:cNvGraphicFramePr>
            <a:graphicFrameLocks noChangeAspect="1"/>
          </p:cNvGraphicFramePr>
          <p:nvPr/>
        </p:nvGraphicFramePr>
        <p:xfrm>
          <a:off x="5486400" y="4000500"/>
          <a:ext cx="28575" cy="2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4" name="OpenOffice" r:id="rId3" imgW="0" imgH="0" progId="opendocument.DrawDocument.1">
                  <p:embed/>
                </p:oleObj>
              </mc:Choice>
              <mc:Fallback>
                <p:oleObj name="OpenOffice" r:id="rId3" imgW="0" imgH="0" progId="opendocument.DrawDocument.1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000500"/>
                        <a:ext cx="28575" cy="2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de-DE" smtClean="0"/>
          </a:p>
        </p:txBody>
      </p:sp>
      <p:sp>
        <p:nvSpPr>
          <p:cNvPr id="4" name="Ellipse 3"/>
          <p:cNvSpPr/>
          <p:nvPr/>
        </p:nvSpPr>
        <p:spPr>
          <a:xfrm>
            <a:off x="3095625" y="3578225"/>
            <a:ext cx="2592388" cy="11874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Psychiatrischer Patient</a:t>
            </a:r>
          </a:p>
        </p:txBody>
      </p:sp>
      <p:sp>
        <p:nvSpPr>
          <p:cNvPr id="5" name="Ellipse 4"/>
          <p:cNvSpPr/>
          <p:nvPr/>
        </p:nvSpPr>
        <p:spPr>
          <a:xfrm>
            <a:off x="1258888" y="2565400"/>
            <a:ext cx="2017712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Ärzte</a:t>
            </a:r>
          </a:p>
        </p:txBody>
      </p:sp>
      <p:sp>
        <p:nvSpPr>
          <p:cNvPr id="7" name="Ellipse 6"/>
          <p:cNvSpPr/>
          <p:nvPr/>
        </p:nvSpPr>
        <p:spPr>
          <a:xfrm>
            <a:off x="5867400" y="2349500"/>
            <a:ext cx="2665413" cy="1871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Pflege</a:t>
            </a:r>
          </a:p>
        </p:txBody>
      </p:sp>
      <p:sp>
        <p:nvSpPr>
          <p:cNvPr id="8" name="Ellipse 7"/>
          <p:cNvSpPr/>
          <p:nvPr/>
        </p:nvSpPr>
        <p:spPr>
          <a:xfrm>
            <a:off x="3527425" y="2097088"/>
            <a:ext cx="2160588" cy="936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Psychologen</a:t>
            </a:r>
          </a:p>
        </p:txBody>
      </p:sp>
      <p:sp>
        <p:nvSpPr>
          <p:cNvPr id="9" name="Ellipse 8"/>
          <p:cNvSpPr/>
          <p:nvPr/>
        </p:nvSpPr>
        <p:spPr>
          <a:xfrm>
            <a:off x="5364163" y="4797425"/>
            <a:ext cx="2232025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Therapeuten</a:t>
            </a:r>
          </a:p>
        </p:txBody>
      </p:sp>
      <p:sp>
        <p:nvSpPr>
          <p:cNvPr id="10" name="Ellipse 9"/>
          <p:cNvSpPr/>
          <p:nvPr/>
        </p:nvSpPr>
        <p:spPr>
          <a:xfrm>
            <a:off x="684213" y="4041775"/>
            <a:ext cx="2159000" cy="935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Servicekräfte</a:t>
            </a:r>
          </a:p>
        </p:txBody>
      </p:sp>
      <p:sp>
        <p:nvSpPr>
          <p:cNvPr id="11" name="Ellipse 10"/>
          <p:cNvSpPr/>
          <p:nvPr/>
        </p:nvSpPr>
        <p:spPr>
          <a:xfrm>
            <a:off x="3527425" y="5214938"/>
            <a:ext cx="1512888" cy="1116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Sozial-dienst</a:t>
            </a:r>
          </a:p>
        </p:txBody>
      </p:sp>
      <p:sp>
        <p:nvSpPr>
          <p:cNvPr id="12" name="Ellipse 11"/>
          <p:cNvSpPr/>
          <p:nvPr/>
        </p:nvSpPr>
        <p:spPr>
          <a:xfrm>
            <a:off x="2016125" y="5175250"/>
            <a:ext cx="1079500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Seel-sorge</a:t>
            </a:r>
          </a:p>
        </p:txBody>
      </p:sp>
      <p:cxnSp>
        <p:nvCxnSpPr>
          <p:cNvPr id="19" name="Gerade Verbindung mit Pfeil 18"/>
          <p:cNvCxnSpPr/>
          <p:nvPr/>
        </p:nvCxnSpPr>
        <p:spPr>
          <a:xfrm>
            <a:off x="3059113" y="3644900"/>
            <a:ext cx="217487" cy="215900"/>
          </a:xfrm>
          <a:prstGeom prst="straightConnector1">
            <a:avLst/>
          </a:prstGeom>
          <a:ln w="2222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V="1">
            <a:off x="4392613" y="3033713"/>
            <a:ext cx="0" cy="544512"/>
          </a:xfrm>
          <a:prstGeom prst="straightConnector1">
            <a:avLst/>
          </a:prstGeom>
          <a:ln w="2222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5688013" y="3752850"/>
            <a:ext cx="252412" cy="180975"/>
          </a:xfrm>
          <a:prstGeom prst="straightConnector1">
            <a:avLst/>
          </a:prstGeom>
          <a:ln w="2222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5435600" y="4581525"/>
            <a:ext cx="377825" cy="360363"/>
          </a:xfrm>
          <a:prstGeom prst="straightConnector1">
            <a:avLst/>
          </a:prstGeom>
          <a:ln w="2222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93" name="Gerade Verbindung mit Pfeil 8192"/>
          <p:cNvCxnSpPr>
            <a:endCxn id="11" idx="0"/>
          </p:cNvCxnSpPr>
          <p:nvPr/>
        </p:nvCxnSpPr>
        <p:spPr>
          <a:xfrm>
            <a:off x="4284663" y="4797425"/>
            <a:ext cx="0" cy="417513"/>
          </a:xfrm>
          <a:prstGeom prst="straightConnector1">
            <a:avLst/>
          </a:prstGeom>
          <a:ln w="2222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00" name="Gerade Verbindung mit Pfeil 8199"/>
          <p:cNvCxnSpPr/>
          <p:nvPr/>
        </p:nvCxnSpPr>
        <p:spPr>
          <a:xfrm flipV="1">
            <a:off x="2843213" y="4652963"/>
            <a:ext cx="576262" cy="522287"/>
          </a:xfrm>
          <a:prstGeom prst="straightConnector1">
            <a:avLst/>
          </a:prstGeom>
          <a:ln w="2222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02" name="Gerade Verbindung mit Pfeil 8201"/>
          <p:cNvCxnSpPr/>
          <p:nvPr/>
        </p:nvCxnSpPr>
        <p:spPr>
          <a:xfrm flipV="1">
            <a:off x="2773363" y="4176713"/>
            <a:ext cx="252412" cy="120650"/>
          </a:xfrm>
          <a:prstGeom prst="straightConnector1">
            <a:avLst/>
          </a:prstGeom>
          <a:ln w="2222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 Verbindung mit Pfeil 2"/>
          <p:cNvCxnSpPr>
            <a:endCxn id="7" idx="2"/>
          </p:cNvCxnSpPr>
          <p:nvPr/>
        </p:nvCxnSpPr>
        <p:spPr>
          <a:xfrm flipV="1">
            <a:off x="3276600" y="3286125"/>
            <a:ext cx="2590800" cy="20638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5" idx="7"/>
            <a:endCxn id="8" idx="2"/>
          </p:cNvCxnSpPr>
          <p:nvPr/>
        </p:nvCxnSpPr>
        <p:spPr>
          <a:xfrm flipV="1">
            <a:off x="2981325" y="2565400"/>
            <a:ext cx="546100" cy="179388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8" idx="6"/>
          </p:cNvCxnSpPr>
          <p:nvPr/>
        </p:nvCxnSpPr>
        <p:spPr>
          <a:xfrm>
            <a:off x="5688013" y="2565400"/>
            <a:ext cx="396875" cy="287338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H="1">
            <a:off x="6732588" y="4221163"/>
            <a:ext cx="215900" cy="576262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endCxn id="11" idx="7"/>
          </p:cNvCxnSpPr>
          <p:nvPr/>
        </p:nvCxnSpPr>
        <p:spPr>
          <a:xfrm flipH="1">
            <a:off x="4818063" y="3933825"/>
            <a:ext cx="1409700" cy="1444625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>
            <a:off x="2555875" y="3789363"/>
            <a:ext cx="1223963" cy="1589087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V="1">
            <a:off x="3025775" y="4171950"/>
            <a:ext cx="3814763" cy="1206500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 flipV="1">
            <a:off x="2555875" y="3752850"/>
            <a:ext cx="2808288" cy="1625600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92" name="Gerade Verbindung mit Pfeil 8191"/>
          <p:cNvCxnSpPr/>
          <p:nvPr/>
        </p:nvCxnSpPr>
        <p:spPr>
          <a:xfrm flipV="1">
            <a:off x="2544763" y="3343275"/>
            <a:ext cx="3340100" cy="893763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99" name="Gerade Verbindung mit Pfeil 8198"/>
          <p:cNvCxnSpPr/>
          <p:nvPr/>
        </p:nvCxnSpPr>
        <p:spPr>
          <a:xfrm>
            <a:off x="5219700" y="3033713"/>
            <a:ext cx="1081088" cy="1763712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3556000" y="2097088"/>
            <a:ext cx="2160588" cy="936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Psychologen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smtClean="0"/>
              <a:t>Definition Coping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/>
              <a:t>a</a:t>
            </a:r>
            <a:r>
              <a:rPr lang="de-DE" dirty="0" smtClean="0"/>
              <a:t>us dem englischen „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cope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with</a:t>
            </a:r>
            <a:r>
              <a:rPr lang="de-DE" dirty="0" smtClean="0"/>
              <a:t>)“ = „umgehen mit“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Synonym: Problembewältigungsverhalten, Anpassung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Reaktionen auf  belastende innere und/ oder äußere Anforderungen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de-DE" dirty="0" smtClean="0"/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de-DE" i="1" dirty="0" smtClean="0"/>
              <a:t>„ Es ist ein Prozess ständig wechselnder und verhaltensbezogener Anstrengungen im Umgang mit den Anforderungen.“</a:t>
            </a:r>
            <a:r>
              <a:rPr lang="de-DE" dirty="0" smtClean="0"/>
              <a:t> (Lazarus/Folkmann 1984)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3891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DB5095-1564-47CB-B2CB-B1CA43181DF5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smtClean="0"/>
              <a:t>Formen des Coping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de-DE" u="sng" dirty="0" smtClean="0"/>
              <a:t>Lazarus und Folkmann (1984) unterschieden zwei Hauptdimensionen des Coping: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Problemorientierte Copingstrategien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Emotionsorientierte Copingstrategien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de-DE" u="sng" dirty="0" smtClean="0"/>
              <a:t>Berner Bewältigungsformen (BEFO)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u="sng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Handlungsbezogene Bewältigungsformen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Kognitionsbezogene Bewältigungsformen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Emotionsbezogene Bewältigungsformen</a:t>
            </a:r>
          </a:p>
          <a:p>
            <a:pPr marL="0" indent="0">
              <a:buFont typeface="Wingdings" pitchFamily="2" charset="2"/>
              <a:buNone/>
              <a:defRPr/>
            </a:pPr>
            <a:endParaRPr lang="de-DE" u="sng" dirty="0"/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de-DE" dirty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2200">
                <a:solidFill>
                  <a:srgbClr val="003C7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>
                <a:solidFill>
                  <a:srgbClr val="003C7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buChar char="§"/>
              <a:defRPr sz="1200">
                <a:solidFill>
                  <a:srgbClr val="003C7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rgbClr val="C1002B"/>
              </a:buClr>
              <a:buFont typeface="Wingdings" pitchFamily="2" charset="2"/>
              <a:buChar char="§"/>
              <a:defRPr sz="800">
                <a:solidFill>
                  <a:srgbClr val="003C7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Font typeface="Wingdings" pitchFamily="2" charset="2"/>
              <a:defRPr sz="1200">
                <a:solidFill>
                  <a:srgbClr val="003C7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1DA57E-F144-4E6D-BED0-C7011AE2332E}" type="slidenum">
              <a:rPr lang="de-DE" altLang="de-DE" sz="8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 sz="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888</Words>
  <Application>Microsoft Office PowerPoint</Application>
  <PresentationFormat>Bildschirmpräsentation (4:3)</PresentationFormat>
  <Paragraphs>271</Paragraphs>
  <Slides>33</Slides>
  <Notes>3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4</vt:i4>
      </vt:variant>
      <vt:variant>
        <vt:lpstr>Folientitel</vt:lpstr>
      </vt:variant>
      <vt:variant>
        <vt:i4>33</vt:i4>
      </vt:variant>
    </vt:vector>
  </HeadingPairs>
  <TitlesOfParts>
    <vt:vector size="39" baseType="lpstr">
      <vt:lpstr>Standarddesign</vt:lpstr>
      <vt:lpstr>Benutzerdefiniertes Design</vt:lpstr>
      <vt:lpstr>OpenOffice</vt:lpstr>
      <vt:lpstr>Document</vt:lpstr>
      <vt:lpstr>Dokument</vt:lpstr>
      <vt:lpstr>Arbeitsblatt</vt:lpstr>
      <vt:lpstr>PowerPoint-Präsentation</vt:lpstr>
      <vt:lpstr>Projektarbeit von</vt:lpstr>
      <vt:lpstr>Inhaltsverzeichnis</vt:lpstr>
      <vt:lpstr>Entstehung der Fragestellung</vt:lpstr>
      <vt:lpstr>Definition Team</vt:lpstr>
      <vt:lpstr>Psychiatrisches Team</vt:lpstr>
      <vt:lpstr>Schema Team</vt:lpstr>
      <vt:lpstr>Definition Coping</vt:lpstr>
      <vt:lpstr>Formen des Coping</vt:lpstr>
      <vt:lpstr>Vorgehensweise der Datenerhebung</vt:lpstr>
      <vt:lpstr>Welche Arbeitsbereiche wurden befragt?</vt:lpstr>
      <vt:lpstr>Begründung der Anonymität</vt:lpstr>
      <vt:lpstr>Fragebogen</vt:lpstr>
      <vt:lpstr>Fragebogen</vt:lpstr>
      <vt:lpstr>Anzahl der ausgeteilten Fragebögen</vt:lpstr>
      <vt:lpstr>Verteilung der Berufsgruppen</vt:lpstr>
      <vt:lpstr>Angstereignisse pro Jahr</vt:lpstr>
      <vt:lpstr>Bisher höchsterlebte Angst</vt:lpstr>
      <vt:lpstr>Genannte Beispiele für höchsterlebte Angst</vt:lpstr>
      <vt:lpstr>Genannte Beispiele für Orte an denen die Angst am stärksten verspürt wurde</vt:lpstr>
      <vt:lpstr>Verteilung der Ängste in den Berufsgruppen</vt:lpstr>
      <vt:lpstr>Sonstige Ängste</vt:lpstr>
      <vt:lpstr>Nutzung von angebotenen und eigenen Copingstrategien</vt:lpstr>
      <vt:lpstr>Genannte Beispiele für Copingstrategien des Arbeitgebers </vt:lpstr>
      <vt:lpstr>Nutzung der Copingstrategien des Arbeitgebers</vt:lpstr>
      <vt:lpstr>Einschätzung der Zielführung</vt:lpstr>
      <vt:lpstr>Genannte Beispiele für eigene Copingstrategien</vt:lpstr>
      <vt:lpstr>Fazit 1: Zusammenhang Berufserfahrung und Angst</vt:lpstr>
      <vt:lpstr>Fazit 2: Zusammenhang Angst und Stress im Berufsalltag</vt:lpstr>
      <vt:lpstr>Fazit 3: Zusammenhang Nutzung von Copingstrategien( Arbeitgeber) und Angst</vt:lpstr>
      <vt:lpstr>Fazit 4: Zusammenhang Nutzung von eigenen Copingstrategien und Angst</vt:lpstr>
      <vt:lpstr>Interpretation</vt:lpstr>
      <vt:lpstr>Wünsche der Mitarbeiter</vt:lpstr>
    </vt:vector>
  </TitlesOfParts>
  <Company>Uniklinik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Gruppe</dc:creator>
  <cp:lastModifiedBy>admin01</cp:lastModifiedBy>
  <cp:revision>97</cp:revision>
  <dcterms:created xsi:type="dcterms:W3CDTF">2009-03-04T16:17:31Z</dcterms:created>
  <dcterms:modified xsi:type="dcterms:W3CDTF">2016-07-28T09:26:10Z</dcterms:modified>
</cp:coreProperties>
</file>