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8" r:id="rId3"/>
    <p:sldId id="272" r:id="rId4"/>
    <p:sldId id="273" r:id="rId5"/>
    <p:sldId id="277" r:id="rId6"/>
    <p:sldId id="283" r:id="rId7"/>
    <p:sldId id="278" r:id="rId8"/>
    <p:sldId id="286" r:id="rId9"/>
    <p:sldId id="293" r:id="rId10"/>
    <p:sldId id="291" r:id="rId11"/>
    <p:sldId id="287" r:id="rId12"/>
    <p:sldId id="289" r:id="rId13"/>
    <p:sldId id="290" r:id="rId14"/>
    <p:sldId id="284" r:id="rId15"/>
    <p:sldId id="303" r:id="rId16"/>
    <p:sldId id="294" r:id="rId17"/>
    <p:sldId id="308" r:id="rId18"/>
    <p:sldId id="309" r:id="rId19"/>
    <p:sldId id="310" r:id="rId20"/>
    <p:sldId id="313" r:id="rId21"/>
    <p:sldId id="311" r:id="rId22"/>
    <p:sldId id="317" r:id="rId23"/>
    <p:sldId id="315" r:id="rId24"/>
    <p:sldId id="318" r:id="rId25"/>
    <p:sldId id="292" r:id="rId26"/>
    <p:sldId id="324" r:id="rId27"/>
    <p:sldId id="325" r:id="rId28"/>
    <p:sldId id="332" r:id="rId29"/>
    <p:sldId id="333" r:id="rId30"/>
    <p:sldId id="331" r:id="rId31"/>
    <p:sldId id="336" r:id="rId32"/>
    <p:sldId id="328" r:id="rId33"/>
    <p:sldId id="334" r:id="rId34"/>
    <p:sldId id="330" r:id="rId35"/>
    <p:sldId id="337" r:id="rId36"/>
    <p:sldId id="340" r:id="rId37"/>
    <p:sldId id="343" r:id="rId38"/>
    <p:sldId id="344" r:id="rId39"/>
    <p:sldId id="323" r:id="rId40"/>
    <p:sldId id="347" r:id="rId41"/>
    <p:sldId id="345" r:id="rId42"/>
    <p:sldId id="342" r:id="rId43"/>
    <p:sldId id="346" r:id="rId44"/>
    <p:sldId id="348" r:id="rId45"/>
    <p:sldId id="350" r:id="rId46"/>
    <p:sldId id="361" r:id="rId47"/>
    <p:sldId id="359" r:id="rId48"/>
    <p:sldId id="366" r:id="rId49"/>
    <p:sldId id="365" r:id="rId50"/>
    <p:sldId id="355" r:id="rId51"/>
    <p:sldId id="360" r:id="rId52"/>
    <p:sldId id="369" r:id="rId53"/>
    <p:sldId id="367" r:id="rId54"/>
    <p:sldId id="351" r:id="rId55"/>
    <p:sldId id="353" r:id="rId56"/>
    <p:sldId id="352" r:id="rId57"/>
    <p:sldId id="370" r:id="rId58"/>
    <p:sldId id="374" r:id="rId59"/>
    <p:sldId id="376" r:id="rId60"/>
    <p:sldId id="371" r:id="rId61"/>
    <p:sldId id="364" r:id="rId62"/>
    <p:sldId id="396" r:id="rId63"/>
    <p:sldId id="380" r:id="rId64"/>
    <p:sldId id="387" r:id="rId65"/>
    <p:sldId id="381" r:id="rId66"/>
    <p:sldId id="384" r:id="rId67"/>
    <p:sldId id="388" r:id="rId68"/>
    <p:sldId id="385" r:id="rId69"/>
    <p:sldId id="377" r:id="rId70"/>
    <p:sldId id="378" r:id="rId71"/>
    <p:sldId id="386" r:id="rId72"/>
    <p:sldId id="389" r:id="rId73"/>
    <p:sldId id="394" r:id="rId7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3" autoAdjust="0"/>
    <p:restoredTop sz="85000" autoAdjust="0"/>
  </p:normalViewPr>
  <p:slideViewPr>
    <p:cSldViewPr snapToGrid="0">
      <p:cViewPr varScale="1">
        <p:scale>
          <a:sx n="82" d="100"/>
          <a:sy n="82" d="100"/>
        </p:scale>
        <p:origin x="1782" y="9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2C28F08-944C-4B80-992F-51DF0574E00C}" type="datetimeFigureOut">
              <a:rPr lang="de-DE" smtClean="0"/>
              <a:t>26.02.2021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D31883-B134-4291-98C5-DA984318AA52}" type="slidenum">
              <a:rPr lang="de-DE" smtClean="0"/>
              <a:t>‹Nr.›</a:t>
            </a:fld>
            <a:endParaRPr lang="de-DE"/>
          </a:p>
        </p:txBody>
      </p:sp>
    </p:spTree>
    <p:extLst>
      <p:ext uri="{BB962C8B-B14F-4D97-AF65-F5344CB8AC3E}">
        <p14:creationId xmlns:p14="http://schemas.microsoft.com/office/powerpoint/2010/main" val="74198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sz="1800" u="sng" dirty="0"/>
          </a:p>
        </p:txBody>
      </p:sp>
      <p:sp>
        <p:nvSpPr>
          <p:cNvPr id="4" name="Foliennummernplatzhalter 3"/>
          <p:cNvSpPr>
            <a:spLocks noGrp="1"/>
          </p:cNvSpPr>
          <p:nvPr>
            <p:ph type="sldNum" sz="quarter" idx="10"/>
          </p:nvPr>
        </p:nvSpPr>
        <p:spPr/>
        <p:txBody>
          <a:bodyPr/>
          <a:lstStyle/>
          <a:p>
            <a:fld id="{4ED31883-B134-4291-98C5-DA984318AA52}" type="slidenum">
              <a:rPr lang="de-DE" smtClean="0"/>
              <a:t>1</a:t>
            </a:fld>
            <a:endParaRPr lang="de-DE"/>
          </a:p>
        </p:txBody>
      </p:sp>
    </p:spTree>
    <p:extLst>
      <p:ext uri="{BB962C8B-B14F-4D97-AF65-F5344CB8AC3E}">
        <p14:creationId xmlns:p14="http://schemas.microsoft.com/office/powerpoint/2010/main" val="1190208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4ED31883-B134-4291-98C5-DA984318AA52}" type="slidenum">
              <a:rPr lang="de-DE" smtClean="0"/>
              <a:t>10</a:t>
            </a:fld>
            <a:endParaRPr lang="de-DE"/>
          </a:p>
        </p:txBody>
      </p:sp>
    </p:spTree>
    <p:extLst>
      <p:ext uri="{BB962C8B-B14F-4D97-AF65-F5344CB8AC3E}">
        <p14:creationId xmlns:p14="http://schemas.microsoft.com/office/powerpoint/2010/main" val="72457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p>
        </p:txBody>
      </p:sp>
      <p:sp>
        <p:nvSpPr>
          <p:cNvPr id="4" name="Foliennummernplatzhalter 3"/>
          <p:cNvSpPr>
            <a:spLocks noGrp="1"/>
          </p:cNvSpPr>
          <p:nvPr>
            <p:ph type="sldNum" sz="quarter" idx="10"/>
          </p:nvPr>
        </p:nvSpPr>
        <p:spPr/>
        <p:txBody>
          <a:bodyPr/>
          <a:lstStyle/>
          <a:p>
            <a:fld id="{4ED31883-B134-4291-98C5-DA984318AA52}" type="slidenum">
              <a:rPr lang="de-DE" smtClean="0"/>
              <a:t>11</a:t>
            </a:fld>
            <a:endParaRPr lang="de-DE"/>
          </a:p>
        </p:txBody>
      </p:sp>
    </p:spTree>
    <p:extLst>
      <p:ext uri="{BB962C8B-B14F-4D97-AF65-F5344CB8AC3E}">
        <p14:creationId xmlns:p14="http://schemas.microsoft.com/office/powerpoint/2010/main" val="85726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i="1" dirty="0"/>
          </a:p>
        </p:txBody>
      </p:sp>
      <p:sp>
        <p:nvSpPr>
          <p:cNvPr id="4" name="Foliennummernplatzhalter 3"/>
          <p:cNvSpPr>
            <a:spLocks noGrp="1"/>
          </p:cNvSpPr>
          <p:nvPr>
            <p:ph type="sldNum" sz="quarter" idx="10"/>
          </p:nvPr>
        </p:nvSpPr>
        <p:spPr/>
        <p:txBody>
          <a:bodyPr/>
          <a:lstStyle/>
          <a:p>
            <a:fld id="{4ED31883-B134-4291-98C5-DA984318AA52}" type="slidenum">
              <a:rPr lang="de-DE" smtClean="0"/>
              <a:t>12</a:t>
            </a:fld>
            <a:endParaRPr lang="de-DE"/>
          </a:p>
        </p:txBody>
      </p:sp>
    </p:spTree>
    <p:extLst>
      <p:ext uri="{BB962C8B-B14F-4D97-AF65-F5344CB8AC3E}">
        <p14:creationId xmlns:p14="http://schemas.microsoft.com/office/powerpoint/2010/main" val="425332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smtClean="0"/>
          </a:p>
        </p:txBody>
      </p:sp>
      <p:sp>
        <p:nvSpPr>
          <p:cNvPr id="4" name="Foliennummernplatzhalter 3"/>
          <p:cNvSpPr>
            <a:spLocks noGrp="1"/>
          </p:cNvSpPr>
          <p:nvPr>
            <p:ph type="sldNum" sz="quarter" idx="10"/>
          </p:nvPr>
        </p:nvSpPr>
        <p:spPr/>
        <p:txBody>
          <a:bodyPr/>
          <a:lstStyle/>
          <a:p>
            <a:fld id="{4ED31883-B134-4291-98C5-DA984318AA52}" type="slidenum">
              <a:rPr lang="de-DE" smtClean="0"/>
              <a:t>13</a:t>
            </a:fld>
            <a:endParaRPr lang="de-DE"/>
          </a:p>
        </p:txBody>
      </p:sp>
    </p:spTree>
    <p:extLst>
      <p:ext uri="{BB962C8B-B14F-4D97-AF65-F5344CB8AC3E}">
        <p14:creationId xmlns:p14="http://schemas.microsoft.com/office/powerpoint/2010/main" val="154160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10"/>
          </p:nvPr>
        </p:nvSpPr>
        <p:spPr/>
        <p:txBody>
          <a:bodyPr/>
          <a:lstStyle/>
          <a:p>
            <a:fld id="{4ED31883-B134-4291-98C5-DA984318AA52}" type="slidenum">
              <a:rPr lang="de-DE" smtClean="0"/>
              <a:t>14</a:t>
            </a:fld>
            <a:endParaRPr lang="de-DE"/>
          </a:p>
        </p:txBody>
      </p:sp>
    </p:spTree>
    <p:extLst>
      <p:ext uri="{BB962C8B-B14F-4D97-AF65-F5344CB8AC3E}">
        <p14:creationId xmlns:p14="http://schemas.microsoft.com/office/powerpoint/2010/main" val="201500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10"/>
          </p:nvPr>
        </p:nvSpPr>
        <p:spPr/>
        <p:txBody>
          <a:bodyPr/>
          <a:lstStyle/>
          <a:p>
            <a:fld id="{4ED31883-B134-4291-98C5-DA984318AA52}" type="slidenum">
              <a:rPr lang="de-DE" smtClean="0"/>
              <a:t>15</a:t>
            </a:fld>
            <a:endParaRPr lang="de-DE"/>
          </a:p>
        </p:txBody>
      </p:sp>
    </p:spTree>
    <p:extLst>
      <p:ext uri="{BB962C8B-B14F-4D97-AF65-F5344CB8AC3E}">
        <p14:creationId xmlns:p14="http://schemas.microsoft.com/office/powerpoint/2010/main" val="1266962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smtClean="0"/>
          </a:p>
        </p:txBody>
      </p:sp>
      <p:sp>
        <p:nvSpPr>
          <p:cNvPr id="4" name="Foliennummernplatzhalter 3"/>
          <p:cNvSpPr>
            <a:spLocks noGrp="1"/>
          </p:cNvSpPr>
          <p:nvPr>
            <p:ph type="sldNum" sz="quarter" idx="10"/>
          </p:nvPr>
        </p:nvSpPr>
        <p:spPr/>
        <p:txBody>
          <a:bodyPr/>
          <a:lstStyle/>
          <a:p>
            <a:fld id="{4ED31883-B134-4291-98C5-DA984318AA52}" type="slidenum">
              <a:rPr lang="de-DE" smtClean="0"/>
              <a:t>16</a:t>
            </a:fld>
            <a:endParaRPr lang="de-DE"/>
          </a:p>
        </p:txBody>
      </p:sp>
    </p:spTree>
    <p:extLst>
      <p:ext uri="{BB962C8B-B14F-4D97-AF65-F5344CB8AC3E}">
        <p14:creationId xmlns:p14="http://schemas.microsoft.com/office/powerpoint/2010/main" val="32396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10"/>
          </p:nvPr>
        </p:nvSpPr>
        <p:spPr/>
        <p:txBody>
          <a:bodyPr/>
          <a:lstStyle/>
          <a:p>
            <a:fld id="{4ED31883-B134-4291-98C5-DA984318AA52}" type="slidenum">
              <a:rPr lang="de-DE" smtClean="0"/>
              <a:t>17</a:t>
            </a:fld>
            <a:endParaRPr lang="de-DE"/>
          </a:p>
        </p:txBody>
      </p:sp>
    </p:spTree>
    <p:extLst>
      <p:ext uri="{BB962C8B-B14F-4D97-AF65-F5344CB8AC3E}">
        <p14:creationId xmlns:p14="http://schemas.microsoft.com/office/powerpoint/2010/main" val="68124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18</a:t>
            </a:fld>
            <a:endParaRPr lang="de-DE"/>
          </a:p>
        </p:txBody>
      </p:sp>
    </p:spTree>
    <p:extLst>
      <p:ext uri="{BB962C8B-B14F-4D97-AF65-F5344CB8AC3E}">
        <p14:creationId xmlns:p14="http://schemas.microsoft.com/office/powerpoint/2010/main" val="318212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19</a:t>
            </a:fld>
            <a:endParaRPr lang="de-DE"/>
          </a:p>
        </p:txBody>
      </p:sp>
    </p:spTree>
    <p:extLst>
      <p:ext uri="{BB962C8B-B14F-4D97-AF65-F5344CB8AC3E}">
        <p14:creationId xmlns:p14="http://schemas.microsoft.com/office/powerpoint/2010/main" val="338342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baseline="0" dirty="0" smtClean="0"/>
          </a:p>
        </p:txBody>
      </p:sp>
      <p:sp>
        <p:nvSpPr>
          <p:cNvPr id="4" name="Foliennummernplatzhalter 3"/>
          <p:cNvSpPr>
            <a:spLocks noGrp="1"/>
          </p:cNvSpPr>
          <p:nvPr>
            <p:ph type="sldNum" sz="quarter" idx="10"/>
          </p:nvPr>
        </p:nvSpPr>
        <p:spPr/>
        <p:txBody>
          <a:bodyPr/>
          <a:lstStyle/>
          <a:p>
            <a:fld id="{4ED31883-B134-4291-98C5-DA984318AA52}" type="slidenum">
              <a:rPr lang="de-DE" smtClean="0"/>
              <a:t>2</a:t>
            </a:fld>
            <a:endParaRPr lang="de-DE"/>
          </a:p>
        </p:txBody>
      </p:sp>
    </p:spTree>
    <p:extLst>
      <p:ext uri="{BB962C8B-B14F-4D97-AF65-F5344CB8AC3E}">
        <p14:creationId xmlns:p14="http://schemas.microsoft.com/office/powerpoint/2010/main" val="1314444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20</a:t>
            </a:fld>
            <a:endParaRPr lang="de-DE"/>
          </a:p>
        </p:txBody>
      </p:sp>
    </p:spTree>
    <p:extLst>
      <p:ext uri="{BB962C8B-B14F-4D97-AF65-F5344CB8AC3E}">
        <p14:creationId xmlns:p14="http://schemas.microsoft.com/office/powerpoint/2010/main" val="1073587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4ED31883-B134-4291-98C5-DA984318AA52}" type="slidenum">
              <a:rPr lang="de-DE" smtClean="0"/>
              <a:t>21</a:t>
            </a:fld>
            <a:endParaRPr lang="de-DE"/>
          </a:p>
        </p:txBody>
      </p:sp>
    </p:spTree>
    <p:extLst>
      <p:ext uri="{BB962C8B-B14F-4D97-AF65-F5344CB8AC3E}">
        <p14:creationId xmlns:p14="http://schemas.microsoft.com/office/powerpoint/2010/main" val="3440944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22</a:t>
            </a:fld>
            <a:endParaRPr lang="de-DE"/>
          </a:p>
        </p:txBody>
      </p:sp>
    </p:spTree>
    <p:extLst>
      <p:ext uri="{BB962C8B-B14F-4D97-AF65-F5344CB8AC3E}">
        <p14:creationId xmlns:p14="http://schemas.microsoft.com/office/powerpoint/2010/main" val="1515554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23</a:t>
            </a:fld>
            <a:endParaRPr lang="de-DE"/>
          </a:p>
        </p:txBody>
      </p:sp>
    </p:spTree>
    <p:extLst>
      <p:ext uri="{BB962C8B-B14F-4D97-AF65-F5344CB8AC3E}">
        <p14:creationId xmlns:p14="http://schemas.microsoft.com/office/powerpoint/2010/main" val="1467055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24</a:t>
            </a:fld>
            <a:endParaRPr lang="de-DE"/>
          </a:p>
        </p:txBody>
      </p:sp>
    </p:spTree>
    <p:extLst>
      <p:ext uri="{BB962C8B-B14F-4D97-AF65-F5344CB8AC3E}">
        <p14:creationId xmlns:p14="http://schemas.microsoft.com/office/powerpoint/2010/main" val="3484898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27</a:t>
            </a:fld>
            <a:endParaRPr lang="de-DE"/>
          </a:p>
        </p:txBody>
      </p:sp>
    </p:spTree>
    <p:extLst>
      <p:ext uri="{BB962C8B-B14F-4D97-AF65-F5344CB8AC3E}">
        <p14:creationId xmlns:p14="http://schemas.microsoft.com/office/powerpoint/2010/main" val="2433819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4ED31883-B134-4291-98C5-DA984318AA52}" type="slidenum">
              <a:rPr lang="de-DE" smtClean="0"/>
              <a:t>28</a:t>
            </a:fld>
            <a:endParaRPr lang="de-DE"/>
          </a:p>
        </p:txBody>
      </p:sp>
    </p:spTree>
    <p:extLst>
      <p:ext uri="{BB962C8B-B14F-4D97-AF65-F5344CB8AC3E}">
        <p14:creationId xmlns:p14="http://schemas.microsoft.com/office/powerpoint/2010/main" val="1981650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29</a:t>
            </a:fld>
            <a:endParaRPr lang="de-DE"/>
          </a:p>
        </p:txBody>
      </p:sp>
    </p:spTree>
    <p:extLst>
      <p:ext uri="{BB962C8B-B14F-4D97-AF65-F5344CB8AC3E}">
        <p14:creationId xmlns:p14="http://schemas.microsoft.com/office/powerpoint/2010/main" val="3469350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30</a:t>
            </a:fld>
            <a:endParaRPr lang="de-DE"/>
          </a:p>
        </p:txBody>
      </p:sp>
    </p:spTree>
    <p:extLst>
      <p:ext uri="{BB962C8B-B14F-4D97-AF65-F5344CB8AC3E}">
        <p14:creationId xmlns:p14="http://schemas.microsoft.com/office/powerpoint/2010/main" val="3660248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smtClean="0"/>
          </a:p>
        </p:txBody>
      </p:sp>
      <p:sp>
        <p:nvSpPr>
          <p:cNvPr id="4" name="Foliennummernplatzhalter 3"/>
          <p:cNvSpPr>
            <a:spLocks noGrp="1"/>
          </p:cNvSpPr>
          <p:nvPr>
            <p:ph type="sldNum" sz="quarter" idx="10"/>
          </p:nvPr>
        </p:nvSpPr>
        <p:spPr/>
        <p:txBody>
          <a:bodyPr/>
          <a:lstStyle/>
          <a:p>
            <a:fld id="{4ED31883-B134-4291-98C5-DA984318AA52}" type="slidenum">
              <a:rPr lang="de-DE" smtClean="0"/>
              <a:t>31</a:t>
            </a:fld>
            <a:endParaRPr lang="de-DE"/>
          </a:p>
        </p:txBody>
      </p:sp>
    </p:spTree>
    <p:extLst>
      <p:ext uri="{BB962C8B-B14F-4D97-AF65-F5344CB8AC3E}">
        <p14:creationId xmlns:p14="http://schemas.microsoft.com/office/powerpoint/2010/main" val="338426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i="0" dirty="0" smtClean="0"/>
          </a:p>
        </p:txBody>
      </p:sp>
      <p:sp>
        <p:nvSpPr>
          <p:cNvPr id="4" name="Foliennummernplatzhalter 3"/>
          <p:cNvSpPr>
            <a:spLocks noGrp="1"/>
          </p:cNvSpPr>
          <p:nvPr>
            <p:ph type="sldNum" sz="quarter" idx="10"/>
          </p:nvPr>
        </p:nvSpPr>
        <p:spPr/>
        <p:txBody>
          <a:bodyPr/>
          <a:lstStyle/>
          <a:p>
            <a:fld id="{4ED31883-B134-4291-98C5-DA984318AA52}" type="slidenum">
              <a:rPr lang="de-DE" smtClean="0"/>
              <a:t>3</a:t>
            </a:fld>
            <a:endParaRPr lang="de-DE"/>
          </a:p>
        </p:txBody>
      </p:sp>
    </p:spTree>
    <p:extLst>
      <p:ext uri="{BB962C8B-B14F-4D97-AF65-F5344CB8AC3E}">
        <p14:creationId xmlns:p14="http://schemas.microsoft.com/office/powerpoint/2010/main" val="3313066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32</a:t>
            </a:fld>
            <a:endParaRPr lang="de-DE"/>
          </a:p>
        </p:txBody>
      </p:sp>
    </p:spTree>
    <p:extLst>
      <p:ext uri="{BB962C8B-B14F-4D97-AF65-F5344CB8AC3E}">
        <p14:creationId xmlns:p14="http://schemas.microsoft.com/office/powerpoint/2010/main" val="321788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33</a:t>
            </a:fld>
            <a:endParaRPr lang="de-DE"/>
          </a:p>
        </p:txBody>
      </p:sp>
    </p:spTree>
    <p:extLst>
      <p:ext uri="{BB962C8B-B14F-4D97-AF65-F5344CB8AC3E}">
        <p14:creationId xmlns:p14="http://schemas.microsoft.com/office/powerpoint/2010/main" val="954098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34</a:t>
            </a:fld>
            <a:endParaRPr lang="de-DE"/>
          </a:p>
        </p:txBody>
      </p:sp>
    </p:spTree>
    <p:extLst>
      <p:ext uri="{BB962C8B-B14F-4D97-AF65-F5344CB8AC3E}">
        <p14:creationId xmlns:p14="http://schemas.microsoft.com/office/powerpoint/2010/main" val="1959300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35</a:t>
            </a:fld>
            <a:endParaRPr lang="de-DE"/>
          </a:p>
        </p:txBody>
      </p:sp>
    </p:spTree>
    <p:extLst>
      <p:ext uri="{BB962C8B-B14F-4D97-AF65-F5344CB8AC3E}">
        <p14:creationId xmlns:p14="http://schemas.microsoft.com/office/powerpoint/2010/main" val="1484956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4ED31883-B134-4291-98C5-DA984318AA52}" type="slidenum">
              <a:rPr lang="de-DE" smtClean="0"/>
              <a:t>36</a:t>
            </a:fld>
            <a:endParaRPr lang="de-DE"/>
          </a:p>
        </p:txBody>
      </p:sp>
    </p:spTree>
    <p:extLst>
      <p:ext uri="{BB962C8B-B14F-4D97-AF65-F5344CB8AC3E}">
        <p14:creationId xmlns:p14="http://schemas.microsoft.com/office/powerpoint/2010/main" val="2193849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10"/>
          </p:nvPr>
        </p:nvSpPr>
        <p:spPr/>
        <p:txBody>
          <a:bodyPr/>
          <a:lstStyle/>
          <a:p>
            <a:fld id="{4ED31883-B134-4291-98C5-DA984318AA52}" type="slidenum">
              <a:rPr lang="de-DE" smtClean="0"/>
              <a:t>37</a:t>
            </a:fld>
            <a:endParaRPr lang="de-DE"/>
          </a:p>
        </p:txBody>
      </p:sp>
    </p:spTree>
    <p:extLst>
      <p:ext uri="{BB962C8B-B14F-4D97-AF65-F5344CB8AC3E}">
        <p14:creationId xmlns:p14="http://schemas.microsoft.com/office/powerpoint/2010/main" val="2947557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38</a:t>
            </a:fld>
            <a:endParaRPr lang="de-DE"/>
          </a:p>
        </p:txBody>
      </p:sp>
    </p:spTree>
    <p:extLst>
      <p:ext uri="{BB962C8B-B14F-4D97-AF65-F5344CB8AC3E}">
        <p14:creationId xmlns:p14="http://schemas.microsoft.com/office/powerpoint/2010/main" val="3575874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4ED31883-B134-4291-98C5-DA984318AA52}" type="slidenum">
              <a:rPr lang="de-DE" smtClean="0"/>
              <a:t>39</a:t>
            </a:fld>
            <a:endParaRPr lang="de-DE"/>
          </a:p>
        </p:txBody>
      </p:sp>
    </p:spTree>
    <p:extLst>
      <p:ext uri="{BB962C8B-B14F-4D97-AF65-F5344CB8AC3E}">
        <p14:creationId xmlns:p14="http://schemas.microsoft.com/office/powerpoint/2010/main" val="3174676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10"/>
          </p:nvPr>
        </p:nvSpPr>
        <p:spPr/>
        <p:txBody>
          <a:bodyPr/>
          <a:lstStyle/>
          <a:p>
            <a:fld id="{4ED31883-B134-4291-98C5-DA984318AA52}" type="slidenum">
              <a:rPr lang="de-DE" smtClean="0"/>
              <a:t>40</a:t>
            </a:fld>
            <a:endParaRPr lang="de-DE"/>
          </a:p>
        </p:txBody>
      </p:sp>
    </p:spTree>
    <p:extLst>
      <p:ext uri="{BB962C8B-B14F-4D97-AF65-F5344CB8AC3E}">
        <p14:creationId xmlns:p14="http://schemas.microsoft.com/office/powerpoint/2010/main" val="610596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4ED31883-B134-4291-98C5-DA984318AA52}" type="slidenum">
              <a:rPr lang="de-DE" smtClean="0"/>
              <a:t>41</a:t>
            </a:fld>
            <a:endParaRPr lang="de-DE"/>
          </a:p>
        </p:txBody>
      </p:sp>
    </p:spTree>
    <p:extLst>
      <p:ext uri="{BB962C8B-B14F-4D97-AF65-F5344CB8AC3E}">
        <p14:creationId xmlns:p14="http://schemas.microsoft.com/office/powerpoint/2010/main" val="138092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baseline="0" dirty="0" smtClean="0"/>
          </a:p>
        </p:txBody>
      </p:sp>
      <p:sp>
        <p:nvSpPr>
          <p:cNvPr id="4" name="Foliennummernplatzhalter 3"/>
          <p:cNvSpPr>
            <a:spLocks noGrp="1"/>
          </p:cNvSpPr>
          <p:nvPr>
            <p:ph type="sldNum" sz="quarter" idx="10"/>
          </p:nvPr>
        </p:nvSpPr>
        <p:spPr/>
        <p:txBody>
          <a:bodyPr/>
          <a:lstStyle/>
          <a:p>
            <a:fld id="{4ED31883-B134-4291-98C5-DA984318AA52}" type="slidenum">
              <a:rPr lang="de-DE" smtClean="0"/>
              <a:t>4</a:t>
            </a:fld>
            <a:endParaRPr lang="de-DE"/>
          </a:p>
        </p:txBody>
      </p:sp>
    </p:spTree>
    <p:extLst>
      <p:ext uri="{BB962C8B-B14F-4D97-AF65-F5344CB8AC3E}">
        <p14:creationId xmlns:p14="http://schemas.microsoft.com/office/powerpoint/2010/main" val="1888655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42</a:t>
            </a:fld>
            <a:endParaRPr lang="de-DE"/>
          </a:p>
        </p:txBody>
      </p:sp>
    </p:spTree>
    <p:extLst>
      <p:ext uri="{BB962C8B-B14F-4D97-AF65-F5344CB8AC3E}">
        <p14:creationId xmlns:p14="http://schemas.microsoft.com/office/powerpoint/2010/main" val="563694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43</a:t>
            </a:fld>
            <a:endParaRPr lang="de-DE"/>
          </a:p>
        </p:txBody>
      </p:sp>
    </p:spTree>
    <p:extLst>
      <p:ext uri="{BB962C8B-B14F-4D97-AF65-F5344CB8AC3E}">
        <p14:creationId xmlns:p14="http://schemas.microsoft.com/office/powerpoint/2010/main" val="3640437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10"/>
          </p:nvPr>
        </p:nvSpPr>
        <p:spPr/>
        <p:txBody>
          <a:bodyPr/>
          <a:lstStyle/>
          <a:p>
            <a:fld id="{4ED31883-B134-4291-98C5-DA984318AA52}" type="slidenum">
              <a:rPr lang="de-DE" smtClean="0"/>
              <a:t>44</a:t>
            </a:fld>
            <a:endParaRPr lang="de-DE"/>
          </a:p>
        </p:txBody>
      </p:sp>
    </p:spTree>
    <p:extLst>
      <p:ext uri="{BB962C8B-B14F-4D97-AF65-F5344CB8AC3E}">
        <p14:creationId xmlns:p14="http://schemas.microsoft.com/office/powerpoint/2010/main" val="250065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45</a:t>
            </a:fld>
            <a:endParaRPr lang="de-DE"/>
          </a:p>
        </p:txBody>
      </p:sp>
    </p:spTree>
    <p:extLst>
      <p:ext uri="{BB962C8B-B14F-4D97-AF65-F5344CB8AC3E}">
        <p14:creationId xmlns:p14="http://schemas.microsoft.com/office/powerpoint/2010/main" val="4174203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u="none" dirty="0"/>
          </a:p>
        </p:txBody>
      </p:sp>
      <p:sp>
        <p:nvSpPr>
          <p:cNvPr id="4" name="Foliennummernplatzhalter 3"/>
          <p:cNvSpPr>
            <a:spLocks noGrp="1"/>
          </p:cNvSpPr>
          <p:nvPr>
            <p:ph type="sldNum" sz="quarter" idx="10"/>
          </p:nvPr>
        </p:nvSpPr>
        <p:spPr/>
        <p:txBody>
          <a:bodyPr/>
          <a:lstStyle/>
          <a:p>
            <a:fld id="{4ED31883-B134-4291-98C5-DA984318AA52}" type="slidenum">
              <a:rPr lang="de-DE" smtClean="0"/>
              <a:t>46</a:t>
            </a:fld>
            <a:endParaRPr lang="de-DE"/>
          </a:p>
        </p:txBody>
      </p:sp>
    </p:spTree>
    <p:extLst>
      <p:ext uri="{BB962C8B-B14F-4D97-AF65-F5344CB8AC3E}">
        <p14:creationId xmlns:p14="http://schemas.microsoft.com/office/powerpoint/2010/main" val="20220548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47</a:t>
            </a:fld>
            <a:endParaRPr lang="de-DE"/>
          </a:p>
        </p:txBody>
      </p:sp>
    </p:spTree>
    <p:extLst>
      <p:ext uri="{BB962C8B-B14F-4D97-AF65-F5344CB8AC3E}">
        <p14:creationId xmlns:p14="http://schemas.microsoft.com/office/powerpoint/2010/main" val="12693478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48</a:t>
            </a:fld>
            <a:endParaRPr lang="de-DE"/>
          </a:p>
        </p:txBody>
      </p:sp>
    </p:spTree>
    <p:extLst>
      <p:ext uri="{BB962C8B-B14F-4D97-AF65-F5344CB8AC3E}">
        <p14:creationId xmlns:p14="http://schemas.microsoft.com/office/powerpoint/2010/main" val="1644980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49</a:t>
            </a:fld>
            <a:endParaRPr lang="de-DE"/>
          </a:p>
        </p:txBody>
      </p:sp>
    </p:spTree>
    <p:extLst>
      <p:ext uri="{BB962C8B-B14F-4D97-AF65-F5344CB8AC3E}">
        <p14:creationId xmlns:p14="http://schemas.microsoft.com/office/powerpoint/2010/main" val="2599126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4ED31883-B134-4291-98C5-DA984318AA52}" type="slidenum">
              <a:rPr lang="de-DE" smtClean="0"/>
              <a:t>50</a:t>
            </a:fld>
            <a:endParaRPr lang="de-DE"/>
          </a:p>
        </p:txBody>
      </p:sp>
    </p:spTree>
    <p:extLst>
      <p:ext uri="{BB962C8B-B14F-4D97-AF65-F5344CB8AC3E}">
        <p14:creationId xmlns:p14="http://schemas.microsoft.com/office/powerpoint/2010/main" val="1405270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51</a:t>
            </a:fld>
            <a:endParaRPr lang="de-DE"/>
          </a:p>
        </p:txBody>
      </p:sp>
    </p:spTree>
    <p:extLst>
      <p:ext uri="{BB962C8B-B14F-4D97-AF65-F5344CB8AC3E}">
        <p14:creationId xmlns:p14="http://schemas.microsoft.com/office/powerpoint/2010/main" val="335994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i="1" dirty="0"/>
          </a:p>
        </p:txBody>
      </p:sp>
      <p:sp>
        <p:nvSpPr>
          <p:cNvPr id="4" name="Foliennummernplatzhalter 3"/>
          <p:cNvSpPr>
            <a:spLocks noGrp="1"/>
          </p:cNvSpPr>
          <p:nvPr>
            <p:ph type="sldNum" sz="quarter" idx="10"/>
          </p:nvPr>
        </p:nvSpPr>
        <p:spPr/>
        <p:txBody>
          <a:bodyPr/>
          <a:lstStyle/>
          <a:p>
            <a:fld id="{4ED31883-B134-4291-98C5-DA984318AA52}" type="slidenum">
              <a:rPr lang="de-DE" smtClean="0"/>
              <a:t>5</a:t>
            </a:fld>
            <a:endParaRPr lang="de-DE"/>
          </a:p>
        </p:txBody>
      </p:sp>
    </p:spTree>
    <p:extLst>
      <p:ext uri="{BB962C8B-B14F-4D97-AF65-F5344CB8AC3E}">
        <p14:creationId xmlns:p14="http://schemas.microsoft.com/office/powerpoint/2010/main" val="2186705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52</a:t>
            </a:fld>
            <a:endParaRPr lang="de-DE"/>
          </a:p>
        </p:txBody>
      </p:sp>
    </p:spTree>
    <p:extLst>
      <p:ext uri="{BB962C8B-B14F-4D97-AF65-F5344CB8AC3E}">
        <p14:creationId xmlns:p14="http://schemas.microsoft.com/office/powerpoint/2010/main" val="2573277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4ED31883-B134-4291-98C5-DA984318AA52}" type="slidenum">
              <a:rPr lang="de-DE" smtClean="0"/>
              <a:t>53</a:t>
            </a:fld>
            <a:endParaRPr lang="de-DE"/>
          </a:p>
        </p:txBody>
      </p:sp>
    </p:spTree>
    <p:extLst>
      <p:ext uri="{BB962C8B-B14F-4D97-AF65-F5344CB8AC3E}">
        <p14:creationId xmlns:p14="http://schemas.microsoft.com/office/powerpoint/2010/main" val="9590061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4ED31883-B134-4291-98C5-DA984318AA52}" type="slidenum">
              <a:rPr lang="de-DE" smtClean="0"/>
              <a:t>54</a:t>
            </a:fld>
            <a:endParaRPr lang="de-DE"/>
          </a:p>
        </p:txBody>
      </p:sp>
    </p:spTree>
    <p:extLst>
      <p:ext uri="{BB962C8B-B14F-4D97-AF65-F5344CB8AC3E}">
        <p14:creationId xmlns:p14="http://schemas.microsoft.com/office/powerpoint/2010/main" val="41770721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4ED31883-B134-4291-98C5-DA984318AA52}" type="slidenum">
              <a:rPr lang="de-DE" smtClean="0"/>
              <a:t>55</a:t>
            </a:fld>
            <a:endParaRPr lang="de-DE"/>
          </a:p>
        </p:txBody>
      </p:sp>
    </p:spTree>
    <p:extLst>
      <p:ext uri="{BB962C8B-B14F-4D97-AF65-F5344CB8AC3E}">
        <p14:creationId xmlns:p14="http://schemas.microsoft.com/office/powerpoint/2010/main" val="38472548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56</a:t>
            </a:fld>
            <a:endParaRPr lang="de-DE"/>
          </a:p>
        </p:txBody>
      </p:sp>
    </p:spTree>
    <p:extLst>
      <p:ext uri="{BB962C8B-B14F-4D97-AF65-F5344CB8AC3E}">
        <p14:creationId xmlns:p14="http://schemas.microsoft.com/office/powerpoint/2010/main" val="351551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57</a:t>
            </a:fld>
            <a:endParaRPr lang="de-DE"/>
          </a:p>
        </p:txBody>
      </p:sp>
    </p:spTree>
    <p:extLst>
      <p:ext uri="{BB962C8B-B14F-4D97-AF65-F5344CB8AC3E}">
        <p14:creationId xmlns:p14="http://schemas.microsoft.com/office/powerpoint/2010/main" val="22653654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58</a:t>
            </a:fld>
            <a:endParaRPr lang="de-DE"/>
          </a:p>
        </p:txBody>
      </p:sp>
    </p:spTree>
    <p:extLst>
      <p:ext uri="{BB962C8B-B14F-4D97-AF65-F5344CB8AC3E}">
        <p14:creationId xmlns:p14="http://schemas.microsoft.com/office/powerpoint/2010/main" val="1906083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59</a:t>
            </a:fld>
            <a:endParaRPr lang="de-DE"/>
          </a:p>
        </p:txBody>
      </p:sp>
    </p:spTree>
    <p:extLst>
      <p:ext uri="{BB962C8B-B14F-4D97-AF65-F5344CB8AC3E}">
        <p14:creationId xmlns:p14="http://schemas.microsoft.com/office/powerpoint/2010/main" val="24424501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spcBef>
                <a:spcPts val="0"/>
              </a:spcBef>
              <a:spcAft>
                <a:spcPts val="601"/>
              </a:spcAft>
              <a:buFont typeface="Wingdings" panose="05000000000000000000" pitchFamily="2" charset="2"/>
              <a:buChar char="Ø"/>
            </a:pPr>
            <a:endParaRPr lang="de-DE" sz="1200" dirty="0"/>
          </a:p>
        </p:txBody>
      </p:sp>
      <p:sp>
        <p:nvSpPr>
          <p:cNvPr id="4" name="Foliennummernplatzhalter 3"/>
          <p:cNvSpPr>
            <a:spLocks noGrp="1"/>
          </p:cNvSpPr>
          <p:nvPr>
            <p:ph type="sldNum" sz="quarter" idx="10"/>
          </p:nvPr>
        </p:nvSpPr>
        <p:spPr/>
        <p:txBody>
          <a:bodyPr/>
          <a:lstStyle/>
          <a:p>
            <a:fld id="{4ED31883-B134-4291-98C5-DA984318AA52}" type="slidenum">
              <a:rPr lang="de-DE" smtClean="0"/>
              <a:t>60</a:t>
            </a:fld>
            <a:endParaRPr lang="de-DE"/>
          </a:p>
        </p:txBody>
      </p:sp>
    </p:spTree>
    <p:extLst>
      <p:ext uri="{BB962C8B-B14F-4D97-AF65-F5344CB8AC3E}">
        <p14:creationId xmlns:p14="http://schemas.microsoft.com/office/powerpoint/2010/main" val="861916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61</a:t>
            </a:fld>
            <a:endParaRPr lang="de-DE"/>
          </a:p>
        </p:txBody>
      </p:sp>
    </p:spTree>
    <p:extLst>
      <p:ext uri="{BB962C8B-B14F-4D97-AF65-F5344CB8AC3E}">
        <p14:creationId xmlns:p14="http://schemas.microsoft.com/office/powerpoint/2010/main" val="131327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i="1" dirty="0"/>
          </a:p>
        </p:txBody>
      </p:sp>
      <p:sp>
        <p:nvSpPr>
          <p:cNvPr id="4" name="Foliennummernplatzhalter 3"/>
          <p:cNvSpPr>
            <a:spLocks noGrp="1"/>
          </p:cNvSpPr>
          <p:nvPr>
            <p:ph type="sldNum" sz="quarter" idx="10"/>
          </p:nvPr>
        </p:nvSpPr>
        <p:spPr/>
        <p:txBody>
          <a:bodyPr/>
          <a:lstStyle/>
          <a:p>
            <a:fld id="{4ED31883-B134-4291-98C5-DA984318AA52}" type="slidenum">
              <a:rPr lang="de-DE" smtClean="0"/>
              <a:t>6</a:t>
            </a:fld>
            <a:endParaRPr lang="de-DE"/>
          </a:p>
        </p:txBody>
      </p:sp>
    </p:spTree>
    <p:extLst>
      <p:ext uri="{BB962C8B-B14F-4D97-AF65-F5344CB8AC3E}">
        <p14:creationId xmlns:p14="http://schemas.microsoft.com/office/powerpoint/2010/main" val="27533975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62</a:t>
            </a:fld>
            <a:endParaRPr lang="de-DE"/>
          </a:p>
        </p:txBody>
      </p:sp>
    </p:spTree>
    <p:extLst>
      <p:ext uri="{BB962C8B-B14F-4D97-AF65-F5344CB8AC3E}">
        <p14:creationId xmlns:p14="http://schemas.microsoft.com/office/powerpoint/2010/main" val="42777512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63</a:t>
            </a:fld>
            <a:endParaRPr lang="de-DE"/>
          </a:p>
        </p:txBody>
      </p:sp>
    </p:spTree>
    <p:extLst>
      <p:ext uri="{BB962C8B-B14F-4D97-AF65-F5344CB8AC3E}">
        <p14:creationId xmlns:p14="http://schemas.microsoft.com/office/powerpoint/2010/main" val="32472412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10"/>
          </p:nvPr>
        </p:nvSpPr>
        <p:spPr/>
        <p:txBody>
          <a:bodyPr/>
          <a:lstStyle/>
          <a:p>
            <a:fld id="{4ED31883-B134-4291-98C5-DA984318AA52}" type="slidenum">
              <a:rPr lang="de-DE" smtClean="0"/>
              <a:t>64</a:t>
            </a:fld>
            <a:endParaRPr lang="de-DE"/>
          </a:p>
        </p:txBody>
      </p:sp>
    </p:spTree>
    <p:extLst>
      <p:ext uri="{BB962C8B-B14F-4D97-AF65-F5344CB8AC3E}">
        <p14:creationId xmlns:p14="http://schemas.microsoft.com/office/powerpoint/2010/main" val="38683000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65</a:t>
            </a:fld>
            <a:endParaRPr lang="de-DE"/>
          </a:p>
        </p:txBody>
      </p:sp>
    </p:spTree>
    <p:extLst>
      <p:ext uri="{BB962C8B-B14F-4D97-AF65-F5344CB8AC3E}">
        <p14:creationId xmlns:p14="http://schemas.microsoft.com/office/powerpoint/2010/main" val="15277418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4ED31883-B134-4291-98C5-DA984318AA52}" type="slidenum">
              <a:rPr lang="de-DE" smtClean="0"/>
              <a:t>66</a:t>
            </a:fld>
            <a:endParaRPr lang="de-DE"/>
          </a:p>
        </p:txBody>
      </p:sp>
    </p:spTree>
    <p:extLst>
      <p:ext uri="{BB962C8B-B14F-4D97-AF65-F5344CB8AC3E}">
        <p14:creationId xmlns:p14="http://schemas.microsoft.com/office/powerpoint/2010/main" val="26521684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4ED31883-B134-4291-98C5-DA984318AA52}" type="slidenum">
              <a:rPr lang="de-DE" smtClean="0"/>
              <a:t>67</a:t>
            </a:fld>
            <a:endParaRPr lang="de-DE"/>
          </a:p>
        </p:txBody>
      </p:sp>
    </p:spTree>
    <p:extLst>
      <p:ext uri="{BB962C8B-B14F-4D97-AF65-F5344CB8AC3E}">
        <p14:creationId xmlns:p14="http://schemas.microsoft.com/office/powerpoint/2010/main" val="28195094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68</a:t>
            </a:fld>
            <a:endParaRPr lang="de-DE"/>
          </a:p>
        </p:txBody>
      </p:sp>
    </p:spTree>
    <p:extLst>
      <p:ext uri="{BB962C8B-B14F-4D97-AF65-F5344CB8AC3E}">
        <p14:creationId xmlns:p14="http://schemas.microsoft.com/office/powerpoint/2010/main" val="21753216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69</a:t>
            </a:fld>
            <a:endParaRPr lang="de-DE"/>
          </a:p>
        </p:txBody>
      </p:sp>
    </p:spTree>
    <p:extLst>
      <p:ext uri="{BB962C8B-B14F-4D97-AF65-F5344CB8AC3E}">
        <p14:creationId xmlns:p14="http://schemas.microsoft.com/office/powerpoint/2010/main" val="22850919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70</a:t>
            </a:fld>
            <a:endParaRPr lang="de-DE"/>
          </a:p>
        </p:txBody>
      </p:sp>
    </p:spTree>
    <p:extLst>
      <p:ext uri="{BB962C8B-B14F-4D97-AF65-F5344CB8AC3E}">
        <p14:creationId xmlns:p14="http://schemas.microsoft.com/office/powerpoint/2010/main" val="27030982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D31883-B134-4291-98C5-DA984318AA52}" type="slidenum">
              <a:rPr lang="de-DE" smtClean="0"/>
              <a:t>71</a:t>
            </a:fld>
            <a:endParaRPr lang="de-DE"/>
          </a:p>
        </p:txBody>
      </p:sp>
    </p:spTree>
    <p:extLst>
      <p:ext uri="{BB962C8B-B14F-4D97-AF65-F5344CB8AC3E}">
        <p14:creationId xmlns:p14="http://schemas.microsoft.com/office/powerpoint/2010/main" val="388494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i="0" u="sng" dirty="0"/>
          </a:p>
        </p:txBody>
      </p:sp>
      <p:sp>
        <p:nvSpPr>
          <p:cNvPr id="4" name="Foliennummernplatzhalter 3"/>
          <p:cNvSpPr>
            <a:spLocks noGrp="1"/>
          </p:cNvSpPr>
          <p:nvPr>
            <p:ph type="sldNum" sz="quarter" idx="10"/>
          </p:nvPr>
        </p:nvSpPr>
        <p:spPr/>
        <p:txBody>
          <a:bodyPr/>
          <a:lstStyle/>
          <a:p>
            <a:fld id="{4ED31883-B134-4291-98C5-DA984318AA52}" type="slidenum">
              <a:rPr lang="de-DE" smtClean="0"/>
              <a:t>7</a:t>
            </a:fld>
            <a:endParaRPr lang="de-DE"/>
          </a:p>
        </p:txBody>
      </p:sp>
    </p:spTree>
    <p:extLst>
      <p:ext uri="{BB962C8B-B14F-4D97-AF65-F5344CB8AC3E}">
        <p14:creationId xmlns:p14="http://schemas.microsoft.com/office/powerpoint/2010/main" val="32580047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10"/>
          </p:nvPr>
        </p:nvSpPr>
        <p:spPr/>
        <p:txBody>
          <a:bodyPr/>
          <a:lstStyle/>
          <a:p>
            <a:fld id="{4ED31883-B134-4291-98C5-DA984318AA52}" type="slidenum">
              <a:rPr lang="de-DE" smtClean="0"/>
              <a:t>72</a:t>
            </a:fld>
            <a:endParaRPr lang="de-DE"/>
          </a:p>
        </p:txBody>
      </p:sp>
    </p:spTree>
    <p:extLst>
      <p:ext uri="{BB962C8B-B14F-4D97-AF65-F5344CB8AC3E}">
        <p14:creationId xmlns:p14="http://schemas.microsoft.com/office/powerpoint/2010/main" val="52039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10"/>
          </p:nvPr>
        </p:nvSpPr>
        <p:spPr/>
        <p:txBody>
          <a:bodyPr/>
          <a:lstStyle/>
          <a:p>
            <a:fld id="{4ED31883-B134-4291-98C5-DA984318AA52}" type="slidenum">
              <a:rPr lang="de-DE" smtClean="0"/>
              <a:t>8</a:t>
            </a:fld>
            <a:endParaRPr lang="de-DE"/>
          </a:p>
        </p:txBody>
      </p:sp>
    </p:spTree>
    <p:extLst>
      <p:ext uri="{BB962C8B-B14F-4D97-AF65-F5344CB8AC3E}">
        <p14:creationId xmlns:p14="http://schemas.microsoft.com/office/powerpoint/2010/main" val="166736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4ED31883-B134-4291-98C5-DA984318AA52}" type="slidenum">
              <a:rPr lang="de-DE" smtClean="0"/>
              <a:t>9</a:t>
            </a:fld>
            <a:endParaRPr lang="de-DE"/>
          </a:p>
        </p:txBody>
      </p:sp>
    </p:spTree>
    <p:extLst>
      <p:ext uri="{BB962C8B-B14F-4D97-AF65-F5344CB8AC3E}">
        <p14:creationId xmlns:p14="http://schemas.microsoft.com/office/powerpoint/2010/main" val="232384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504B9E9-6B59-44B9-81E4-D9BF0DF126E3}" type="datetimeFigureOut">
              <a:rPr lang="de-DE" smtClean="0"/>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E2DFFA9-9BEE-40E6-B807-84D15BAF3730}" type="slidenum">
              <a:rPr lang="de-DE" smtClean="0"/>
              <a:t>‹Nr.›</a:t>
            </a:fld>
            <a:endParaRPr lang="de-DE"/>
          </a:p>
        </p:txBody>
      </p:sp>
    </p:spTree>
    <p:extLst>
      <p:ext uri="{BB962C8B-B14F-4D97-AF65-F5344CB8AC3E}">
        <p14:creationId xmlns:p14="http://schemas.microsoft.com/office/powerpoint/2010/main" val="64813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504B9E9-6B59-44B9-81E4-D9BF0DF126E3}" type="datetimeFigureOut">
              <a:rPr lang="de-DE" smtClean="0"/>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E2DFFA9-9BEE-40E6-B807-84D15BAF3730}" type="slidenum">
              <a:rPr lang="de-DE" smtClean="0"/>
              <a:t>‹Nr.›</a:t>
            </a:fld>
            <a:endParaRPr lang="de-DE"/>
          </a:p>
        </p:txBody>
      </p:sp>
    </p:spTree>
    <p:extLst>
      <p:ext uri="{BB962C8B-B14F-4D97-AF65-F5344CB8AC3E}">
        <p14:creationId xmlns:p14="http://schemas.microsoft.com/office/powerpoint/2010/main" val="19661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899"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199"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504B9E9-6B59-44B9-81E4-D9BF0DF126E3}" type="datetimeFigureOut">
              <a:rPr lang="de-DE" smtClean="0"/>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E2DFFA9-9BEE-40E6-B807-84D15BAF3730}" type="slidenum">
              <a:rPr lang="de-DE" smtClean="0"/>
              <a:t>‹Nr.›</a:t>
            </a:fld>
            <a:endParaRPr lang="de-DE"/>
          </a:p>
        </p:txBody>
      </p:sp>
    </p:spTree>
    <p:extLst>
      <p:ext uri="{BB962C8B-B14F-4D97-AF65-F5344CB8AC3E}">
        <p14:creationId xmlns:p14="http://schemas.microsoft.com/office/powerpoint/2010/main" val="221096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504B9E9-6B59-44B9-81E4-D9BF0DF126E3}" type="datetimeFigureOut">
              <a:rPr lang="de-DE" smtClean="0"/>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E2DFFA9-9BEE-40E6-B807-84D15BAF3730}" type="slidenum">
              <a:rPr lang="de-DE" smtClean="0"/>
              <a:t>‹Nr.›</a:t>
            </a:fld>
            <a:endParaRPr lang="de-DE"/>
          </a:p>
        </p:txBody>
      </p:sp>
    </p:spTree>
    <p:extLst>
      <p:ext uri="{BB962C8B-B14F-4D97-AF65-F5344CB8AC3E}">
        <p14:creationId xmlns:p14="http://schemas.microsoft.com/office/powerpoint/2010/main" val="121216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3"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2" indent="0">
              <a:buNone/>
              <a:defRPr sz="1801">
                <a:solidFill>
                  <a:schemeClr val="tx1">
                    <a:tint val="75000"/>
                  </a:schemeClr>
                </a:solidFill>
              </a:defRPr>
            </a:lvl3pPr>
            <a:lvl4pPr marL="1371635"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1"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F504B9E9-6B59-44B9-81E4-D9BF0DF126E3}" type="datetimeFigureOut">
              <a:rPr lang="de-DE" smtClean="0"/>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E2DFFA9-9BEE-40E6-B807-84D15BAF3730}" type="slidenum">
              <a:rPr lang="de-DE" smtClean="0"/>
              <a:t>‹Nr.›</a:t>
            </a:fld>
            <a:endParaRPr lang="de-DE"/>
          </a:p>
        </p:txBody>
      </p:sp>
    </p:spTree>
    <p:extLst>
      <p:ext uri="{BB962C8B-B14F-4D97-AF65-F5344CB8AC3E}">
        <p14:creationId xmlns:p14="http://schemas.microsoft.com/office/powerpoint/2010/main" val="259817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1"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1"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504B9E9-6B59-44B9-81E4-D9BF0DF126E3}" type="datetimeFigureOut">
              <a:rPr lang="de-DE" smtClean="0"/>
              <a:t>26.02.2021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E2DFFA9-9BEE-40E6-B807-84D15BAF3730}" type="slidenum">
              <a:rPr lang="de-DE" smtClean="0"/>
              <a:t>‹Nr.›</a:t>
            </a:fld>
            <a:endParaRPr lang="de-DE"/>
          </a:p>
        </p:txBody>
      </p:sp>
    </p:spTree>
    <p:extLst>
      <p:ext uri="{BB962C8B-B14F-4D97-AF65-F5344CB8AC3E}">
        <p14:creationId xmlns:p14="http://schemas.microsoft.com/office/powerpoint/2010/main" val="145573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9"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91" y="1681163"/>
            <a:ext cx="5157787"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91" y="2505076"/>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3" y="1681163"/>
            <a:ext cx="5183188"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3" y="2505076"/>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504B9E9-6B59-44B9-81E4-D9BF0DF126E3}" type="datetimeFigureOut">
              <a:rPr lang="de-DE" smtClean="0"/>
              <a:t>26.02.2021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E2DFFA9-9BEE-40E6-B807-84D15BAF3730}" type="slidenum">
              <a:rPr lang="de-DE" smtClean="0"/>
              <a:t>‹Nr.›</a:t>
            </a:fld>
            <a:endParaRPr lang="de-DE"/>
          </a:p>
        </p:txBody>
      </p:sp>
    </p:spTree>
    <p:extLst>
      <p:ext uri="{BB962C8B-B14F-4D97-AF65-F5344CB8AC3E}">
        <p14:creationId xmlns:p14="http://schemas.microsoft.com/office/powerpoint/2010/main" val="292523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504B9E9-6B59-44B9-81E4-D9BF0DF126E3}" type="datetimeFigureOut">
              <a:rPr lang="de-DE" smtClean="0"/>
              <a:t>26.02.2021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E2DFFA9-9BEE-40E6-B807-84D15BAF3730}" type="slidenum">
              <a:rPr lang="de-DE" smtClean="0"/>
              <a:t>‹Nr.›</a:t>
            </a:fld>
            <a:endParaRPr lang="de-DE"/>
          </a:p>
        </p:txBody>
      </p:sp>
    </p:spTree>
    <p:extLst>
      <p:ext uri="{BB962C8B-B14F-4D97-AF65-F5344CB8AC3E}">
        <p14:creationId xmlns:p14="http://schemas.microsoft.com/office/powerpoint/2010/main" val="199128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504B9E9-6B59-44B9-81E4-D9BF0DF126E3}" type="datetimeFigureOut">
              <a:rPr lang="de-DE" smtClean="0"/>
              <a:t>26.02.2021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E2DFFA9-9BEE-40E6-B807-84D15BAF3730}" type="slidenum">
              <a:rPr lang="de-DE" smtClean="0"/>
              <a:t>‹Nr.›</a:t>
            </a:fld>
            <a:endParaRPr lang="de-DE"/>
          </a:p>
        </p:txBody>
      </p:sp>
    </p:spTree>
    <p:extLst>
      <p:ext uri="{BB962C8B-B14F-4D97-AF65-F5344CB8AC3E}">
        <p14:creationId xmlns:p14="http://schemas.microsoft.com/office/powerpoint/2010/main" val="341921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1" y="457200"/>
            <a:ext cx="3932236"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504B9E9-6B59-44B9-81E4-D9BF0DF126E3}" type="datetimeFigureOut">
              <a:rPr lang="de-DE" smtClean="0"/>
              <a:t>26.02.2021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E2DFFA9-9BEE-40E6-B807-84D15BAF3730}" type="slidenum">
              <a:rPr lang="de-DE" smtClean="0"/>
              <a:t>‹Nr.›</a:t>
            </a:fld>
            <a:endParaRPr lang="de-DE"/>
          </a:p>
        </p:txBody>
      </p:sp>
    </p:spTree>
    <p:extLst>
      <p:ext uri="{BB962C8B-B14F-4D97-AF65-F5344CB8AC3E}">
        <p14:creationId xmlns:p14="http://schemas.microsoft.com/office/powerpoint/2010/main" val="263668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1" y="457200"/>
            <a:ext cx="3932236"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90" y="987425"/>
            <a:ext cx="6172201" cy="4873625"/>
          </a:xfrm>
        </p:spPr>
        <p:txBody>
          <a:bodyPr/>
          <a:lstStyle>
            <a:lvl1pPr marL="0" indent="0">
              <a:buNone/>
              <a:defRPr sz="3200"/>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endParaRPr lang="de-DE"/>
          </a:p>
        </p:txBody>
      </p:sp>
      <p:sp>
        <p:nvSpPr>
          <p:cNvPr id="4" name="Textplatzhalter 3"/>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504B9E9-6B59-44B9-81E4-D9BF0DF126E3}" type="datetimeFigureOut">
              <a:rPr lang="de-DE" smtClean="0"/>
              <a:t>26.02.2021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E2DFFA9-9BEE-40E6-B807-84D15BAF3730}" type="slidenum">
              <a:rPr lang="de-DE" smtClean="0"/>
              <a:t>‹Nr.›</a:t>
            </a:fld>
            <a:endParaRPr lang="de-DE"/>
          </a:p>
        </p:txBody>
      </p:sp>
    </p:spTree>
    <p:extLst>
      <p:ext uri="{BB962C8B-B14F-4D97-AF65-F5344CB8AC3E}">
        <p14:creationId xmlns:p14="http://schemas.microsoft.com/office/powerpoint/2010/main" val="121431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4B9E9-6B59-44B9-81E4-D9BF0DF126E3}" type="datetimeFigureOut">
              <a:rPr lang="de-DE" smtClean="0"/>
              <a:t>26.02.2021</a:t>
            </a:fld>
            <a:endParaRPr lang="de-DE"/>
          </a:p>
        </p:txBody>
      </p:sp>
      <p:sp>
        <p:nvSpPr>
          <p:cNvPr id="5" name="Fußzeilenplatzhalt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FFA9-9BEE-40E6-B807-84D15BAF3730}" type="slidenum">
              <a:rPr lang="de-DE" smtClean="0"/>
              <a:t>‹Nr.›</a:t>
            </a:fld>
            <a:endParaRPr lang="de-DE"/>
          </a:p>
        </p:txBody>
      </p:sp>
    </p:spTree>
    <p:extLst>
      <p:ext uri="{BB962C8B-B14F-4D97-AF65-F5344CB8AC3E}">
        <p14:creationId xmlns:p14="http://schemas.microsoft.com/office/powerpoint/2010/main" val="312038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7"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de-DE"/>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www.um-mainz.de/typo3temp/secure_downloads/23325/0/2a7655556b71cfe9c34463763455c0f59cbf099a/2019-04-18_Berufungsleitfaden_UM_BeschlussFBR_mit_Anlagen.pdf" TargetMode="External"/><Relationship Id="rId3" Type="http://schemas.openxmlformats.org/officeDocument/2006/relationships/hyperlink" Target="https://www.gesetze-im-internet.de/gg/BJNR000010949.html" TargetMode="External"/><Relationship Id="rId7" Type="http://schemas.openxmlformats.org/officeDocument/2006/relationships/hyperlink" Target="https://organisation.uni-mainz.de/files/2020/06/01-leitfaden_besetzung_professuren.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organisation.uni-mainz.de/files/2019/01/grundordnung.pdf" TargetMode="External"/><Relationship Id="rId11" Type="http://schemas.openxmlformats.org/officeDocument/2006/relationships/hyperlink" Target="http://landesrecht.rlp.de/jportal/portal/t/xf0/page/bsrlpprod.psml/action/portlets.jw.MainAction?p1=6&amp;eventSubmit_doNavigate=searchInSubtreeTOC&amp;showdoccase=1&amp;doc.hl=0&amp;doc.id=jlr-DSGRP2018pG2&amp;doc.part=G&amp;toc.poskey=#focuspoint" TargetMode="External"/><Relationship Id="rId5" Type="http://schemas.openxmlformats.org/officeDocument/2006/relationships/hyperlink" Target="http://landesrecht.rlp.de/jportal/portal/t/fwd/page/bsrlpprod.psml?pid=Dokumentanzeige&amp;showdoccase=1&amp;js_peid=Trefferliste&amp;fromdoctodoc=yes&amp;doc.id=jlr-HSchulGRP2020rahmen&amp;doc.part=X&amp;doc.price=0.0&amp;doc.hl=0" TargetMode="External"/><Relationship Id="rId10" Type="http://schemas.openxmlformats.org/officeDocument/2006/relationships/hyperlink" Target="https://www.gesetze-im-internet.de/vwvfg/" TargetMode="External"/><Relationship Id="rId4" Type="http://schemas.openxmlformats.org/officeDocument/2006/relationships/hyperlink" Target="http://www.servat.unibe.ch/dfr/bv035079.html" TargetMode="External"/><Relationship Id="rId9" Type="http://schemas.openxmlformats.org/officeDocument/2006/relationships/hyperlink" Target="https://www.gesetze-im-internet.de/agg/index.html#BJNR189710006BJNE00030000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7" name="Titel 6"/>
          <p:cNvSpPr>
            <a:spLocks noGrp="1"/>
          </p:cNvSpPr>
          <p:nvPr>
            <p:ph type="title"/>
          </p:nvPr>
        </p:nvSpPr>
        <p:spPr/>
        <p:txBody>
          <a:bodyPr/>
          <a:lstStyle/>
          <a:p>
            <a:r>
              <a:rPr lang="de-DE" dirty="0"/>
              <a:t> </a:t>
            </a:r>
          </a:p>
        </p:txBody>
      </p:sp>
      <p:sp>
        <p:nvSpPr>
          <p:cNvPr id="8" name="Inhaltsplatzhalter 7"/>
          <p:cNvSpPr>
            <a:spLocks noGrp="1"/>
          </p:cNvSpPr>
          <p:nvPr>
            <p:ph idx="1"/>
          </p:nvPr>
        </p:nvSpPr>
        <p:spPr>
          <a:xfrm>
            <a:off x="755437" y="1734077"/>
            <a:ext cx="10515600" cy="4351339"/>
          </a:xfrm>
        </p:spPr>
        <p:txBody>
          <a:bodyPr/>
          <a:lstStyle/>
          <a:p>
            <a:pPr marL="0" indent="0" algn="ctr">
              <a:buNone/>
            </a:pPr>
            <a:endParaRPr lang="de-DE" sz="1600" dirty="0"/>
          </a:p>
          <a:p>
            <a:pPr marL="0" indent="0" algn="ctr">
              <a:buNone/>
            </a:pPr>
            <a:endParaRPr lang="de-DE" sz="1600" dirty="0"/>
          </a:p>
          <a:p>
            <a:pPr marL="0" indent="0" algn="ctr">
              <a:buNone/>
            </a:pPr>
            <a:r>
              <a:rPr lang="de-DE" dirty="0"/>
              <a:t>Bestenauslese und Gleichstellung – kein Gegensatz!</a:t>
            </a:r>
          </a:p>
          <a:p>
            <a:pPr marL="0" indent="0" algn="ctr">
              <a:buNone/>
            </a:pPr>
            <a:endParaRPr lang="de-DE" dirty="0"/>
          </a:p>
          <a:p>
            <a:pPr marL="0" indent="0" algn="ctr">
              <a:buNone/>
            </a:pPr>
            <a:r>
              <a:rPr lang="de-DE" sz="2000" dirty="0"/>
              <a:t>Gestaltungsmöglichkeiten und Rechte von Mitgliedern in Berufungskommissionen</a:t>
            </a:r>
          </a:p>
        </p:txBody>
      </p:sp>
    </p:spTree>
    <p:extLst>
      <p:ext uri="{BB962C8B-B14F-4D97-AF65-F5344CB8AC3E}">
        <p14:creationId xmlns:p14="http://schemas.microsoft.com/office/powerpoint/2010/main" val="1426344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a:bodyPr>
          <a:lstStyle/>
          <a:p>
            <a:pPr marL="0" indent="0">
              <a:buNone/>
            </a:pPr>
            <a:r>
              <a:rPr lang="de-DE" sz="2400" b="1" dirty="0">
                <a:solidFill>
                  <a:schemeClr val="bg1">
                    <a:lumMod val="65000"/>
                  </a:schemeClr>
                </a:solidFill>
              </a:rPr>
              <a:t>Wie vereinigt die Landesgesetzgebung die drei Ziele?</a:t>
            </a:r>
          </a:p>
          <a:p>
            <a:pPr marL="0" indent="0">
              <a:buNone/>
            </a:pPr>
            <a:endParaRPr lang="de-DE" sz="2000" dirty="0"/>
          </a:p>
          <a:p>
            <a:pPr marL="0" indent="0">
              <a:buNone/>
            </a:pPr>
            <a:r>
              <a:rPr lang="de-DE" sz="2000" i="1" dirty="0"/>
              <a:t>Fachlich fundierte und geschlechterparitätische Besetzung einer Berufungskommission </a:t>
            </a:r>
          </a:p>
          <a:p>
            <a:pPr marL="0" indent="0">
              <a:buNone/>
            </a:pPr>
            <a:r>
              <a:rPr lang="de-DE" sz="2000" i="1" dirty="0"/>
              <a:t>(§ 37 </a:t>
            </a:r>
            <a:r>
              <a:rPr lang="de-DE" sz="2000" i="1" dirty="0" err="1"/>
              <a:t>HochSchG</a:t>
            </a:r>
            <a:r>
              <a:rPr lang="de-DE" sz="2000" i="1" dirty="0"/>
              <a:t>)</a:t>
            </a:r>
          </a:p>
          <a:p>
            <a:pPr marL="0" indent="0">
              <a:buNone/>
            </a:pPr>
            <a:endParaRPr lang="de-DE" sz="2000" dirty="0"/>
          </a:p>
          <a:p>
            <a:pPr marL="0" indent="0" algn="just">
              <a:buNone/>
            </a:pPr>
            <a:r>
              <a:rPr lang="de-DE" sz="2000" dirty="0"/>
              <a:t>[…] </a:t>
            </a:r>
            <a:r>
              <a:rPr lang="de-DE" sz="2000" dirty="0">
                <a:solidFill>
                  <a:srgbClr val="00B050"/>
                </a:solidFill>
              </a:rPr>
              <a:t>(4) Berufungskommissionen sind unter Berücksichtigung der fachlichen Qualifikation ihrer Mitglieder </a:t>
            </a:r>
            <a:r>
              <a:rPr lang="de-DE" sz="2000" dirty="0">
                <a:solidFill>
                  <a:srgbClr val="00B0F0"/>
                </a:solidFill>
              </a:rPr>
              <a:t>nach Möglichkeit gemäß Absatz 3 paritätisch zu besetzen. Sofern dies nicht möglich ist, soll der Anteil des unterrepräsentierten Geschlechts mindestens seinem tatsächlichen Anteil an der jeweiligen Gruppe nach Absatz 2 in dem betreffenden Fachbereich entsprechen. […].</a:t>
            </a:r>
          </a:p>
        </p:txBody>
      </p:sp>
      <p:sp>
        <p:nvSpPr>
          <p:cNvPr id="5" name="Inhaltsplatzhalter 7"/>
          <p:cNvSpPr txBox="1">
            <a:spLocks/>
          </p:cNvSpPr>
          <p:nvPr/>
        </p:nvSpPr>
        <p:spPr>
          <a:xfrm>
            <a:off x="838204" y="2400719"/>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
        <p:nvSpPr>
          <p:cNvPr id="2" name="Textfeld 1">
            <a:extLst>
              <a:ext uri="{FF2B5EF4-FFF2-40B4-BE49-F238E27FC236}">
                <a16:creationId xmlns:a16="http://schemas.microsoft.com/office/drawing/2014/main" id="{3C1A2345-77C5-4B50-9BBA-9213F5933C08}"/>
              </a:ext>
            </a:extLst>
          </p:cNvPr>
          <p:cNvSpPr txBox="1"/>
          <p:nvPr/>
        </p:nvSpPr>
        <p:spPr>
          <a:xfrm>
            <a:off x="838204" y="1134588"/>
            <a:ext cx="10515600" cy="369460"/>
          </a:xfrm>
          <a:prstGeom prst="rect">
            <a:avLst/>
          </a:prstGeom>
          <a:noFill/>
        </p:spPr>
        <p:txBody>
          <a:bodyPr wrap="square" rtlCol="0">
            <a:spAutoFit/>
          </a:bodyPr>
          <a:lstStyle/>
          <a:p>
            <a:r>
              <a:rPr lang="de-DE" sz="1801" b="1" dirty="0">
                <a:solidFill>
                  <a:srgbClr val="FFC000"/>
                </a:solidFill>
              </a:rPr>
              <a:t>Bestenauslese</a:t>
            </a:r>
            <a:r>
              <a:rPr lang="de-DE" sz="1801" b="1" dirty="0"/>
              <a:t>		                </a:t>
            </a:r>
            <a:r>
              <a:rPr lang="de-DE" sz="1801" b="1" dirty="0">
                <a:solidFill>
                  <a:srgbClr val="00B050"/>
                </a:solidFill>
              </a:rPr>
              <a:t>Freiheit von Forschung und Lehre </a:t>
            </a:r>
            <a:r>
              <a:rPr lang="de-DE" sz="1801" b="1" dirty="0"/>
              <a:t>		              </a:t>
            </a:r>
            <a:r>
              <a:rPr lang="de-DE" sz="1801" b="1" dirty="0">
                <a:solidFill>
                  <a:srgbClr val="00B0F0"/>
                </a:solidFill>
              </a:rPr>
              <a:t>Gleichstellung</a:t>
            </a:r>
          </a:p>
        </p:txBody>
      </p:sp>
      <p:sp>
        <p:nvSpPr>
          <p:cNvPr id="10" name="Titel 6">
            <a:extLst>
              <a:ext uri="{FF2B5EF4-FFF2-40B4-BE49-F238E27FC236}">
                <a16:creationId xmlns:a16="http://schemas.microsoft.com/office/drawing/2014/main" id="{27DF0D32-AAFE-454D-AD01-F486E6D6042B}"/>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1. Rechtliche Grundbegriffe</a:t>
            </a:r>
            <a:r>
              <a:rPr lang="de-DE" dirty="0"/>
              <a:t/>
            </a:r>
            <a:br>
              <a:rPr lang="de-DE" dirty="0"/>
            </a:br>
            <a:endParaRPr lang="de-DE" dirty="0"/>
          </a:p>
        </p:txBody>
      </p:sp>
    </p:spTree>
    <p:extLst>
      <p:ext uri="{BB962C8B-B14F-4D97-AF65-F5344CB8AC3E}">
        <p14:creationId xmlns:p14="http://schemas.microsoft.com/office/powerpoint/2010/main" val="69622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a:bodyPr>
          <a:lstStyle/>
          <a:p>
            <a:pPr marL="0" indent="0">
              <a:buNone/>
            </a:pPr>
            <a:r>
              <a:rPr lang="de-DE" sz="2400" b="1" dirty="0">
                <a:solidFill>
                  <a:schemeClr val="bg1">
                    <a:lumMod val="65000"/>
                  </a:schemeClr>
                </a:solidFill>
              </a:rPr>
              <a:t>Wie vereinigt die Landesgesetzgebung die drei Ziele?</a:t>
            </a:r>
          </a:p>
          <a:p>
            <a:pPr marL="0" indent="0">
              <a:buNone/>
            </a:pPr>
            <a:endParaRPr lang="de-DE" sz="2400" b="1" dirty="0"/>
          </a:p>
          <a:p>
            <a:pPr marL="0" indent="0">
              <a:buNone/>
            </a:pPr>
            <a:r>
              <a:rPr lang="de-DE" sz="2000" i="1" dirty="0"/>
              <a:t>Anrechnung von Familienzeiten zu fachlichen Leistungen (§ 43 </a:t>
            </a:r>
            <a:r>
              <a:rPr lang="de-DE" sz="2000" i="1" dirty="0" err="1"/>
              <a:t>HochSchG</a:t>
            </a:r>
            <a:r>
              <a:rPr lang="de-DE" sz="2000" i="1" dirty="0"/>
              <a:t>)</a:t>
            </a:r>
          </a:p>
          <a:p>
            <a:pPr marL="0" indent="0">
              <a:buNone/>
            </a:pPr>
            <a:endParaRPr lang="de-DE" sz="2000" dirty="0"/>
          </a:p>
          <a:p>
            <a:pPr marL="0" indent="0" algn="just">
              <a:buNone/>
            </a:pPr>
            <a:r>
              <a:rPr lang="de-DE" sz="2000" dirty="0"/>
              <a:t>[…](3) </a:t>
            </a:r>
            <a:r>
              <a:rPr lang="de-DE" sz="2000" dirty="0">
                <a:solidFill>
                  <a:srgbClr val="FFC000"/>
                </a:solidFill>
              </a:rPr>
              <a:t>Für die Beurteilung von Eignung, Befähigung und fachlicher Leistung (Qualifikation) sind ausschließlich die Anforderungen der zu besetzenden Stelle oder des zu vergebenden Amtes maßgeblich. Diese ergeben sich in der Regel aus der Stellenbeschreibung. </a:t>
            </a:r>
            <a:r>
              <a:rPr lang="de-DE" sz="2000" dirty="0">
                <a:solidFill>
                  <a:srgbClr val="00B0F0"/>
                </a:solidFill>
              </a:rPr>
              <a:t>Bei der Beurteilung der Qualifikation sind auch Erfahrungen, Kenntnisse und Fertigkeiten zu berücksichtigen, die durch Familienarbeit oder ehrenamtliche Tätigkeit erworben wurden.</a:t>
            </a:r>
            <a:r>
              <a:rPr lang="de-DE" sz="2000" dirty="0"/>
              <a:t> </a:t>
            </a:r>
            <a:r>
              <a:rPr lang="de-DE" sz="2000" dirty="0">
                <a:solidFill>
                  <a:srgbClr val="FFC000"/>
                </a:solidFill>
              </a:rPr>
              <a:t>Satz 3 gilt nicht, soweit diese Erfahrungen, Kenntnisse und Fertigkeiten für die zu übertragenden Aufgaben ohne Bedeutung sind.[…]</a:t>
            </a:r>
          </a:p>
        </p:txBody>
      </p:sp>
      <p:sp>
        <p:nvSpPr>
          <p:cNvPr id="5" name="Inhaltsplatzhalter 7"/>
          <p:cNvSpPr txBox="1">
            <a:spLocks/>
          </p:cNvSpPr>
          <p:nvPr/>
        </p:nvSpPr>
        <p:spPr>
          <a:xfrm>
            <a:off x="838204" y="2400719"/>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
        <p:nvSpPr>
          <p:cNvPr id="8" name="Textfeld 7">
            <a:extLst>
              <a:ext uri="{FF2B5EF4-FFF2-40B4-BE49-F238E27FC236}">
                <a16:creationId xmlns:a16="http://schemas.microsoft.com/office/drawing/2014/main" id="{985CF32F-48C7-40B8-9BB4-F11953D4DE4C}"/>
              </a:ext>
            </a:extLst>
          </p:cNvPr>
          <p:cNvSpPr txBox="1"/>
          <p:nvPr/>
        </p:nvSpPr>
        <p:spPr>
          <a:xfrm>
            <a:off x="838204" y="1134588"/>
            <a:ext cx="10515600" cy="369460"/>
          </a:xfrm>
          <a:prstGeom prst="rect">
            <a:avLst/>
          </a:prstGeom>
          <a:noFill/>
        </p:spPr>
        <p:txBody>
          <a:bodyPr wrap="square" rtlCol="0">
            <a:spAutoFit/>
          </a:bodyPr>
          <a:lstStyle/>
          <a:p>
            <a:r>
              <a:rPr lang="de-DE" sz="1801" b="1" dirty="0">
                <a:solidFill>
                  <a:srgbClr val="FFC000"/>
                </a:solidFill>
              </a:rPr>
              <a:t>Bestenauslese</a:t>
            </a:r>
            <a:r>
              <a:rPr lang="de-DE" sz="1801" b="1" dirty="0"/>
              <a:t>		                </a:t>
            </a:r>
            <a:r>
              <a:rPr lang="de-DE" sz="1801" b="1" dirty="0">
                <a:solidFill>
                  <a:srgbClr val="00B050"/>
                </a:solidFill>
              </a:rPr>
              <a:t>Freiheit von Forschung und Lehre </a:t>
            </a:r>
            <a:r>
              <a:rPr lang="de-DE" sz="1801" b="1" dirty="0"/>
              <a:t>		              </a:t>
            </a:r>
            <a:r>
              <a:rPr lang="de-DE" sz="1801" b="1" dirty="0">
                <a:solidFill>
                  <a:srgbClr val="00B0F0"/>
                </a:solidFill>
              </a:rPr>
              <a:t>Gleichstellung</a:t>
            </a:r>
          </a:p>
        </p:txBody>
      </p:sp>
      <p:sp>
        <p:nvSpPr>
          <p:cNvPr id="11" name="Titel 6">
            <a:extLst>
              <a:ext uri="{FF2B5EF4-FFF2-40B4-BE49-F238E27FC236}">
                <a16:creationId xmlns:a16="http://schemas.microsoft.com/office/drawing/2014/main" id="{A38DADA4-3E87-46CA-9479-E6CD5B47D344}"/>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1. Rechtliche Grundbegriffe</a:t>
            </a:r>
            <a:r>
              <a:rPr lang="de-DE" dirty="0"/>
              <a:t/>
            </a:r>
            <a:br>
              <a:rPr lang="de-DE" dirty="0"/>
            </a:br>
            <a:endParaRPr lang="de-DE" dirty="0"/>
          </a:p>
        </p:txBody>
      </p:sp>
    </p:spTree>
    <p:extLst>
      <p:ext uri="{BB962C8B-B14F-4D97-AF65-F5344CB8AC3E}">
        <p14:creationId xmlns:p14="http://schemas.microsoft.com/office/powerpoint/2010/main" val="3141062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fontScale="92500"/>
          </a:bodyPr>
          <a:lstStyle/>
          <a:p>
            <a:pPr marL="0" indent="0">
              <a:buNone/>
            </a:pPr>
            <a:r>
              <a:rPr lang="de-DE" b="1" dirty="0">
                <a:solidFill>
                  <a:schemeClr val="bg1">
                    <a:lumMod val="65000"/>
                  </a:schemeClr>
                </a:solidFill>
              </a:rPr>
              <a:t>Wie vereinigt die Landesgesetzgebung die drei Ziele?</a:t>
            </a:r>
          </a:p>
          <a:p>
            <a:pPr marL="0" indent="0">
              <a:buNone/>
            </a:pPr>
            <a:endParaRPr lang="de-DE" sz="2601" b="1" dirty="0"/>
          </a:p>
          <a:p>
            <a:pPr marL="0" indent="0">
              <a:buNone/>
            </a:pPr>
            <a:r>
              <a:rPr lang="de-DE" sz="2201" i="1" dirty="0"/>
              <a:t>Vorstellungsgespräch: Wer wird eingeladen? (§ 43 </a:t>
            </a:r>
            <a:r>
              <a:rPr lang="de-DE" sz="2201" i="1" dirty="0" err="1"/>
              <a:t>HochSchG</a:t>
            </a:r>
            <a:r>
              <a:rPr lang="de-DE" sz="2201" i="1" dirty="0"/>
              <a:t>)</a:t>
            </a:r>
          </a:p>
          <a:p>
            <a:pPr marL="0" indent="0">
              <a:buNone/>
            </a:pPr>
            <a:endParaRPr lang="de-DE" sz="2201" i="1" dirty="0"/>
          </a:p>
          <a:p>
            <a:pPr marL="0" indent="0" algn="just">
              <a:buNone/>
            </a:pPr>
            <a:r>
              <a:rPr lang="de-DE" sz="2201" dirty="0"/>
              <a:t>[…] (5) </a:t>
            </a:r>
            <a:r>
              <a:rPr lang="de-DE" sz="2201" dirty="0">
                <a:solidFill>
                  <a:srgbClr val="00B0F0"/>
                </a:solidFill>
              </a:rPr>
              <a:t>In Bereichen, in denen Frauen unterrepräsentiert sind (§ 3 Abs. 8 in Verbindung mit Abs. 7 LGG), sind zu Vorstellungsgesprächen oder anderen Auswahlverfahren entweder alle Bewerberinnen einzuladen, </a:t>
            </a:r>
            <a:r>
              <a:rPr lang="de-DE" sz="2201" dirty="0">
                <a:solidFill>
                  <a:srgbClr val="FFC000"/>
                </a:solidFill>
              </a:rPr>
              <a:t>die für die zu besetzende Stelle im Sinne des Absatzes 3 qualifiziert sind</a:t>
            </a:r>
            <a:r>
              <a:rPr lang="de-DE" sz="2201" dirty="0">
                <a:solidFill>
                  <a:srgbClr val="00B0F0"/>
                </a:solidFill>
              </a:rPr>
              <a:t>, oder mindestens ebenso viele Bewerberinnen wie Bewerber. Bewerberinnen und Bewerbern, </a:t>
            </a:r>
            <a:r>
              <a:rPr lang="de-DE" sz="2201" dirty="0">
                <a:solidFill>
                  <a:srgbClr val="FFC000"/>
                </a:solidFill>
              </a:rPr>
              <a:t>die die Voraussetzungen für eine Stelle gemäß § 46 nach Maßgabe der Ausschreibung erfüllen, </a:t>
            </a:r>
            <a:r>
              <a:rPr lang="de-DE" sz="2201" dirty="0">
                <a:solidFill>
                  <a:srgbClr val="00B0F0"/>
                </a:solidFill>
              </a:rPr>
              <a:t>ist grundsätzlich Gelegenheit zu einem Probevortrag oder Vorstellungsgespräch zu geben, solange eine Unterrepräsentanz des jeweiligen Geschlechts besteht. Ist die Zahl der Bewerberinnen und Bewerber hierfür zu groß, so soll die Zahl der eingeladenen Bewerberinnen oder Bewerber des unterrepräsentierten Geschlechts ihren Anteil an den Bewerbungen übersteigen</a:t>
            </a:r>
            <a:r>
              <a:rPr lang="de-DE" sz="2201" dirty="0"/>
              <a:t>.[…]</a:t>
            </a:r>
          </a:p>
          <a:p>
            <a:pPr marL="0" indent="0">
              <a:buNone/>
            </a:pPr>
            <a:endParaRPr lang="de-DE" dirty="0">
              <a:solidFill>
                <a:schemeClr val="bg1">
                  <a:lumMod val="85000"/>
                </a:schemeClr>
              </a:solidFill>
            </a:endParaRPr>
          </a:p>
        </p:txBody>
      </p:sp>
      <p:sp>
        <p:nvSpPr>
          <p:cNvPr id="5" name="Inhaltsplatzhalter 7"/>
          <p:cNvSpPr txBox="1">
            <a:spLocks/>
          </p:cNvSpPr>
          <p:nvPr/>
        </p:nvSpPr>
        <p:spPr>
          <a:xfrm>
            <a:off x="838204" y="2383940"/>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
        <p:nvSpPr>
          <p:cNvPr id="8" name="Textfeld 7">
            <a:extLst>
              <a:ext uri="{FF2B5EF4-FFF2-40B4-BE49-F238E27FC236}">
                <a16:creationId xmlns:a16="http://schemas.microsoft.com/office/drawing/2014/main" id="{FFC777BC-97D0-49DD-B7F4-3EAAD655DBD7}"/>
              </a:ext>
            </a:extLst>
          </p:cNvPr>
          <p:cNvSpPr txBox="1"/>
          <p:nvPr/>
        </p:nvSpPr>
        <p:spPr>
          <a:xfrm>
            <a:off x="838204" y="1134588"/>
            <a:ext cx="10515600" cy="369460"/>
          </a:xfrm>
          <a:prstGeom prst="rect">
            <a:avLst/>
          </a:prstGeom>
          <a:noFill/>
        </p:spPr>
        <p:txBody>
          <a:bodyPr wrap="square" rtlCol="0">
            <a:spAutoFit/>
          </a:bodyPr>
          <a:lstStyle/>
          <a:p>
            <a:r>
              <a:rPr lang="de-DE" sz="1801" b="1" dirty="0">
                <a:solidFill>
                  <a:srgbClr val="FFC000"/>
                </a:solidFill>
              </a:rPr>
              <a:t>Bestenauslese</a:t>
            </a:r>
            <a:r>
              <a:rPr lang="de-DE" sz="1801" b="1" dirty="0"/>
              <a:t>		                </a:t>
            </a:r>
            <a:r>
              <a:rPr lang="de-DE" sz="1801" b="1" dirty="0">
                <a:solidFill>
                  <a:srgbClr val="00B050"/>
                </a:solidFill>
              </a:rPr>
              <a:t>Freiheit von Forschung und Lehre </a:t>
            </a:r>
            <a:r>
              <a:rPr lang="de-DE" sz="1801" b="1" dirty="0"/>
              <a:t>		              </a:t>
            </a:r>
            <a:r>
              <a:rPr lang="de-DE" sz="1801" b="1" dirty="0">
                <a:solidFill>
                  <a:srgbClr val="00B0F0"/>
                </a:solidFill>
              </a:rPr>
              <a:t>Gleichstellung</a:t>
            </a:r>
          </a:p>
        </p:txBody>
      </p:sp>
      <p:sp>
        <p:nvSpPr>
          <p:cNvPr id="11" name="Titel 6">
            <a:extLst>
              <a:ext uri="{FF2B5EF4-FFF2-40B4-BE49-F238E27FC236}">
                <a16:creationId xmlns:a16="http://schemas.microsoft.com/office/drawing/2014/main" id="{24579A42-547B-4F46-A213-6E92892FE14A}"/>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1. Rechtliche Grundbegriffe</a:t>
            </a:r>
            <a:r>
              <a:rPr lang="de-DE" dirty="0"/>
              <a:t/>
            </a:r>
            <a:br>
              <a:rPr lang="de-DE" dirty="0"/>
            </a:br>
            <a:endParaRPr lang="de-DE" dirty="0"/>
          </a:p>
        </p:txBody>
      </p:sp>
    </p:spTree>
    <p:extLst>
      <p:ext uri="{BB962C8B-B14F-4D97-AF65-F5344CB8AC3E}">
        <p14:creationId xmlns:p14="http://schemas.microsoft.com/office/powerpoint/2010/main" val="2515635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a:bodyPr>
          <a:lstStyle/>
          <a:p>
            <a:pPr marL="0" indent="0">
              <a:buNone/>
            </a:pPr>
            <a:r>
              <a:rPr lang="de-DE" sz="2400" b="1" dirty="0">
                <a:solidFill>
                  <a:schemeClr val="bg1">
                    <a:lumMod val="65000"/>
                  </a:schemeClr>
                </a:solidFill>
              </a:rPr>
              <a:t>Wie vereinigt die Landesgesetzgebung die drei Ziele?</a:t>
            </a:r>
          </a:p>
          <a:p>
            <a:pPr marL="0" indent="0">
              <a:buNone/>
            </a:pPr>
            <a:endParaRPr lang="de-DE" sz="2000" b="1" dirty="0"/>
          </a:p>
          <a:p>
            <a:pPr marL="0" indent="0">
              <a:buNone/>
            </a:pPr>
            <a:r>
              <a:rPr lang="de-DE" sz="2000" i="1" dirty="0"/>
              <a:t>Auswahl: Wer wird eingestellt? (§ 43 </a:t>
            </a:r>
            <a:r>
              <a:rPr lang="de-DE" sz="2000" i="1" dirty="0" err="1"/>
              <a:t>HochSchG</a:t>
            </a:r>
            <a:r>
              <a:rPr lang="de-DE" sz="2000" i="1" dirty="0"/>
              <a:t>)</a:t>
            </a:r>
          </a:p>
          <a:p>
            <a:pPr marL="0" indent="0">
              <a:buNone/>
            </a:pPr>
            <a:endParaRPr lang="de-DE" sz="2000" dirty="0"/>
          </a:p>
          <a:p>
            <a:pPr marL="0" indent="0" algn="just">
              <a:buNone/>
            </a:pPr>
            <a:r>
              <a:rPr lang="de-DE" sz="2000" dirty="0">
                <a:solidFill>
                  <a:srgbClr val="00B0F0"/>
                </a:solidFill>
              </a:rPr>
              <a:t>(6) Bei Einstellungen, Berufungen und Beförderungen ist auf eine Erhöhung des Frauenanteils entsprechend den Gleichstellungsplänen (§ 4 Abs. 10) und den Zielvereinbarungen hinzuwirken und die Situation von Personen mit besonderen familiären Belastungen zu berücksichtigen. Frauen sind bei Einstellung - einschließlich Berufungen -, Beförderung, Höhergruppierung und Zulassung zur Ausbildungs- und Fortbildungsqualifizierung </a:t>
            </a:r>
            <a:r>
              <a:rPr lang="de-DE" sz="2000" dirty="0">
                <a:solidFill>
                  <a:srgbClr val="FFC000"/>
                </a:solidFill>
              </a:rPr>
              <a:t>bei gleichwertiger Eignung, Befähigung und fachlicher Leistung</a:t>
            </a:r>
            <a:r>
              <a:rPr lang="de-DE" sz="2000" dirty="0">
                <a:solidFill>
                  <a:srgbClr val="00B0F0"/>
                </a:solidFill>
              </a:rPr>
              <a:t> bevorzugt zu berücksichtigen, soweit und solange eine Unterrepräsentanz vorliegt. Satz 2 gilt nicht, wenn in der Person eines Mitbewerbers so schwerwiegende Gründe vorliegen, dass sie auch unter Beachtung des Gebots zur Gleichstellung der Frauen überwiegen</a:t>
            </a:r>
            <a:r>
              <a:rPr lang="de-DE" sz="2000" dirty="0"/>
              <a:t>.[…]</a:t>
            </a:r>
          </a:p>
        </p:txBody>
      </p:sp>
      <p:sp>
        <p:nvSpPr>
          <p:cNvPr id="5" name="Inhaltsplatzhalter 7"/>
          <p:cNvSpPr txBox="1">
            <a:spLocks/>
          </p:cNvSpPr>
          <p:nvPr/>
        </p:nvSpPr>
        <p:spPr>
          <a:xfrm>
            <a:off x="838204" y="2400719"/>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
        <p:nvSpPr>
          <p:cNvPr id="8" name="Textfeld 7">
            <a:extLst>
              <a:ext uri="{FF2B5EF4-FFF2-40B4-BE49-F238E27FC236}">
                <a16:creationId xmlns:a16="http://schemas.microsoft.com/office/drawing/2014/main" id="{C0130973-3B72-41AA-9863-94AE88A3B02B}"/>
              </a:ext>
            </a:extLst>
          </p:cNvPr>
          <p:cNvSpPr txBox="1"/>
          <p:nvPr/>
        </p:nvSpPr>
        <p:spPr>
          <a:xfrm>
            <a:off x="838204" y="1134588"/>
            <a:ext cx="10515600" cy="369460"/>
          </a:xfrm>
          <a:prstGeom prst="rect">
            <a:avLst/>
          </a:prstGeom>
          <a:noFill/>
        </p:spPr>
        <p:txBody>
          <a:bodyPr wrap="square" rtlCol="0">
            <a:spAutoFit/>
          </a:bodyPr>
          <a:lstStyle/>
          <a:p>
            <a:r>
              <a:rPr lang="de-DE" sz="1801" b="1" dirty="0">
                <a:solidFill>
                  <a:srgbClr val="FFC000"/>
                </a:solidFill>
              </a:rPr>
              <a:t>Bestenauslese</a:t>
            </a:r>
            <a:r>
              <a:rPr lang="de-DE" sz="1801" b="1" dirty="0"/>
              <a:t>		                </a:t>
            </a:r>
            <a:r>
              <a:rPr lang="de-DE" sz="1801" b="1" dirty="0">
                <a:solidFill>
                  <a:srgbClr val="00B050"/>
                </a:solidFill>
              </a:rPr>
              <a:t>Freiheit von Forschung und Lehre </a:t>
            </a:r>
            <a:r>
              <a:rPr lang="de-DE" sz="1801" b="1" dirty="0"/>
              <a:t>		              </a:t>
            </a:r>
            <a:r>
              <a:rPr lang="de-DE" sz="1801" b="1" dirty="0">
                <a:solidFill>
                  <a:srgbClr val="00B0F0"/>
                </a:solidFill>
              </a:rPr>
              <a:t>Gleichstellung</a:t>
            </a:r>
          </a:p>
        </p:txBody>
      </p:sp>
      <p:sp>
        <p:nvSpPr>
          <p:cNvPr id="10" name="Titel 6">
            <a:extLst>
              <a:ext uri="{FF2B5EF4-FFF2-40B4-BE49-F238E27FC236}">
                <a16:creationId xmlns:a16="http://schemas.microsoft.com/office/drawing/2014/main" id="{73D9A7FC-B63F-4D87-B434-408042A7E850}"/>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1. Rechtliche Grundbegriffe</a:t>
            </a:r>
            <a:r>
              <a:rPr lang="de-DE" dirty="0"/>
              <a:t/>
            </a:r>
            <a:br>
              <a:rPr lang="de-DE" dirty="0"/>
            </a:br>
            <a:endParaRPr lang="de-DE" dirty="0"/>
          </a:p>
        </p:txBody>
      </p:sp>
    </p:spTree>
    <p:extLst>
      <p:ext uri="{BB962C8B-B14F-4D97-AF65-F5344CB8AC3E}">
        <p14:creationId xmlns:p14="http://schemas.microsoft.com/office/powerpoint/2010/main" val="2403829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e 13">
            <a:extLst>
              <a:ext uri="{FF2B5EF4-FFF2-40B4-BE49-F238E27FC236}">
                <a16:creationId xmlns:a16="http://schemas.microsoft.com/office/drawing/2014/main" id="{B2992660-74AA-4575-A867-25ED4D7A00CD}"/>
              </a:ext>
            </a:extLst>
          </p:cNvPr>
          <p:cNvGraphicFramePr>
            <a:graphicFrameLocks noGrp="1"/>
          </p:cNvGraphicFramePr>
          <p:nvPr>
            <p:extLst>
              <p:ext uri="{D42A27DB-BD31-4B8C-83A1-F6EECF244321}">
                <p14:modId xmlns:p14="http://schemas.microsoft.com/office/powerpoint/2010/main" val="185842595"/>
              </p:ext>
            </p:extLst>
          </p:nvPr>
        </p:nvGraphicFramePr>
        <p:xfrm>
          <a:off x="963170" y="2633476"/>
          <a:ext cx="10162030" cy="2727884"/>
        </p:xfrm>
        <a:graphic>
          <a:graphicData uri="http://schemas.openxmlformats.org/drawingml/2006/table">
            <a:tbl>
              <a:tblPr firstRow="1" firstCol="1" bandRow="1">
                <a:tableStyleId>{5940675A-B579-460E-94D1-54222C63F5DA}</a:tableStyleId>
              </a:tblPr>
              <a:tblGrid>
                <a:gridCol w="1725029">
                  <a:extLst>
                    <a:ext uri="{9D8B030D-6E8A-4147-A177-3AD203B41FA5}">
                      <a16:colId xmlns:a16="http://schemas.microsoft.com/office/drawing/2014/main" val="2203722522"/>
                    </a:ext>
                  </a:extLst>
                </a:gridCol>
                <a:gridCol w="3700411">
                  <a:extLst>
                    <a:ext uri="{9D8B030D-6E8A-4147-A177-3AD203B41FA5}">
                      <a16:colId xmlns:a16="http://schemas.microsoft.com/office/drawing/2014/main" val="2701605801"/>
                    </a:ext>
                  </a:extLst>
                </a:gridCol>
                <a:gridCol w="4736590">
                  <a:extLst>
                    <a:ext uri="{9D8B030D-6E8A-4147-A177-3AD203B41FA5}">
                      <a16:colId xmlns:a16="http://schemas.microsoft.com/office/drawing/2014/main" val="3425018939"/>
                    </a:ext>
                  </a:extLst>
                </a:gridCol>
              </a:tblGrid>
              <a:tr h="239321">
                <a:tc>
                  <a:txBody>
                    <a:bodyPr/>
                    <a:lstStyle/>
                    <a:p>
                      <a:pPr>
                        <a:lnSpc>
                          <a:spcPct val="115000"/>
                        </a:lnSpc>
                        <a:spcAft>
                          <a:spcPts val="1000"/>
                        </a:spcAft>
                      </a:pPr>
                      <a:r>
                        <a:rPr lang="de-DE" sz="1400" b="1" dirty="0">
                          <a:effectLst/>
                        </a:rPr>
                        <a:t>Verfahrensart</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a:effectLst/>
                        </a:rPr>
                        <a:t>Verfahrensschritte</a:t>
                      </a:r>
                      <a:endParaRPr lang="de-DE"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dirty="0" err="1">
                          <a:effectLst/>
                        </a:rPr>
                        <a:t>Akteur_innen</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9620828"/>
                  </a:ext>
                </a:extLst>
              </a:tr>
              <a:tr h="278948">
                <a:tc>
                  <a:txBody>
                    <a:bodyPr/>
                    <a:lstStyle/>
                    <a:p>
                      <a:pPr>
                        <a:lnSpc>
                          <a:spcPct val="115000"/>
                        </a:lnSpc>
                        <a:spcAft>
                          <a:spcPts val="1000"/>
                        </a:spcAft>
                      </a:pPr>
                      <a:r>
                        <a:rPr lang="de-DE" sz="1400" dirty="0">
                          <a:effectLst/>
                        </a:rPr>
                        <a:t>Strukturverfahren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lvl="0" indent="0">
                        <a:lnSpc>
                          <a:spcPct val="115000"/>
                        </a:lnSpc>
                        <a:spcAft>
                          <a:spcPts val="1000"/>
                        </a:spcAft>
                        <a:buFont typeface="+mj-lt"/>
                        <a:buNone/>
                      </a:pPr>
                      <a:r>
                        <a:rPr lang="de-DE" sz="1400" dirty="0">
                          <a:effectLst/>
                        </a:rPr>
                        <a:t>1. Etablierung/Zuweisung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Vorstand + Präsident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94860865"/>
                  </a:ext>
                </a:extLst>
              </a:tr>
              <a:tr h="322164">
                <a:tc rowSpan="5">
                  <a:txBody>
                    <a:bodyPr/>
                    <a:lstStyle/>
                    <a:p>
                      <a:pPr>
                        <a:lnSpc>
                          <a:spcPct val="115000"/>
                        </a:lnSpc>
                        <a:spcAft>
                          <a:spcPts val="1000"/>
                        </a:spcAft>
                      </a:pPr>
                      <a:r>
                        <a:rPr lang="de-DE" sz="1400" dirty="0">
                          <a:effectLst/>
                        </a:rPr>
                        <a:t>Berufungsverfahren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lvl="0" indent="0">
                        <a:lnSpc>
                          <a:spcPct val="115000"/>
                        </a:lnSpc>
                        <a:spcAft>
                          <a:spcPts val="1000"/>
                        </a:spcAft>
                        <a:buFont typeface="+mj-lt"/>
                        <a:buNone/>
                      </a:pPr>
                      <a:r>
                        <a:rPr lang="de-DE" sz="1400" dirty="0">
                          <a:effectLst/>
                        </a:rPr>
                        <a:t>2. Bildung einer Berufungskommission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Fachbereichsrat + Präsident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5425041"/>
                  </a:ext>
                </a:extLst>
              </a:tr>
              <a:tr h="315847">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3. Ausschreibung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Berufungskommission + FBR + Präsident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6119096"/>
                  </a:ext>
                </a:extLst>
              </a:tr>
              <a:tr h="341115">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4. Sichtung der Bewerbungsunterlagen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Berufungskommission + FBR + Präsident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27464164"/>
                  </a:ext>
                </a:extLst>
              </a:tr>
              <a:tr h="483956">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5. Hearing u. Erstellung Besetzungsvorschlages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Berufungskommission + externe Sachverständige + FBR + Senat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92444354"/>
                  </a:ext>
                </a:extLst>
              </a:tr>
              <a:tr h="249762">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6. Berufung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Präsident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72950820"/>
                  </a:ext>
                </a:extLst>
              </a:tr>
              <a:tr h="239321">
                <a:tc rowSpan="2">
                  <a:txBody>
                    <a:bodyPr/>
                    <a:lstStyle/>
                    <a:p>
                      <a:pPr>
                        <a:lnSpc>
                          <a:spcPct val="115000"/>
                        </a:lnSpc>
                        <a:spcAft>
                          <a:spcPts val="1000"/>
                        </a:spcAft>
                      </a:pPr>
                      <a:r>
                        <a:rPr lang="de-DE" sz="1400" dirty="0">
                          <a:effectLst/>
                        </a:rPr>
                        <a:t>Personalverfahren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lvl="0" indent="0">
                        <a:lnSpc>
                          <a:spcPct val="115000"/>
                        </a:lnSpc>
                        <a:spcAft>
                          <a:spcPts val="1000"/>
                        </a:spcAft>
                        <a:buFont typeface="+mj-lt"/>
                        <a:buNone/>
                      </a:pPr>
                      <a:r>
                        <a:rPr lang="de-DE" sz="1400" dirty="0">
                          <a:effectLst/>
                        </a:rPr>
                        <a:t>7. Berufungsverhandlung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err="1">
                          <a:effectLst/>
                        </a:rPr>
                        <a:t>Kandidat_innen</a:t>
                      </a:r>
                      <a:r>
                        <a:rPr lang="de-DE" sz="1400" i="1" dirty="0">
                          <a:effectLst/>
                        </a:rPr>
                        <a:t> + Vorstand</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57305272"/>
                  </a:ext>
                </a:extLst>
              </a:tr>
              <a:tr h="239321">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8. Dienstantritt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err="1">
                          <a:effectLst/>
                        </a:rPr>
                        <a:t>Kandidat_in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99263594"/>
                  </a:ext>
                </a:extLst>
              </a:tr>
            </a:tbl>
          </a:graphicData>
        </a:graphic>
      </p:graphicFrame>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2" name="Rechteck 11">
            <a:extLst>
              <a:ext uri="{FF2B5EF4-FFF2-40B4-BE49-F238E27FC236}">
                <a16:creationId xmlns:a16="http://schemas.microsoft.com/office/drawing/2014/main" id="{5626032A-8B43-43CA-8166-24A7705160AA}"/>
              </a:ext>
            </a:extLst>
          </p:cNvPr>
          <p:cNvSpPr/>
          <p:nvPr/>
        </p:nvSpPr>
        <p:spPr>
          <a:xfrm>
            <a:off x="900079" y="2358192"/>
            <a:ext cx="1801872" cy="3100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hteck 12">
            <a:extLst>
              <a:ext uri="{FF2B5EF4-FFF2-40B4-BE49-F238E27FC236}">
                <a16:creationId xmlns:a16="http://schemas.microsoft.com/office/drawing/2014/main" id="{89C838EB-DCE3-4322-82CB-8D1D6D6CBF48}"/>
              </a:ext>
            </a:extLst>
          </p:cNvPr>
          <p:cNvSpPr/>
          <p:nvPr/>
        </p:nvSpPr>
        <p:spPr>
          <a:xfrm>
            <a:off x="6380750" y="2531218"/>
            <a:ext cx="5098021" cy="3100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7" name="Titel 6">
            <a:extLst>
              <a:ext uri="{FF2B5EF4-FFF2-40B4-BE49-F238E27FC236}">
                <a16:creationId xmlns:a16="http://schemas.microsoft.com/office/drawing/2014/main" id="{33992F78-4E66-47A7-93A2-DB8660C527C6}"/>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Tree>
    <p:extLst>
      <p:ext uri="{BB962C8B-B14F-4D97-AF65-F5344CB8AC3E}">
        <p14:creationId xmlns:p14="http://schemas.microsoft.com/office/powerpoint/2010/main" val="1590138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000" b="1" dirty="0"/>
          </a:p>
        </p:txBody>
      </p:sp>
      <p:graphicFrame>
        <p:nvGraphicFramePr>
          <p:cNvPr id="11" name="Tabelle 10">
            <a:extLst>
              <a:ext uri="{FF2B5EF4-FFF2-40B4-BE49-F238E27FC236}">
                <a16:creationId xmlns:a16="http://schemas.microsoft.com/office/drawing/2014/main" id="{D1C8BB4C-37E4-461A-ABA8-20C4D4E6B9F7}"/>
              </a:ext>
            </a:extLst>
          </p:cNvPr>
          <p:cNvGraphicFramePr>
            <a:graphicFrameLocks noGrp="1"/>
          </p:cNvGraphicFramePr>
          <p:nvPr>
            <p:extLst>
              <p:ext uri="{D42A27DB-BD31-4B8C-83A1-F6EECF244321}">
                <p14:modId xmlns:p14="http://schemas.microsoft.com/office/powerpoint/2010/main" val="2116553893"/>
              </p:ext>
            </p:extLst>
          </p:nvPr>
        </p:nvGraphicFramePr>
        <p:xfrm>
          <a:off x="963170" y="2633476"/>
          <a:ext cx="10162030" cy="2727884"/>
        </p:xfrm>
        <a:graphic>
          <a:graphicData uri="http://schemas.openxmlformats.org/drawingml/2006/table">
            <a:tbl>
              <a:tblPr firstRow="1" firstCol="1" bandRow="1">
                <a:tableStyleId>{5940675A-B579-460E-94D1-54222C63F5DA}</a:tableStyleId>
              </a:tblPr>
              <a:tblGrid>
                <a:gridCol w="1725029">
                  <a:extLst>
                    <a:ext uri="{9D8B030D-6E8A-4147-A177-3AD203B41FA5}">
                      <a16:colId xmlns:a16="http://schemas.microsoft.com/office/drawing/2014/main" val="2203722522"/>
                    </a:ext>
                  </a:extLst>
                </a:gridCol>
                <a:gridCol w="3700411">
                  <a:extLst>
                    <a:ext uri="{9D8B030D-6E8A-4147-A177-3AD203B41FA5}">
                      <a16:colId xmlns:a16="http://schemas.microsoft.com/office/drawing/2014/main" val="2701605801"/>
                    </a:ext>
                  </a:extLst>
                </a:gridCol>
                <a:gridCol w="4736590">
                  <a:extLst>
                    <a:ext uri="{9D8B030D-6E8A-4147-A177-3AD203B41FA5}">
                      <a16:colId xmlns:a16="http://schemas.microsoft.com/office/drawing/2014/main" val="3425018939"/>
                    </a:ext>
                  </a:extLst>
                </a:gridCol>
              </a:tblGrid>
              <a:tr h="239321">
                <a:tc>
                  <a:txBody>
                    <a:bodyPr/>
                    <a:lstStyle/>
                    <a:p>
                      <a:pPr>
                        <a:lnSpc>
                          <a:spcPct val="115000"/>
                        </a:lnSpc>
                        <a:spcAft>
                          <a:spcPts val="1000"/>
                        </a:spcAft>
                      </a:pPr>
                      <a:r>
                        <a:rPr lang="de-DE" sz="1400" b="1" dirty="0">
                          <a:effectLst/>
                        </a:rPr>
                        <a:t>Verfahrensart</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a:effectLst/>
                        </a:rPr>
                        <a:t>Verfahrensschritte</a:t>
                      </a:r>
                      <a:endParaRPr lang="de-DE"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dirty="0" err="1">
                          <a:effectLst/>
                        </a:rPr>
                        <a:t>Akteur_innen</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9620828"/>
                  </a:ext>
                </a:extLst>
              </a:tr>
              <a:tr h="278948">
                <a:tc>
                  <a:txBody>
                    <a:bodyPr/>
                    <a:lstStyle/>
                    <a:p>
                      <a:pPr>
                        <a:lnSpc>
                          <a:spcPct val="115000"/>
                        </a:lnSpc>
                        <a:spcAft>
                          <a:spcPts val="1000"/>
                        </a:spcAft>
                      </a:pPr>
                      <a:r>
                        <a:rPr lang="de-DE" sz="1400" dirty="0">
                          <a:effectLst/>
                        </a:rPr>
                        <a:t>Strukturverfahren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lvl="0" indent="0">
                        <a:lnSpc>
                          <a:spcPct val="115000"/>
                        </a:lnSpc>
                        <a:spcAft>
                          <a:spcPts val="1000"/>
                        </a:spcAft>
                        <a:buFont typeface="+mj-lt"/>
                        <a:buNone/>
                      </a:pPr>
                      <a:r>
                        <a:rPr lang="de-DE" sz="1400" dirty="0">
                          <a:effectLst/>
                        </a:rPr>
                        <a:t>1. Etablierung/Zuweisung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Vorstand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94860865"/>
                  </a:ext>
                </a:extLst>
              </a:tr>
              <a:tr h="322164">
                <a:tc rowSpan="5">
                  <a:txBody>
                    <a:bodyPr/>
                    <a:lstStyle/>
                    <a:p>
                      <a:pPr>
                        <a:lnSpc>
                          <a:spcPct val="115000"/>
                        </a:lnSpc>
                        <a:spcAft>
                          <a:spcPts val="1000"/>
                        </a:spcAft>
                      </a:pPr>
                      <a:r>
                        <a:rPr lang="de-DE" sz="1400" dirty="0">
                          <a:effectLst/>
                        </a:rPr>
                        <a:t>Berufungsverfahren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lvl="0" indent="0">
                        <a:lnSpc>
                          <a:spcPct val="115000"/>
                        </a:lnSpc>
                        <a:spcAft>
                          <a:spcPts val="1000"/>
                        </a:spcAft>
                        <a:buFont typeface="+mj-lt"/>
                        <a:buNone/>
                      </a:pPr>
                      <a:r>
                        <a:rPr lang="de-DE" sz="1400" dirty="0">
                          <a:effectLst/>
                        </a:rPr>
                        <a:t>2. Bildung einer Berufungskommission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Fachbereichsrat/WV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5425041"/>
                  </a:ext>
                </a:extLst>
              </a:tr>
              <a:tr h="315847">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3. Ausschreibung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Berufungskommission + FBR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6119096"/>
                  </a:ext>
                </a:extLst>
              </a:tr>
              <a:tr h="341115">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4. Sichtung der Bewerbungsunterlagen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Berufungskommission + FBR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27464164"/>
                  </a:ext>
                </a:extLst>
              </a:tr>
              <a:tr h="483956">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5. Hearing u. Erstellung Besetzungsvorschlages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Berufungskommission + externe Sachverständige + FBR + Senat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92444354"/>
                  </a:ext>
                </a:extLst>
              </a:tr>
              <a:tr h="249762">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6. Berufung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a:effectLst/>
                        </a:rPr>
                        <a:t>Präsident/zuständiges Ministerium </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72950820"/>
                  </a:ext>
                </a:extLst>
              </a:tr>
              <a:tr h="239321">
                <a:tc rowSpan="2">
                  <a:txBody>
                    <a:bodyPr/>
                    <a:lstStyle/>
                    <a:p>
                      <a:pPr>
                        <a:lnSpc>
                          <a:spcPct val="115000"/>
                        </a:lnSpc>
                        <a:spcAft>
                          <a:spcPts val="1000"/>
                        </a:spcAft>
                      </a:pPr>
                      <a:r>
                        <a:rPr lang="de-DE" sz="1400" dirty="0">
                          <a:effectLst/>
                        </a:rPr>
                        <a:t>Personalverfahren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lvl="0" indent="0">
                        <a:lnSpc>
                          <a:spcPct val="115000"/>
                        </a:lnSpc>
                        <a:spcAft>
                          <a:spcPts val="1000"/>
                        </a:spcAft>
                        <a:buFont typeface="+mj-lt"/>
                        <a:buNone/>
                      </a:pPr>
                      <a:r>
                        <a:rPr lang="de-DE" sz="1400" dirty="0">
                          <a:effectLst/>
                        </a:rPr>
                        <a:t>7. Berufungsverhandlung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err="1">
                          <a:effectLst/>
                        </a:rPr>
                        <a:t>Kandidat_innen</a:t>
                      </a:r>
                      <a:r>
                        <a:rPr lang="de-DE" sz="1400" i="1" dirty="0">
                          <a:effectLst/>
                        </a:rPr>
                        <a:t> + Vorstand</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57305272"/>
                  </a:ext>
                </a:extLst>
              </a:tr>
              <a:tr h="239321">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8. Dienstantritt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1000"/>
                        </a:spcAft>
                      </a:pPr>
                      <a:r>
                        <a:rPr lang="de-DE" sz="1400" i="1" dirty="0" err="1">
                          <a:effectLst/>
                        </a:rPr>
                        <a:t>Kandidat_in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99263594"/>
                  </a:ext>
                </a:extLst>
              </a:tr>
            </a:tbl>
          </a:graphicData>
        </a:graphic>
      </p:graphicFrame>
      <p:sp>
        <p:nvSpPr>
          <p:cNvPr id="2" name="Rechteck 1">
            <a:extLst>
              <a:ext uri="{FF2B5EF4-FFF2-40B4-BE49-F238E27FC236}">
                <a16:creationId xmlns:a16="http://schemas.microsoft.com/office/drawing/2014/main" id="{E69A6EA5-6373-4098-BC36-2348F14296B6}"/>
              </a:ext>
            </a:extLst>
          </p:cNvPr>
          <p:cNvSpPr/>
          <p:nvPr/>
        </p:nvSpPr>
        <p:spPr>
          <a:xfrm>
            <a:off x="838201" y="2488818"/>
            <a:ext cx="1884373" cy="3011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Titel 6">
            <a:extLst>
              <a:ext uri="{FF2B5EF4-FFF2-40B4-BE49-F238E27FC236}">
                <a16:creationId xmlns:a16="http://schemas.microsoft.com/office/drawing/2014/main" id="{D089C383-E685-4B33-BE2F-AAEF3AEE5152}"/>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Tree>
    <p:extLst>
      <p:ext uri="{BB962C8B-B14F-4D97-AF65-F5344CB8AC3E}">
        <p14:creationId xmlns:p14="http://schemas.microsoft.com/office/powerpoint/2010/main" val="4183891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a:t>Berufungsverfahren im weiteren und im engeren Sinne</a:t>
            </a:r>
          </a:p>
          <a:p>
            <a:pPr marL="0" indent="0">
              <a:buNone/>
            </a:pPr>
            <a:endParaRPr lang="de-DE" sz="2000" b="1" dirty="0"/>
          </a:p>
        </p:txBody>
      </p:sp>
      <p:graphicFrame>
        <p:nvGraphicFramePr>
          <p:cNvPr id="11" name="Tabelle 10">
            <a:extLst>
              <a:ext uri="{FF2B5EF4-FFF2-40B4-BE49-F238E27FC236}">
                <a16:creationId xmlns:a16="http://schemas.microsoft.com/office/drawing/2014/main" id="{D1C8BB4C-37E4-461A-ABA8-20C4D4E6B9F7}"/>
              </a:ext>
            </a:extLst>
          </p:cNvPr>
          <p:cNvGraphicFramePr>
            <a:graphicFrameLocks noGrp="1"/>
          </p:cNvGraphicFramePr>
          <p:nvPr>
            <p:extLst>
              <p:ext uri="{D42A27DB-BD31-4B8C-83A1-F6EECF244321}">
                <p14:modId xmlns:p14="http://schemas.microsoft.com/office/powerpoint/2010/main" val="1250170674"/>
              </p:ext>
            </p:extLst>
          </p:nvPr>
        </p:nvGraphicFramePr>
        <p:xfrm>
          <a:off x="963170" y="2633476"/>
          <a:ext cx="10162030" cy="2734656"/>
        </p:xfrm>
        <a:graphic>
          <a:graphicData uri="http://schemas.openxmlformats.org/drawingml/2006/table">
            <a:tbl>
              <a:tblPr firstRow="1" firstCol="1" bandRow="1">
                <a:tableStyleId>{5940675A-B579-460E-94D1-54222C63F5DA}</a:tableStyleId>
              </a:tblPr>
              <a:tblGrid>
                <a:gridCol w="1725029">
                  <a:extLst>
                    <a:ext uri="{9D8B030D-6E8A-4147-A177-3AD203B41FA5}">
                      <a16:colId xmlns:a16="http://schemas.microsoft.com/office/drawing/2014/main" val="2203722522"/>
                    </a:ext>
                  </a:extLst>
                </a:gridCol>
                <a:gridCol w="3700411">
                  <a:extLst>
                    <a:ext uri="{9D8B030D-6E8A-4147-A177-3AD203B41FA5}">
                      <a16:colId xmlns:a16="http://schemas.microsoft.com/office/drawing/2014/main" val="2701605801"/>
                    </a:ext>
                  </a:extLst>
                </a:gridCol>
                <a:gridCol w="4736590">
                  <a:extLst>
                    <a:ext uri="{9D8B030D-6E8A-4147-A177-3AD203B41FA5}">
                      <a16:colId xmlns:a16="http://schemas.microsoft.com/office/drawing/2014/main" val="3425018939"/>
                    </a:ext>
                  </a:extLst>
                </a:gridCol>
              </a:tblGrid>
              <a:tr h="239321">
                <a:tc>
                  <a:txBody>
                    <a:bodyPr/>
                    <a:lstStyle/>
                    <a:p>
                      <a:pPr>
                        <a:lnSpc>
                          <a:spcPct val="115000"/>
                        </a:lnSpc>
                        <a:spcAft>
                          <a:spcPts val="1000"/>
                        </a:spcAft>
                      </a:pPr>
                      <a:r>
                        <a:rPr lang="de-DE" sz="1400" b="1" dirty="0">
                          <a:effectLst/>
                        </a:rPr>
                        <a:t>Verfahrensart</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a:effectLst/>
                        </a:rPr>
                        <a:t>Verfahrensschritte</a:t>
                      </a:r>
                      <a:endParaRPr lang="de-DE"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dirty="0" err="1">
                          <a:effectLst/>
                        </a:rPr>
                        <a:t>Akteur_innen</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9620828"/>
                  </a:ext>
                </a:extLst>
              </a:tr>
              <a:tr h="278948">
                <a:tc>
                  <a:txBody>
                    <a:bodyPr/>
                    <a:lstStyle/>
                    <a:p>
                      <a:pPr>
                        <a:lnSpc>
                          <a:spcPct val="115000"/>
                        </a:lnSpc>
                        <a:spcAft>
                          <a:spcPts val="1000"/>
                        </a:spcAft>
                      </a:pPr>
                      <a:r>
                        <a:rPr lang="de-DE" sz="1400" dirty="0">
                          <a:effectLst/>
                        </a:rPr>
                        <a:t>Strukturverfahren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nSpc>
                          <a:spcPct val="115000"/>
                        </a:lnSpc>
                        <a:spcAft>
                          <a:spcPts val="1000"/>
                        </a:spcAft>
                        <a:buFont typeface="+mj-lt"/>
                        <a:buNone/>
                      </a:pPr>
                      <a:r>
                        <a:rPr lang="de-DE" sz="1400" dirty="0">
                          <a:effectLst/>
                        </a:rPr>
                        <a:t>1. Etablierung/Zuweisung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i="1" dirty="0">
                          <a:effectLst/>
                        </a:rPr>
                        <a:t>Vorstand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894860865"/>
                  </a:ext>
                </a:extLst>
              </a:tr>
              <a:tr h="322164">
                <a:tc rowSpan="5">
                  <a:txBody>
                    <a:bodyPr/>
                    <a:lstStyle/>
                    <a:p>
                      <a:pPr>
                        <a:lnSpc>
                          <a:spcPct val="115000"/>
                        </a:lnSpc>
                        <a:spcAft>
                          <a:spcPts val="1000"/>
                        </a:spcAft>
                      </a:pPr>
                      <a:r>
                        <a:rPr lang="de-DE" sz="1400" dirty="0">
                          <a:effectLst/>
                        </a:rPr>
                        <a:t>Berufungsverfahren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lvl="0" indent="0">
                        <a:lnSpc>
                          <a:spcPct val="115000"/>
                        </a:lnSpc>
                        <a:spcAft>
                          <a:spcPts val="1000"/>
                        </a:spcAft>
                        <a:buFont typeface="+mj-lt"/>
                        <a:buNone/>
                      </a:pPr>
                      <a:r>
                        <a:rPr lang="de-DE" sz="1400" dirty="0">
                          <a:effectLst/>
                        </a:rPr>
                        <a:t>2. Bildung einer Berufungskommission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Fachbereichsrat/WV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85425041"/>
                  </a:ext>
                </a:extLst>
              </a:tr>
              <a:tr h="315847">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3. Ausschreibung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Berufungskommission + FBR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476119096"/>
                  </a:ext>
                </a:extLst>
              </a:tr>
              <a:tr h="341115">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4. Sichtung der Bewerbungsunterlagen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Berufungskommission + FBR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927464164"/>
                  </a:ext>
                </a:extLst>
              </a:tr>
              <a:tr h="483956">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5. Hearing u. Erstellung Besetzungsvorschlages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Berufungskommission + externe Sachverständige + FBR </a:t>
                      </a:r>
                      <a:r>
                        <a:rPr lang="de-DE" sz="1400" i="1" dirty="0" smtClean="0">
                          <a:effectLst/>
                        </a:rPr>
                        <a:t>+ Vorstand + </a:t>
                      </a:r>
                      <a:r>
                        <a:rPr lang="de-DE" sz="1400" i="1" dirty="0">
                          <a:effectLst/>
                        </a:rPr>
                        <a:t>Senat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992444354"/>
                  </a:ext>
                </a:extLst>
              </a:tr>
              <a:tr h="249762">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6. Berufung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Präsident/zuständiges Ministerium </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172950820"/>
                  </a:ext>
                </a:extLst>
              </a:tr>
              <a:tr h="239321">
                <a:tc rowSpan="2">
                  <a:txBody>
                    <a:bodyPr/>
                    <a:lstStyle/>
                    <a:p>
                      <a:pPr>
                        <a:lnSpc>
                          <a:spcPct val="115000"/>
                        </a:lnSpc>
                        <a:spcAft>
                          <a:spcPts val="1000"/>
                        </a:spcAft>
                      </a:pPr>
                      <a:r>
                        <a:rPr lang="de-DE" sz="1400" dirty="0">
                          <a:effectLst/>
                        </a:rPr>
                        <a:t>Personalverfahren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nSpc>
                          <a:spcPct val="115000"/>
                        </a:lnSpc>
                        <a:spcAft>
                          <a:spcPts val="1000"/>
                        </a:spcAft>
                        <a:buFont typeface="+mj-lt"/>
                        <a:buNone/>
                      </a:pPr>
                      <a:r>
                        <a:rPr lang="de-DE" sz="1400" dirty="0">
                          <a:effectLst/>
                        </a:rPr>
                        <a:t>7. Berufungsverhandlung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i="1" dirty="0" err="1">
                          <a:effectLst/>
                        </a:rPr>
                        <a:t>Kandidat_innen</a:t>
                      </a:r>
                      <a:r>
                        <a:rPr lang="de-DE" sz="1400" i="1" dirty="0">
                          <a:effectLst/>
                        </a:rPr>
                        <a:t> + Vorstand</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357305272"/>
                  </a:ext>
                </a:extLst>
              </a:tr>
              <a:tr h="239321">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8. Dienstantritt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i="1" dirty="0" err="1">
                          <a:effectLst/>
                        </a:rPr>
                        <a:t>Kandidat_in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99263594"/>
                  </a:ext>
                </a:extLst>
              </a:tr>
            </a:tbl>
          </a:graphicData>
        </a:graphic>
      </p:graphicFrame>
      <p:sp>
        <p:nvSpPr>
          <p:cNvPr id="8" name="Titel 6">
            <a:extLst>
              <a:ext uri="{FF2B5EF4-FFF2-40B4-BE49-F238E27FC236}">
                <a16:creationId xmlns:a16="http://schemas.microsoft.com/office/drawing/2014/main" id="{E8DD7626-7833-43A2-A632-6BF3F0D8284C}"/>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Tree>
    <p:extLst>
      <p:ext uri="{BB962C8B-B14F-4D97-AF65-F5344CB8AC3E}">
        <p14:creationId xmlns:p14="http://schemas.microsoft.com/office/powerpoint/2010/main" val="376402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1001"/>
              </a:spcAft>
              <a:buNone/>
            </a:pPr>
            <a:r>
              <a:rPr lang="de-DE" sz="2400" b="1" dirty="0">
                <a:latin typeface="Calibri" panose="020F0502020204030204" pitchFamily="34" charset="0"/>
                <a:cs typeface="Times New Roman" panose="02020603050405020304" pitchFamily="18" charset="0"/>
              </a:rPr>
              <a:t>1. Etablierung/Zuweisung einer Professur</a:t>
            </a:r>
          </a:p>
          <a:p>
            <a:pPr marL="0" indent="0">
              <a:buNone/>
            </a:pPr>
            <a:r>
              <a:rPr lang="de-DE" sz="2000" b="1" dirty="0"/>
              <a:t>A) W3-Professuren, die mit der Leitung einer MBE verbunden sind</a:t>
            </a:r>
          </a:p>
          <a:p>
            <a:pPr marL="0" indent="0">
              <a:buNone/>
            </a:pPr>
            <a:r>
              <a:rPr lang="de-DE" sz="2000" i="1" dirty="0"/>
              <a:t>i.d.R. 2 Jahre vor Vakanz …</a:t>
            </a:r>
          </a:p>
          <a:p>
            <a:pPr marL="0" indent="0">
              <a:buNone/>
            </a:pPr>
            <a:endParaRPr lang="de-DE" sz="2000" i="1" dirty="0"/>
          </a:p>
        </p:txBody>
      </p:sp>
      <p:graphicFrame>
        <p:nvGraphicFramePr>
          <p:cNvPr id="2" name="Tabelle 2">
            <a:extLst>
              <a:ext uri="{FF2B5EF4-FFF2-40B4-BE49-F238E27FC236}">
                <a16:creationId xmlns:a16="http://schemas.microsoft.com/office/drawing/2014/main" id="{34D6F22C-1726-484D-8BC0-4C40069F0ED2}"/>
              </a:ext>
            </a:extLst>
          </p:cNvPr>
          <p:cNvGraphicFramePr>
            <a:graphicFrameLocks noGrp="1"/>
          </p:cNvGraphicFramePr>
          <p:nvPr>
            <p:extLst>
              <p:ext uri="{D42A27DB-BD31-4B8C-83A1-F6EECF244321}">
                <p14:modId xmlns:p14="http://schemas.microsoft.com/office/powerpoint/2010/main" val="2922924063"/>
              </p:ext>
            </p:extLst>
          </p:nvPr>
        </p:nvGraphicFramePr>
        <p:xfrm>
          <a:off x="935025" y="3598197"/>
          <a:ext cx="10336010" cy="2590810"/>
        </p:xfrm>
        <a:graphic>
          <a:graphicData uri="http://schemas.openxmlformats.org/drawingml/2006/table">
            <a:tbl>
              <a:tblPr firstRow="1" bandRow="1">
                <a:tableStyleId>{2D5ABB26-0587-4C30-8999-92F81FD0307C}</a:tableStyleId>
              </a:tblPr>
              <a:tblGrid>
                <a:gridCol w="5168005">
                  <a:extLst>
                    <a:ext uri="{9D8B030D-6E8A-4147-A177-3AD203B41FA5}">
                      <a16:colId xmlns:a16="http://schemas.microsoft.com/office/drawing/2014/main" val="1337999515"/>
                    </a:ext>
                  </a:extLst>
                </a:gridCol>
                <a:gridCol w="5168005">
                  <a:extLst>
                    <a:ext uri="{9D8B030D-6E8A-4147-A177-3AD203B41FA5}">
                      <a16:colId xmlns:a16="http://schemas.microsoft.com/office/drawing/2014/main" val="2635185137"/>
                    </a:ext>
                  </a:extLst>
                </a:gridCol>
              </a:tblGrid>
              <a:tr h="396242">
                <a:tc>
                  <a:txBody>
                    <a:bodyPr/>
                    <a:lstStyle/>
                    <a:p>
                      <a:r>
                        <a:rPr lang="de-DE" sz="2000" b="0" i="1" dirty="0"/>
                        <a:t>Was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de-DE" sz="2000" b="0" i="1" dirty="0"/>
                        <a:t>Wer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96775283"/>
                  </a:ext>
                </a:extLst>
              </a:tr>
              <a:tr h="396242">
                <a:tc>
                  <a:txBody>
                    <a:bodyPr/>
                    <a:lstStyle/>
                    <a:p>
                      <a:r>
                        <a:rPr lang="de-DE" sz="2000" dirty="0">
                          <a:effectLst/>
                        </a:rPr>
                        <a:t>1. Beratungen über die Ausrichtung der MBE</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Kommission externer Sachverständiger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609344"/>
                  </a:ext>
                </a:extLst>
              </a:tr>
              <a:tr h="1005842">
                <a:tc>
                  <a:txBody>
                    <a:bodyPr/>
                    <a:lstStyle/>
                    <a:p>
                      <a:r>
                        <a:rPr lang="de-DE" sz="2000" dirty="0">
                          <a:effectLst/>
                        </a:rPr>
                        <a:t>2. Erarbeitung einer Empfehlung zur strukturellen Weiterentwicklung (Profilpapier)</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kern="1200" dirty="0">
                          <a:solidFill>
                            <a:schemeClr val="dk1"/>
                          </a:solidFill>
                          <a:effectLst/>
                        </a:rPr>
                        <a:t>Wissenschaftliche oder Medizinische </a:t>
                      </a:r>
                      <a:r>
                        <a:rPr lang="de-DE" sz="2000" kern="1200" dirty="0" err="1">
                          <a:solidFill>
                            <a:schemeClr val="dk1"/>
                          </a:solidFill>
                          <a:effectLst/>
                        </a:rPr>
                        <a:t>Vorständ_in</a:t>
                      </a:r>
                      <a:r>
                        <a:rPr lang="de-DE" sz="2000" kern="1200" dirty="0">
                          <a:solidFill>
                            <a:schemeClr val="dk1"/>
                          </a:solidFill>
                          <a:effectLst/>
                        </a:rPr>
                        <a:t> je nach überwiegendem Budgetanteil</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65499"/>
                  </a:ext>
                </a:extLst>
              </a:tr>
              <a:tr h="396242">
                <a:tc>
                  <a:txBody>
                    <a:bodyPr/>
                    <a:lstStyle/>
                    <a:p>
                      <a:r>
                        <a:rPr lang="de-DE" sz="2000" dirty="0"/>
                        <a:t>3. Zuweisung/Etablierung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Gesamtvorstand</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148542"/>
                  </a:ext>
                </a:extLst>
              </a:tr>
              <a:tr h="396242">
                <a:tc>
                  <a:txBody>
                    <a:bodyPr/>
                    <a:lstStyle/>
                    <a:p>
                      <a:r>
                        <a:rPr lang="de-DE" sz="2000" dirty="0"/>
                        <a:t>4. Finaler Entscheid über Zuweisung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Präsident der JGU</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93399"/>
                  </a:ext>
                </a:extLst>
              </a:tr>
            </a:tbl>
          </a:graphicData>
        </a:graphic>
      </p:graphicFrame>
      <p:sp>
        <p:nvSpPr>
          <p:cNvPr id="9" name="Titel 6">
            <a:extLst>
              <a:ext uri="{FF2B5EF4-FFF2-40B4-BE49-F238E27FC236}">
                <a16:creationId xmlns:a16="http://schemas.microsoft.com/office/drawing/2014/main" id="{2971634A-688B-420A-BFE8-F2B23D263615}"/>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Tree>
    <p:extLst>
      <p:ext uri="{BB962C8B-B14F-4D97-AF65-F5344CB8AC3E}">
        <p14:creationId xmlns:p14="http://schemas.microsoft.com/office/powerpoint/2010/main" val="1730176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20AC5040-51F3-4563-B5B5-63BB5A40A6EF}"/>
              </a:ext>
            </a:extLst>
          </p:cNvPr>
          <p:cNvSpPr/>
          <p:nvPr/>
        </p:nvSpPr>
        <p:spPr>
          <a:xfrm>
            <a:off x="4524186" y="2640075"/>
            <a:ext cx="6249545" cy="4081769"/>
          </a:xfrm>
          <a:prstGeom prst="rect">
            <a:avLst/>
          </a:prstGeom>
          <a:solidFill>
            <a:schemeClr val="accent3">
              <a:lumMod val="40000"/>
              <a:lumOff val="6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1001"/>
              </a:spcAft>
              <a:buNone/>
            </a:pPr>
            <a:r>
              <a:rPr lang="de-DE" sz="2400" b="1" dirty="0">
                <a:latin typeface="Calibri" panose="020F0502020204030204" pitchFamily="34" charset="0"/>
                <a:cs typeface="Times New Roman" panose="02020603050405020304" pitchFamily="18" charset="0"/>
              </a:rPr>
              <a:t>1. Etablierung/Zuweisung einer Professur</a:t>
            </a:r>
          </a:p>
          <a:p>
            <a:pPr marL="0" indent="0">
              <a:buNone/>
            </a:pPr>
            <a:endParaRPr lang="de-DE" sz="2000" i="1" dirty="0"/>
          </a:p>
        </p:txBody>
      </p:sp>
      <p:pic>
        <p:nvPicPr>
          <p:cNvPr id="5" name="Grafik 4">
            <a:extLst>
              <a:ext uri="{FF2B5EF4-FFF2-40B4-BE49-F238E27FC236}">
                <a16:creationId xmlns:a16="http://schemas.microsoft.com/office/drawing/2014/main" id="{D4AAF2FD-56F9-432A-BD4B-771C4FF705BC}"/>
              </a:ext>
            </a:extLst>
          </p:cNvPr>
          <p:cNvPicPr>
            <a:picLocks noChangeAspect="1"/>
          </p:cNvPicPr>
          <p:nvPr/>
        </p:nvPicPr>
        <p:blipFill>
          <a:blip r:embed="rId4"/>
          <a:stretch>
            <a:fillRect/>
          </a:stretch>
        </p:blipFill>
        <p:spPr>
          <a:xfrm>
            <a:off x="4778359" y="2818088"/>
            <a:ext cx="2675349" cy="3674788"/>
          </a:xfrm>
          <a:prstGeom prst="rect">
            <a:avLst/>
          </a:prstGeom>
        </p:spPr>
      </p:pic>
      <p:pic>
        <p:nvPicPr>
          <p:cNvPr id="8" name="Grafik 7">
            <a:extLst>
              <a:ext uri="{FF2B5EF4-FFF2-40B4-BE49-F238E27FC236}">
                <a16:creationId xmlns:a16="http://schemas.microsoft.com/office/drawing/2014/main" id="{E4FA7131-DF60-477D-9B71-1203E92D4CB2}"/>
              </a:ext>
            </a:extLst>
          </p:cNvPr>
          <p:cNvPicPr>
            <a:picLocks noChangeAspect="1"/>
          </p:cNvPicPr>
          <p:nvPr/>
        </p:nvPicPr>
        <p:blipFill rotWithShape="1">
          <a:blip r:embed="rId5"/>
          <a:srcRect b="6498"/>
          <a:stretch/>
        </p:blipFill>
        <p:spPr>
          <a:xfrm>
            <a:off x="7650102" y="2818088"/>
            <a:ext cx="2842277" cy="3674788"/>
          </a:xfrm>
          <a:prstGeom prst="rect">
            <a:avLst/>
          </a:prstGeom>
        </p:spPr>
      </p:pic>
      <p:sp>
        <p:nvSpPr>
          <p:cNvPr id="9" name="Textfeld 8">
            <a:extLst>
              <a:ext uri="{FF2B5EF4-FFF2-40B4-BE49-F238E27FC236}">
                <a16:creationId xmlns:a16="http://schemas.microsoft.com/office/drawing/2014/main" id="{7D574556-A3BC-4F18-B81A-1CD05E7FF1D9}"/>
              </a:ext>
            </a:extLst>
          </p:cNvPr>
          <p:cNvSpPr txBox="1"/>
          <p:nvPr/>
        </p:nvSpPr>
        <p:spPr>
          <a:xfrm>
            <a:off x="1699623" y="2676446"/>
            <a:ext cx="2282564" cy="3785908"/>
          </a:xfrm>
          <a:prstGeom prst="rect">
            <a:avLst/>
          </a:prstGeom>
          <a:noFill/>
        </p:spPr>
        <p:txBody>
          <a:bodyPr wrap="square" rtlCol="0">
            <a:spAutoFit/>
          </a:bodyPr>
          <a:lstStyle/>
          <a:p>
            <a:r>
              <a:rPr lang="de-DE" sz="2000" b="1" dirty="0">
                <a:latin typeface="Calibri" panose="020F0502020204030204" pitchFamily="34" charset="0"/>
                <a:cs typeface="Times New Roman" panose="02020603050405020304" pitchFamily="18" charset="0"/>
              </a:rPr>
              <a:t>Profilpapier</a:t>
            </a:r>
          </a:p>
          <a:p>
            <a:r>
              <a:rPr lang="de-DE" sz="2000" dirty="0">
                <a:latin typeface="Calibri" panose="020F0502020204030204" pitchFamily="34" charset="0"/>
                <a:cs typeface="Times New Roman" panose="02020603050405020304" pitchFamily="18" charset="0"/>
              </a:rPr>
              <a:t>beschreibt…</a:t>
            </a:r>
          </a:p>
          <a:p>
            <a:endParaRPr lang="de-DE" sz="2000" dirty="0">
              <a:latin typeface="Calibri" panose="020F0502020204030204" pitchFamily="34" charset="0"/>
              <a:cs typeface="Times New Roman" panose="02020603050405020304" pitchFamily="18" charset="0"/>
            </a:endParaRPr>
          </a:p>
          <a:p>
            <a:pPr marL="342909" indent="-342909">
              <a:buFontTx/>
              <a:buChar char="-"/>
            </a:pPr>
            <a:r>
              <a:rPr lang="de-DE" sz="2000" dirty="0">
                <a:latin typeface="Calibri" panose="020F0502020204030204" pitchFamily="34" charset="0"/>
                <a:cs typeface="Times New Roman" panose="02020603050405020304" pitchFamily="18" charset="0"/>
              </a:rPr>
              <a:t>Wertigkeit</a:t>
            </a:r>
          </a:p>
          <a:p>
            <a:endParaRPr lang="de-DE" sz="800" dirty="0">
              <a:latin typeface="Calibri" panose="020F0502020204030204" pitchFamily="34" charset="0"/>
              <a:cs typeface="Times New Roman" panose="02020603050405020304" pitchFamily="18" charset="0"/>
            </a:endParaRPr>
          </a:p>
          <a:p>
            <a:pPr marL="342909" indent="-342909">
              <a:buFontTx/>
              <a:buChar char="-"/>
            </a:pPr>
            <a:r>
              <a:rPr lang="de-DE" sz="2000" dirty="0">
                <a:latin typeface="Calibri" panose="020F0502020204030204" pitchFamily="34" charset="0"/>
                <a:cs typeface="Times New Roman" panose="02020603050405020304" pitchFamily="18" charset="0"/>
              </a:rPr>
              <a:t>Nachhaltigkeit</a:t>
            </a:r>
          </a:p>
          <a:p>
            <a:endParaRPr lang="de-DE" sz="800" dirty="0">
              <a:latin typeface="Calibri" panose="020F0502020204030204" pitchFamily="34" charset="0"/>
              <a:cs typeface="Times New Roman" panose="02020603050405020304" pitchFamily="18" charset="0"/>
            </a:endParaRPr>
          </a:p>
          <a:p>
            <a:pPr marL="342909" indent="-342909">
              <a:buFontTx/>
              <a:buChar char="-"/>
            </a:pPr>
            <a:r>
              <a:rPr lang="de-DE" sz="2000" dirty="0">
                <a:latin typeface="Calibri" panose="020F0502020204030204" pitchFamily="34" charset="0"/>
                <a:cs typeface="Times New Roman" panose="02020603050405020304" pitchFamily="18" charset="0"/>
              </a:rPr>
              <a:t>Ausrichtung </a:t>
            </a:r>
            <a:r>
              <a:rPr lang="de-DE" sz="1401" dirty="0">
                <a:latin typeface="Calibri" panose="020F0502020204030204" pitchFamily="34" charset="0"/>
                <a:cs typeface="Times New Roman" panose="02020603050405020304" pitchFamily="18" charset="0"/>
              </a:rPr>
              <a:t>Forschung, Lehre und Krankenversorgung</a:t>
            </a:r>
          </a:p>
          <a:p>
            <a:endParaRPr lang="de-DE" sz="800" dirty="0">
              <a:latin typeface="Calibri" panose="020F0502020204030204" pitchFamily="34" charset="0"/>
              <a:cs typeface="Times New Roman" panose="02020603050405020304" pitchFamily="18" charset="0"/>
            </a:endParaRPr>
          </a:p>
          <a:p>
            <a:pPr marL="342909" indent="-342909">
              <a:buFontTx/>
              <a:buChar char="-"/>
            </a:pPr>
            <a:r>
              <a:rPr lang="de-DE" sz="2000" dirty="0">
                <a:latin typeface="Calibri" panose="020F0502020204030204" pitchFamily="34" charset="0"/>
                <a:cs typeface="Times New Roman" panose="02020603050405020304" pitchFamily="18" charset="0"/>
              </a:rPr>
              <a:t>strategische Einbindung</a:t>
            </a:r>
          </a:p>
          <a:p>
            <a:endParaRPr lang="de-DE" sz="800" dirty="0">
              <a:latin typeface="Calibri" panose="020F0502020204030204" pitchFamily="34" charset="0"/>
              <a:cs typeface="Times New Roman" panose="02020603050405020304" pitchFamily="18" charset="0"/>
            </a:endParaRPr>
          </a:p>
          <a:p>
            <a:pPr marL="342909" indent="-342909">
              <a:buFontTx/>
              <a:buChar char="-"/>
            </a:pPr>
            <a:r>
              <a:rPr lang="de-DE" sz="2000" dirty="0">
                <a:latin typeface="Calibri" panose="020F0502020204030204" pitchFamily="34" charset="0"/>
                <a:cs typeface="Times New Roman" panose="02020603050405020304" pitchFamily="18" charset="0"/>
              </a:rPr>
              <a:t>Finanzierung</a:t>
            </a:r>
          </a:p>
        </p:txBody>
      </p:sp>
      <p:sp>
        <p:nvSpPr>
          <p:cNvPr id="14" name="Titel 6">
            <a:extLst>
              <a:ext uri="{FF2B5EF4-FFF2-40B4-BE49-F238E27FC236}">
                <a16:creationId xmlns:a16="http://schemas.microsoft.com/office/drawing/2014/main" id="{2781BDB9-7CB4-4888-B2EB-CC945EC9600C}"/>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Tree>
    <p:extLst>
      <p:ext uri="{BB962C8B-B14F-4D97-AF65-F5344CB8AC3E}">
        <p14:creationId xmlns:p14="http://schemas.microsoft.com/office/powerpoint/2010/main" val="4249540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1001"/>
              </a:spcAft>
              <a:buNone/>
            </a:pPr>
            <a:r>
              <a:rPr lang="de-DE" sz="2400" b="1" dirty="0">
                <a:latin typeface="Calibri" panose="020F0502020204030204" pitchFamily="34" charset="0"/>
                <a:cs typeface="Times New Roman" panose="02020603050405020304" pitchFamily="18" charset="0"/>
              </a:rPr>
              <a:t>1. Etablierung/Zuweisung einer Professur</a:t>
            </a:r>
          </a:p>
          <a:p>
            <a:pPr marL="0" indent="0">
              <a:buNone/>
            </a:pPr>
            <a:r>
              <a:rPr lang="de-DE" sz="2000" b="1" dirty="0"/>
              <a:t>B) W2 oder W1-Professur</a:t>
            </a:r>
          </a:p>
          <a:p>
            <a:pPr marL="0" indent="0">
              <a:buNone/>
            </a:pPr>
            <a:endParaRPr lang="de-DE" sz="2000" i="1" dirty="0"/>
          </a:p>
        </p:txBody>
      </p:sp>
      <p:graphicFrame>
        <p:nvGraphicFramePr>
          <p:cNvPr id="2" name="Tabelle 2">
            <a:extLst>
              <a:ext uri="{FF2B5EF4-FFF2-40B4-BE49-F238E27FC236}">
                <a16:creationId xmlns:a16="http://schemas.microsoft.com/office/drawing/2014/main" id="{34D6F22C-1726-484D-8BC0-4C40069F0ED2}"/>
              </a:ext>
            </a:extLst>
          </p:cNvPr>
          <p:cNvGraphicFramePr>
            <a:graphicFrameLocks noGrp="1"/>
          </p:cNvGraphicFramePr>
          <p:nvPr>
            <p:extLst>
              <p:ext uri="{D42A27DB-BD31-4B8C-83A1-F6EECF244321}">
                <p14:modId xmlns:p14="http://schemas.microsoft.com/office/powerpoint/2010/main" val="484133144"/>
              </p:ext>
            </p:extLst>
          </p:nvPr>
        </p:nvGraphicFramePr>
        <p:xfrm>
          <a:off x="935025" y="3598197"/>
          <a:ext cx="10336010" cy="2286010"/>
        </p:xfrm>
        <a:graphic>
          <a:graphicData uri="http://schemas.openxmlformats.org/drawingml/2006/table">
            <a:tbl>
              <a:tblPr firstRow="1" bandRow="1">
                <a:tableStyleId>{2D5ABB26-0587-4C30-8999-92F81FD0307C}</a:tableStyleId>
              </a:tblPr>
              <a:tblGrid>
                <a:gridCol w="5168005">
                  <a:extLst>
                    <a:ext uri="{9D8B030D-6E8A-4147-A177-3AD203B41FA5}">
                      <a16:colId xmlns:a16="http://schemas.microsoft.com/office/drawing/2014/main" val="1337999515"/>
                    </a:ext>
                  </a:extLst>
                </a:gridCol>
                <a:gridCol w="5168005">
                  <a:extLst>
                    <a:ext uri="{9D8B030D-6E8A-4147-A177-3AD203B41FA5}">
                      <a16:colId xmlns:a16="http://schemas.microsoft.com/office/drawing/2014/main" val="2635185137"/>
                    </a:ext>
                  </a:extLst>
                </a:gridCol>
              </a:tblGrid>
              <a:tr h="396242">
                <a:tc>
                  <a:txBody>
                    <a:bodyPr/>
                    <a:lstStyle/>
                    <a:p>
                      <a:r>
                        <a:rPr lang="de-DE" sz="2000" b="0" i="1" dirty="0"/>
                        <a:t>Was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de-DE" sz="2000" b="0" i="1" dirty="0"/>
                        <a:t>Wer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96775283"/>
                  </a:ext>
                </a:extLst>
              </a:tr>
              <a:tr h="701042">
                <a:tc>
                  <a:txBody>
                    <a:bodyPr/>
                    <a:lstStyle/>
                    <a:p>
                      <a:r>
                        <a:rPr lang="de-DE" sz="2000" dirty="0">
                          <a:effectLst/>
                        </a:rPr>
                        <a:t>1. Antrag (alternativ Berufungszusage) unter Vorlage des Profilpapiers</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err="1"/>
                        <a:t>Direktor_in</a:t>
                      </a:r>
                      <a:r>
                        <a:rPr lang="de-DE" sz="2000" dirty="0"/>
                        <a:t> der MBE bei WV</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609344"/>
                  </a:ext>
                </a:extLst>
              </a:tr>
              <a:tr h="396242">
                <a:tc>
                  <a:txBody>
                    <a:bodyPr/>
                    <a:lstStyle/>
                    <a:p>
                      <a:r>
                        <a:rPr lang="de-DE" sz="2000" dirty="0">
                          <a:effectLst/>
                        </a:rPr>
                        <a:t>2. Vorstandsvorlage</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kern="1200" dirty="0">
                          <a:solidFill>
                            <a:schemeClr val="dk1"/>
                          </a:solidFill>
                          <a:effectLst/>
                        </a:rPr>
                        <a:t>WV</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65499"/>
                  </a:ext>
                </a:extLst>
              </a:tr>
              <a:tr h="396242">
                <a:tc>
                  <a:txBody>
                    <a:bodyPr/>
                    <a:lstStyle/>
                    <a:p>
                      <a:r>
                        <a:rPr lang="de-DE" sz="2000" dirty="0"/>
                        <a:t>3. Zuweisung/Etablierung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Gesamtvorstand</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148542"/>
                  </a:ext>
                </a:extLst>
              </a:tr>
              <a:tr h="396242">
                <a:tc>
                  <a:txBody>
                    <a:bodyPr/>
                    <a:lstStyle/>
                    <a:p>
                      <a:r>
                        <a:rPr lang="de-DE" sz="2000" dirty="0"/>
                        <a:t>4. Finaler Entscheid über Zuweisung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Präsident der JGU</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93399"/>
                  </a:ext>
                </a:extLst>
              </a:tr>
            </a:tbl>
          </a:graphicData>
        </a:graphic>
      </p:graphicFrame>
      <p:sp>
        <p:nvSpPr>
          <p:cNvPr id="11" name="Titel 6">
            <a:extLst>
              <a:ext uri="{FF2B5EF4-FFF2-40B4-BE49-F238E27FC236}">
                <a16:creationId xmlns:a16="http://schemas.microsoft.com/office/drawing/2014/main" id="{C6E85B7E-5178-4FE9-BC61-0EE647AC0F61}"/>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Tree>
    <p:extLst>
      <p:ext uri="{BB962C8B-B14F-4D97-AF65-F5344CB8AC3E}">
        <p14:creationId xmlns:p14="http://schemas.microsoft.com/office/powerpoint/2010/main" val="2068002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7" name="Titel 6"/>
          <p:cNvSpPr>
            <a:spLocks noGrp="1"/>
          </p:cNvSpPr>
          <p:nvPr>
            <p:ph type="title"/>
          </p:nvPr>
        </p:nvSpPr>
        <p:spPr/>
        <p:txBody>
          <a:bodyPr/>
          <a:lstStyle/>
          <a:p>
            <a:r>
              <a:rPr lang="de-DE" dirty="0"/>
              <a:t> </a:t>
            </a:r>
          </a:p>
        </p:txBody>
      </p:sp>
      <p:sp>
        <p:nvSpPr>
          <p:cNvPr id="8" name="Inhaltsplatzhalter 7"/>
          <p:cNvSpPr>
            <a:spLocks noGrp="1"/>
          </p:cNvSpPr>
          <p:nvPr>
            <p:ph idx="1"/>
          </p:nvPr>
        </p:nvSpPr>
        <p:spPr/>
        <p:txBody>
          <a:bodyPr>
            <a:normAutofit/>
          </a:bodyPr>
          <a:lstStyle/>
          <a:p>
            <a:pPr marL="0" indent="0">
              <a:buNone/>
            </a:pPr>
            <a:r>
              <a:rPr lang="de-DE" sz="2400" b="1" dirty="0"/>
              <a:t>Gliederung</a:t>
            </a:r>
          </a:p>
          <a:p>
            <a:pPr marL="0" indent="0">
              <a:buNone/>
            </a:pPr>
            <a:endParaRPr lang="de-DE" sz="2400" dirty="0"/>
          </a:p>
          <a:p>
            <a:pPr marL="514364" indent="-514364">
              <a:buAutoNum type="arabicPeriod"/>
            </a:pPr>
            <a:r>
              <a:rPr lang="de-DE" sz="2400" dirty="0"/>
              <a:t>3 rechtliche Grundbegriffe</a:t>
            </a:r>
          </a:p>
          <a:p>
            <a:pPr marL="514364" indent="-514364">
              <a:buAutoNum type="arabicPeriod"/>
            </a:pPr>
            <a:r>
              <a:rPr lang="de-DE" sz="2400" dirty="0"/>
              <a:t>Schritte und </a:t>
            </a:r>
            <a:r>
              <a:rPr lang="de-DE" sz="2400" dirty="0" err="1"/>
              <a:t>Akteur_innen</a:t>
            </a:r>
            <a:r>
              <a:rPr lang="de-DE" sz="2400" dirty="0"/>
              <a:t> des Berufungsverfahrens</a:t>
            </a:r>
          </a:p>
          <a:p>
            <a:pPr marL="514364" indent="-514364">
              <a:buAutoNum type="arabicPeriod"/>
            </a:pPr>
            <a:r>
              <a:rPr lang="de-DE" sz="2400" dirty="0"/>
              <a:t>Verfahrensgestaltung als </a:t>
            </a:r>
            <a:r>
              <a:rPr lang="de-DE" sz="2400" dirty="0" smtClean="0"/>
              <a:t>Kommissionsmitglied</a:t>
            </a:r>
            <a:endParaRPr lang="de-DE" dirty="0"/>
          </a:p>
          <a:p>
            <a:pPr marL="0" indent="0">
              <a:buNone/>
            </a:pPr>
            <a:r>
              <a:rPr lang="de-DE" dirty="0"/>
              <a:t> </a:t>
            </a:r>
            <a:endParaRPr lang="de-DE" i="1" dirty="0">
              <a:solidFill>
                <a:schemeClr val="accent5">
                  <a:lumMod val="75000"/>
                </a:schemeClr>
              </a:solidFill>
            </a:endParaRPr>
          </a:p>
        </p:txBody>
      </p:sp>
    </p:spTree>
    <p:extLst>
      <p:ext uri="{BB962C8B-B14F-4D97-AF65-F5344CB8AC3E}">
        <p14:creationId xmlns:p14="http://schemas.microsoft.com/office/powerpoint/2010/main" val="1709279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1001"/>
              </a:spcAft>
              <a:buNone/>
            </a:pPr>
            <a:r>
              <a:rPr lang="de-DE" sz="2400" b="1" dirty="0">
                <a:latin typeface="Calibri" panose="020F0502020204030204" pitchFamily="34" charset="0"/>
                <a:cs typeface="Times New Roman" panose="02020603050405020304" pitchFamily="18" charset="0"/>
              </a:rPr>
              <a:t>Kommissionsarbeit: Was passiert drumherum?</a:t>
            </a:r>
          </a:p>
          <a:p>
            <a:pPr marL="0" indent="0">
              <a:buNone/>
            </a:pPr>
            <a:endParaRPr lang="de-DE" sz="2000" b="1" dirty="0"/>
          </a:p>
        </p:txBody>
      </p:sp>
      <p:graphicFrame>
        <p:nvGraphicFramePr>
          <p:cNvPr id="11" name="Tabelle 10">
            <a:extLst>
              <a:ext uri="{FF2B5EF4-FFF2-40B4-BE49-F238E27FC236}">
                <a16:creationId xmlns:a16="http://schemas.microsoft.com/office/drawing/2014/main" id="{D1C8BB4C-37E4-461A-ABA8-20C4D4E6B9F7}"/>
              </a:ext>
            </a:extLst>
          </p:cNvPr>
          <p:cNvGraphicFramePr>
            <a:graphicFrameLocks noGrp="1"/>
          </p:cNvGraphicFramePr>
          <p:nvPr>
            <p:extLst>
              <p:ext uri="{D42A27DB-BD31-4B8C-83A1-F6EECF244321}">
                <p14:modId xmlns:p14="http://schemas.microsoft.com/office/powerpoint/2010/main" val="3303090123"/>
              </p:ext>
            </p:extLst>
          </p:nvPr>
        </p:nvGraphicFramePr>
        <p:xfrm>
          <a:off x="963170" y="2633475"/>
          <a:ext cx="10162030" cy="1015040"/>
        </p:xfrm>
        <a:graphic>
          <a:graphicData uri="http://schemas.openxmlformats.org/drawingml/2006/table">
            <a:tbl>
              <a:tblPr firstRow="1" firstCol="1" bandRow="1">
                <a:tableStyleId>{5940675A-B579-460E-94D1-54222C63F5DA}</a:tableStyleId>
              </a:tblPr>
              <a:tblGrid>
                <a:gridCol w="1725029">
                  <a:extLst>
                    <a:ext uri="{9D8B030D-6E8A-4147-A177-3AD203B41FA5}">
                      <a16:colId xmlns:a16="http://schemas.microsoft.com/office/drawing/2014/main" val="2203722522"/>
                    </a:ext>
                  </a:extLst>
                </a:gridCol>
                <a:gridCol w="3700411">
                  <a:extLst>
                    <a:ext uri="{9D8B030D-6E8A-4147-A177-3AD203B41FA5}">
                      <a16:colId xmlns:a16="http://schemas.microsoft.com/office/drawing/2014/main" val="2701605801"/>
                    </a:ext>
                  </a:extLst>
                </a:gridCol>
                <a:gridCol w="4736590">
                  <a:extLst>
                    <a:ext uri="{9D8B030D-6E8A-4147-A177-3AD203B41FA5}">
                      <a16:colId xmlns:a16="http://schemas.microsoft.com/office/drawing/2014/main" val="3425018939"/>
                    </a:ext>
                  </a:extLst>
                </a:gridCol>
              </a:tblGrid>
              <a:tr h="239321">
                <a:tc>
                  <a:txBody>
                    <a:bodyPr/>
                    <a:lstStyle/>
                    <a:p>
                      <a:pPr>
                        <a:lnSpc>
                          <a:spcPct val="115000"/>
                        </a:lnSpc>
                        <a:spcAft>
                          <a:spcPts val="1000"/>
                        </a:spcAft>
                      </a:pPr>
                      <a:r>
                        <a:rPr lang="de-DE" sz="1400" b="1" dirty="0">
                          <a:solidFill>
                            <a:schemeClr val="bg1">
                              <a:lumMod val="85000"/>
                            </a:schemeClr>
                          </a:solidFill>
                          <a:effectLst/>
                        </a:rPr>
                        <a:t>Verfahrensart</a:t>
                      </a:r>
                      <a:endParaRPr lang="de-DE" sz="1400" b="1"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a:solidFill>
                            <a:schemeClr val="bg1">
                              <a:lumMod val="85000"/>
                            </a:schemeClr>
                          </a:solidFill>
                          <a:effectLst/>
                        </a:rPr>
                        <a:t>Verfahrensschritte</a:t>
                      </a:r>
                      <a:endParaRPr lang="de-DE" sz="1400" b="1">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dirty="0" err="1">
                          <a:solidFill>
                            <a:schemeClr val="bg1">
                              <a:lumMod val="85000"/>
                            </a:schemeClr>
                          </a:solidFill>
                          <a:effectLst/>
                        </a:rPr>
                        <a:t>Akteur_innen</a:t>
                      </a:r>
                      <a:endParaRPr lang="de-DE" sz="1400" b="1"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9620828"/>
                  </a:ext>
                </a:extLst>
              </a:tr>
              <a:tr h="278948">
                <a:tc>
                  <a:txBody>
                    <a:bodyPr/>
                    <a:lstStyle/>
                    <a:p>
                      <a:pPr>
                        <a:lnSpc>
                          <a:spcPct val="115000"/>
                        </a:lnSpc>
                        <a:spcAft>
                          <a:spcPts val="1000"/>
                        </a:spcAft>
                      </a:pPr>
                      <a:r>
                        <a:rPr lang="de-DE" sz="1400" b="0" dirty="0">
                          <a:solidFill>
                            <a:schemeClr val="bg1">
                              <a:lumMod val="65000"/>
                            </a:schemeClr>
                          </a:solidFill>
                          <a:effectLst/>
                        </a:rPr>
                        <a:t>Strukturverfahren</a:t>
                      </a:r>
                      <a:endParaRPr lang="de-DE" sz="14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nSpc>
                          <a:spcPct val="115000"/>
                        </a:lnSpc>
                        <a:spcAft>
                          <a:spcPts val="1000"/>
                        </a:spcAft>
                        <a:buFont typeface="+mj-lt"/>
                        <a:buNone/>
                      </a:pPr>
                      <a:r>
                        <a:rPr lang="de-DE" sz="1400" kern="1200" dirty="0">
                          <a:solidFill>
                            <a:schemeClr val="bg1">
                              <a:lumMod val="65000"/>
                            </a:schemeClr>
                          </a:solidFill>
                          <a:effectLst/>
                          <a:latin typeface="+mn-lt"/>
                          <a:ea typeface="+mn-ea"/>
                          <a:cs typeface="+mn-cs"/>
                        </a:rPr>
                        <a:t>1. Etablierung/Zuweisung</a:t>
                      </a:r>
                    </a:p>
                  </a:txBody>
                  <a:tcPr marL="68580" marR="68580" marT="0" marB="0">
                    <a:solidFill>
                      <a:schemeClr val="bg1">
                        <a:lumMod val="85000"/>
                      </a:schemeClr>
                    </a:solidFill>
                  </a:tcPr>
                </a:tc>
                <a:tc>
                  <a:txBody>
                    <a:bodyPr/>
                    <a:lstStyle/>
                    <a:p>
                      <a:pPr>
                        <a:lnSpc>
                          <a:spcPct val="115000"/>
                        </a:lnSpc>
                        <a:spcAft>
                          <a:spcPts val="1000"/>
                        </a:spcAft>
                      </a:pPr>
                      <a:r>
                        <a:rPr lang="de-DE" sz="1400" i="1" kern="1200" dirty="0">
                          <a:solidFill>
                            <a:schemeClr val="bg1">
                              <a:lumMod val="65000"/>
                            </a:schemeClr>
                          </a:solidFill>
                          <a:effectLst/>
                          <a:latin typeface="+mn-lt"/>
                          <a:ea typeface="+mn-ea"/>
                          <a:cs typeface="+mn-cs"/>
                        </a:rPr>
                        <a:t>Vorstand + Präsident</a:t>
                      </a:r>
                    </a:p>
                  </a:txBody>
                  <a:tcPr marL="68580" marR="68580" marT="0" marB="0">
                    <a:solidFill>
                      <a:schemeClr val="bg1">
                        <a:lumMod val="85000"/>
                      </a:schemeClr>
                    </a:solidFill>
                  </a:tcPr>
                </a:tc>
                <a:extLst>
                  <a:ext uri="{0D108BD9-81ED-4DB2-BD59-A6C34878D82A}">
                    <a16:rowId xmlns:a16="http://schemas.microsoft.com/office/drawing/2014/main" val="1894860865"/>
                  </a:ext>
                </a:extLst>
              </a:tr>
              <a:tr h="239321">
                <a:tc rowSpan="2">
                  <a:txBody>
                    <a:bodyPr/>
                    <a:lstStyle/>
                    <a:p>
                      <a:pPr>
                        <a:lnSpc>
                          <a:spcPct val="115000"/>
                        </a:lnSpc>
                        <a:spcAft>
                          <a:spcPts val="1000"/>
                        </a:spcAft>
                      </a:pPr>
                      <a:r>
                        <a:rPr lang="de-DE" sz="1400" b="1" dirty="0">
                          <a:solidFill>
                            <a:schemeClr val="tx1"/>
                          </a:solidFill>
                          <a:effectLst/>
                        </a:rPr>
                        <a:t>Personalverfahren</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nSpc>
                          <a:spcPct val="115000"/>
                        </a:lnSpc>
                        <a:spcAft>
                          <a:spcPts val="1000"/>
                        </a:spcAft>
                        <a:buFont typeface="+mj-lt"/>
                        <a:buNone/>
                      </a:pPr>
                      <a:r>
                        <a:rPr lang="de-DE" sz="1400" b="1" dirty="0">
                          <a:solidFill>
                            <a:schemeClr val="tx1"/>
                          </a:solidFill>
                          <a:effectLst/>
                        </a:rPr>
                        <a:t>7. Berufungsverhandlung</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b="1" i="1" dirty="0" err="1">
                          <a:solidFill>
                            <a:schemeClr val="tx1"/>
                          </a:solidFill>
                          <a:effectLst/>
                        </a:rPr>
                        <a:t>Kandidat_innen</a:t>
                      </a:r>
                      <a:r>
                        <a:rPr lang="de-DE" sz="1400" b="1" i="1" dirty="0">
                          <a:solidFill>
                            <a:schemeClr val="tx1"/>
                          </a:solidFill>
                          <a:effectLst/>
                        </a:rPr>
                        <a:t> + Vorstand</a:t>
                      </a:r>
                      <a:endParaRPr lang="de-DE"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357305272"/>
                  </a:ext>
                </a:extLst>
              </a:tr>
              <a:tr h="239321">
                <a:tc vMerge="1">
                  <a:txBody>
                    <a:bodyPr/>
                    <a:lstStyle/>
                    <a:p>
                      <a:endParaRPr lang="de-DE"/>
                    </a:p>
                  </a:txBody>
                  <a:tcPr/>
                </a:tc>
                <a:tc>
                  <a:txBody>
                    <a:bodyPr/>
                    <a:lstStyle/>
                    <a:p>
                      <a:pPr marL="0" lvl="0" indent="0">
                        <a:lnSpc>
                          <a:spcPct val="115000"/>
                        </a:lnSpc>
                        <a:spcAft>
                          <a:spcPts val="1000"/>
                        </a:spcAft>
                        <a:buFont typeface="+mj-lt"/>
                        <a:buNone/>
                      </a:pPr>
                      <a:r>
                        <a:rPr lang="de-DE" sz="1400" dirty="0">
                          <a:solidFill>
                            <a:schemeClr val="bg1">
                              <a:lumMod val="65000"/>
                            </a:schemeClr>
                          </a:solidFill>
                          <a:effectLst/>
                        </a:rPr>
                        <a:t>8. Dienstantritt</a:t>
                      </a:r>
                      <a:endParaRPr lang="de-DE"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i="1" dirty="0" err="1">
                          <a:solidFill>
                            <a:schemeClr val="bg1">
                              <a:lumMod val="65000"/>
                            </a:schemeClr>
                          </a:solidFill>
                          <a:effectLst/>
                        </a:rPr>
                        <a:t>Kandidat_in</a:t>
                      </a:r>
                      <a:endParaRPr lang="de-DE" sz="14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99263594"/>
                  </a:ext>
                </a:extLst>
              </a:tr>
            </a:tbl>
          </a:graphicData>
        </a:graphic>
      </p:graphicFrame>
      <p:sp>
        <p:nvSpPr>
          <p:cNvPr id="8" name="Titel 6">
            <a:extLst>
              <a:ext uri="{FF2B5EF4-FFF2-40B4-BE49-F238E27FC236}">
                <a16:creationId xmlns:a16="http://schemas.microsoft.com/office/drawing/2014/main" id="{280329E3-0C86-44E0-B095-243D420A962F}"/>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Tree>
    <p:extLst>
      <p:ext uri="{BB962C8B-B14F-4D97-AF65-F5344CB8AC3E}">
        <p14:creationId xmlns:p14="http://schemas.microsoft.com/office/powerpoint/2010/main" val="1609496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20AC5040-51F3-4563-B5B5-63BB5A40A6EF}"/>
              </a:ext>
            </a:extLst>
          </p:cNvPr>
          <p:cNvSpPr/>
          <p:nvPr/>
        </p:nvSpPr>
        <p:spPr>
          <a:xfrm>
            <a:off x="4524186" y="2640075"/>
            <a:ext cx="6249545" cy="4081769"/>
          </a:xfrm>
          <a:prstGeom prst="rect">
            <a:avLst/>
          </a:prstGeom>
          <a:solidFill>
            <a:schemeClr val="accent3">
              <a:lumMod val="40000"/>
              <a:lumOff val="6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1001"/>
              </a:spcAft>
              <a:buNone/>
            </a:pPr>
            <a:r>
              <a:rPr lang="de-DE" sz="2400" b="1" dirty="0">
                <a:latin typeface="Calibri" panose="020F0502020204030204" pitchFamily="34" charset="0"/>
                <a:cs typeface="Times New Roman" panose="02020603050405020304" pitchFamily="18" charset="0"/>
              </a:rPr>
              <a:t>7. Berufungsverhandlung</a:t>
            </a:r>
          </a:p>
          <a:p>
            <a:pPr marL="0" indent="0">
              <a:buNone/>
            </a:pPr>
            <a:endParaRPr lang="de-DE" sz="2000" i="1" dirty="0"/>
          </a:p>
        </p:txBody>
      </p:sp>
      <p:sp>
        <p:nvSpPr>
          <p:cNvPr id="9" name="Textfeld 8">
            <a:extLst>
              <a:ext uri="{FF2B5EF4-FFF2-40B4-BE49-F238E27FC236}">
                <a16:creationId xmlns:a16="http://schemas.microsoft.com/office/drawing/2014/main" id="{7D574556-A3BC-4F18-B81A-1CD05E7FF1D9}"/>
              </a:ext>
            </a:extLst>
          </p:cNvPr>
          <p:cNvSpPr txBox="1"/>
          <p:nvPr/>
        </p:nvSpPr>
        <p:spPr>
          <a:xfrm>
            <a:off x="867556" y="2640071"/>
            <a:ext cx="3648489" cy="4186659"/>
          </a:xfrm>
          <a:prstGeom prst="rect">
            <a:avLst/>
          </a:prstGeom>
          <a:noFill/>
        </p:spPr>
        <p:txBody>
          <a:bodyPr wrap="square" rtlCol="0">
            <a:spAutoFit/>
          </a:bodyPr>
          <a:lstStyle/>
          <a:p>
            <a:r>
              <a:rPr lang="de-DE" sz="2000" b="1" dirty="0">
                <a:latin typeface="Calibri" panose="020F0502020204030204" pitchFamily="34" charset="0"/>
                <a:cs typeface="Times New Roman" panose="02020603050405020304" pitchFamily="18" charset="0"/>
              </a:rPr>
              <a:t>Federführung</a:t>
            </a:r>
          </a:p>
          <a:p>
            <a:endParaRPr lang="de-DE" sz="2000" b="1" dirty="0">
              <a:latin typeface="Calibri" panose="020F0502020204030204" pitchFamily="34" charset="0"/>
              <a:cs typeface="Times New Roman" panose="02020603050405020304" pitchFamily="18" charset="0"/>
            </a:endParaRPr>
          </a:p>
          <a:p>
            <a:r>
              <a:rPr lang="de-DE" sz="2000" b="1" dirty="0">
                <a:latin typeface="Calibri" panose="020F0502020204030204" pitchFamily="34" charset="0"/>
                <a:cs typeface="Times New Roman" panose="02020603050405020304" pitchFamily="18" charset="0"/>
              </a:rPr>
              <a:t>WV </a:t>
            </a:r>
          </a:p>
          <a:p>
            <a:pPr marL="285756" indent="-285756">
              <a:buFontTx/>
              <a:buChar char="-"/>
            </a:pPr>
            <a:r>
              <a:rPr lang="de-DE" sz="1801" dirty="0">
                <a:latin typeface="Calibri" panose="020F0502020204030204" pitchFamily="34" charset="0"/>
                <a:cs typeface="Times New Roman" panose="02020603050405020304" pitchFamily="18" charset="0"/>
              </a:rPr>
              <a:t>W3 mit Leitung MBE, ohne    </a:t>
            </a:r>
          </a:p>
          <a:p>
            <a:r>
              <a:rPr lang="de-DE" sz="1801" dirty="0">
                <a:latin typeface="Calibri" panose="020F0502020204030204" pitchFamily="34" charset="0"/>
                <a:cs typeface="Times New Roman" panose="02020603050405020304" pitchFamily="18" charset="0"/>
              </a:rPr>
              <a:t>     Klinik</a:t>
            </a:r>
          </a:p>
          <a:p>
            <a:r>
              <a:rPr lang="de-DE" sz="1801" dirty="0">
                <a:latin typeface="Calibri" panose="020F0502020204030204" pitchFamily="34" charset="0"/>
                <a:cs typeface="Times New Roman" panose="02020603050405020304" pitchFamily="18" charset="0"/>
              </a:rPr>
              <a:t>-    alle W2</a:t>
            </a:r>
          </a:p>
          <a:p>
            <a:endParaRPr lang="de-DE" sz="1801" dirty="0">
              <a:latin typeface="Calibri" panose="020F0502020204030204" pitchFamily="34" charset="0"/>
              <a:cs typeface="Times New Roman" panose="02020603050405020304" pitchFamily="18" charset="0"/>
            </a:endParaRPr>
          </a:p>
          <a:p>
            <a:r>
              <a:rPr lang="de-DE" sz="2000" b="1" dirty="0">
                <a:latin typeface="Calibri" panose="020F0502020204030204" pitchFamily="34" charset="0"/>
                <a:cs typeface="Times New Roman" panose="02020603050405020304" pitchFamily="18" charset="0"/>
              </a:rPr>
              <a:t>MV</a:t>
            </a:r>
          </a:p>
          <a:p>
            <a:pPr marL="285756" indent="-285756">
              <a:buFontTx/>
              <a:buChar char="-"/>
            </a:pPr>
            <a:r>
              <a:rPr lang="de-DE" sz="1801" dirty="0">
                <a:latin typeface="Calibri" panose="020F0502020204030204" pitchFamily="34" charset="0"/>
                <a:cs typeface="Times New Roman" panose="02020603050405020304" pitchFamily="18" charset="0"/>
              </a:rPr>
              <a:t>W3 mit Leitung MBE und</a:t>
            </a:r>
          </a:p>
          <a:p>
            <a:r>
              <a:rPr lang="de-DE" sz="1801" dirty="0">
                <a:latin typeface="Calibri" panose="020F0502020204030204" pitchFamily="34" charset="0"/>
                <a:cs typeface="Times New Roman" panose="02020603050405020304" pitchFamily="18" charset="0"/>
              </a:rPr>
              <a:t>     Klinik</a:t>
            </a:r>
          </a:p>
          <a:p>
            <a:endParaRPr lang="de-DE" sz="1801" dirty="0">
              <a:latin typeface="Calibri" panose="020F0502020204030204" pitchFamily="34" charset="0"/>
              <a:cs typeface="Times New Roman" panose="02020603050405020304" pitchFamily="18" charset="0"/>
            </a:endParaRPr>
          </a:p>
          <a:p>
            <a:endParaRPr lang="de-DE" sz="2000" b="1" dirty="0">
              <a:latin typeface="Calibri" panose="020F0502020204030204" pitchFamily="34" charset="0"/>
              <a:cs typeface="Times New Roman" panose="02020603050405020304" pitchFamily="18" charset="0"/>
            </a:endParaRPr>
          </a:p>
          <a:p>
            <a:pPr marL="342909" indent="-342909">
              <a:buFontTx/>
              <a:buChar char="-"/>
            </a:pPr>
            <a:endParaRPr lang="de-DE" sz="2000" b="1" dirty="0">
              <a:latin typeface="Calibri" panose="020F0502020204030204" pitchFamily="34" charset="0"/>
              <a:cs typeface="Times New Roman" panose="02020603050405020304" pitchFamily="18" charset="0"/>
            </a:endParaRPr>
          </a:p>
          <a:p>
            <a:endParaRPr lang="de-DE" sz="2000" b="1" dirty="0">
              <a:latin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BC52BEE6-DD5A-47E4-BD67-9C002B9FA8D5}"/>
              </a:ext>
            </a:extLst>
          </p:cNvPr>
          <p:cNvPicPr>
            <a:picLocks noChangeAspect="1"/>
          </p:cNvPicPr>
          <p:nvPr/>
        </p:nvPicPr>
        <p:blipFill>
          <a:blip r:embed="rId4"/>
          <a:stretch>
            <a:fillRect/>
          </a:stretch>
        </p:blipFill>
        <p:spPr>
          <a:xfrm>
            <a:off x="4989750" y="2915753"/>
            <a:ext cx="2212507" cy="3530409"/>
          </a:xfrm>
          <a:prstGeom prst="rect">
            <a:avLst/>
          </a:prstGeom>
        </p:spPr>
      </p:pic>
      <p:pic>
        <p:nvPicPr>
          <p:cNvPr id="12" name="Grafik 11">
            <a:extLst>
              <a:ext uri="{FF2B5EF4-FFF2-40B4-BE49-F238E27FC236}">
                <a16:creationId xmlns:a16="http://schemas.microsoft.com/office/drawing/2014/main" id="{AFADDD29-AE83-4CCE-BBC1-6CBF6CE3A85A}"/>
              </a:ext>
            </a:extLst>
          </p:cNvPr>
          <p:cNvPicPr>
            <a:picLocks noChangeAspect="1"/>
          </p:cNvPicPr>
          <p:nvPr/>
        </p:nvPicPr>
        <p:blipFill>
          <a:blip r:embed="rId5"/>
          <a:stretch>
            <a:fillRect/>
          </a:stretch>
        </p:blipFill>
        <p:spPr>
          <a:xfrm>
            <a:off x="7816543" y="2915753"/>
            <a:ext cx="2483483" cy="3577125"/>
          </a:xfrm>
          <a:prstGeom prst="rect">
            <a:avLst/>
          </a:prstGeom>
        </p:spPr>
      </p:pic>
      <p:sp>
        <p:nvSpPr>
          <p:cNvPr id="15" name="Titel 6">
            <a:extLst>
              <a:ext uri="{FF2B5EF4-FFF2-40B4-BE49-F238E27FC236}">
                <a16:creationId xmlns:a16="http://schemas.microsoft.com/office/drawing/2014/main" id="{D7A64C28-C8A8-4329-A124-73579B65AE1C}"/>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Tree>
    <p:extLst>
      <p:ext uri="{BB962C8B-B14F-4D97-AF65-F5344CB8AC3E}">
        <p14:creationId xmlns:p14="http://schemas.microsoft.com/office/powerpoint/2010/main" val="2992494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1001"/>
              </a:spcAft>
              <a:buNone/>
            </a:pPr>
            <a:r>
              <a:rPr lang="de-DE" sz="3801" b="1" dirty="0">
                <a:latin typeface="Calibri" panose="020F0502020204030204" pitchFamily="34" charset="0"/>
                <a:cs typeface="Times New Roman" panose="02020603050405020304" pitchFamily="18" charset="0"/>
              </a:rPr>
              <a:t>7. Berufungsverhandlung</a:t>
            </a:r>
          </a:p>
          <a:p>
            <a:pPr marL="0" indent="0">
              <a:lnSpc>
                <a:spcPct val="115000"/>
              </a:lnSpc>
              <a:spcAft>
                <a:spcPts val="1001"/>
              </a:spcAft>
              <a:buNone/>
            </a:pPr>
            <a:r>
              <a:rPr lang="de-DE" sz="3200" b="1" dirty="0">
                <a:latin typeface="Calibri" panose="020F0502020204030204" pitchFamily="34" charset="0"/>
                <a:cs typeface="Times New Roman" panose="02020603050405020304" pitchFamily="18" charset="0"/>
              </a:rPr>
              <a:t>Ergebnisse</a:t>
            </a:r>
          </a:p>
          <a:p>
            <a:pPr marL="0" indent="0">
              <a:lnSpc>
                <a:spcPct val="115000"/>
              </a:lnSpc>
              <a:spcBef>
                <a:spcPts val="0"/>
              </a:spcBef>
              <a:buNone/>
            </a:pPr>
            <a:r>
              <a:rPr lang="de-DE" sz="2000" dirty="0">
                <a:latin typeface="Calibri" panose="020F0502020204030204" pitchFamily="34" charset="0"/>
                <a:cs typeface="Times New Roman" panose="02020603050405020304" pitchFamily="18" charset="0"/>
              </a:rPr>
              <a:t>	- Berufungszusage des (Wissenschaftlichen)Vorstandes</a:t>
            </a:r>
          </a:p>
          <a:p>
            <a:pPr marL="0" indent="0">
              <a:lnSpc>
                <a:spcPct val="115000"/>
              </a:lnSpc>
              <a:spcAft>
                <a:spcPts val="1001"/>
              </a:spcAft>
              <a:buNone/>
            </a:pPr>
            <a:r>
              <a:rPr lang="de-DE" sz="1401" b="1" dirty="0">
                <a:latin typeface="Calibri" panose="020F0502020204030204" pitchFamily="34" charset="0"/>
                <a:cs typeface="Times New Roman" panose="02020603050405020304" pitchFamily="18" charset="0"/>
              </a:rPr>
              <a:t>	    </a:t>
            </a:r>
            <a:r>
              <a:rPr lang="de-DE" sz="1401" i="1" dirty="0">
                <a:latin typeface="Calibri" panose="020F0502020204030204" pitchFamily="34" charset="0"/>
                <a:cs typeface="Times New Roman" panose="02020603050405020304" pitchFamily="18" charset="0"/>
              </a:rPr>
              <a:t>gilt i.d.R. für 5 Jahre und kann umfassen</a:t>
            </a:r>
          </a:p>
          <a:p>
            <a:pPr marL="0" indent="0">
              <a:lnSpc>
                <a:spcPct val="115000"/>
              </a:lnSpc>
              <a:spcBef>
                <a:spcPts val="0"/>
              </a:spcBef>
              <a:spcAft>
                <a:spcPts val="1001"/>
              </a:spcAft>
              <a:buNone/>
            </a:pPr>
            <a:r>
              <a:rPr lang="de-DE" sz="1401" b="1" dirty="0">
                <a:latin typeface="Calibri" panose="020F0502020204030204" pitchFamily="34" charset="0"/>
                <a:cs typeface="Times New Roman" panose="02020603050405020304" pitchFamily="18" charset="0"/>
              </a:rPr>
              <a:t>		</a:t>
            </a:r>
            <a:r>
              <a:rPr lang="de-DE" sz="1401" dirty="0">
                <a:latin typeface="Calibri" panose="020F0502020204030204" pitchFamily="34" charset="0"/>
                <a:cs typeface="Times New Roman" panose="02020603050405020304" pitchFamily="18" charset="0"/>
              </a:rPr>
              <a:t>- Sach-, Investitions-, Personalmittel</a:t>
            </a:r>
          </a:p>
          <a:p>
            <a:pPr marL="0" indent="0">
              <a:lnSpc>
                <a:spcPct val="115000"/>
              </a:lnSpc>
              <a:spcBef>
                <a:spcPts val="0"/>
              </a:spcBef>
              <a:spcAft>
                <a:spcPts val="1001"/>
              </a:spcAft>
              <a:buNone/>
            </a:pPr>
            <a:r>
              <a:rPr lang="de-DE" sz="1401" dirty="0">
                <a:latin typeface="Calibri" panose="020F0502020204030204" pitchFamily="34" charset="0"/>
                <a:cs typeface="Times New Roman" panose="02020603050405020304" pitchFamily="18" charset="0"/>
              </a:rPr>
              <a:t>		- Räume </a:t>
            </a:r>
          </a:p>
          <a:p>
            <a:pPr marL="0" indent="0">
              <a:lnSpc>
                <a:spcPct val="115000"/>
              </a:lnSpc>
              <a:spcBef>
                <a:spcPts val="0"/>
              </a:spcBef>
              <a:spcAft>
                <a:spcPts val="1001"/>
              </a:spcAft>
              <a:buNone/>
            </a:pPr>
            <a:r>
              <a:rPr lang="de-DE" sz="1401" dirty="0">
                <a:latin typeface="Calibri" panose="020F0502020204030204" pitchFamily="34" charset="0"/>
                <a:cs typeface="Times New Roman" panose="02020603050405020304" pitchFamily="18" charset="0"/>
              </a:rPr>
              <a:t>		- KITA-Platz, Dual Career</a:t>
            </a:r>
          </a:p>
          <a:p>
            <a:pPr marL="0" indent="0">
              <a:lnSpc>
                <a:spcPct val="115000"/>
              </a:lnSpc>
              <a:spcBef>
                <a:spcPts val="0"/>
              </a:spcBef>
              <a:spcAft>
                <a:spcPts val="1001"/>
              </a:spcAft>
              <a:buNone/>
            </a:pPr>
            <a:r>
              <a:rPr lang="de-DE" sz="1401" dirty="0">
                <a:latin typeface="Calibri" panose="020F0502020204030204" pitchFamily="34" charset="0"/>
                <a:cs typeface="Times New Roman" panose="02020603050405020304" pitchFamily="18" charset="0"/>
              </a:rPr>
              <a:t>		- </a:t>
            </a:r>
            <a:r>
              <a:rPr lang="de-DE" sz="1401" dirty="0" err="1">
                <a:latin typeface="Calibri" panose="020F0502020204030204" pitchFamily="34" charset="0"/>
                <a:cs typeface="Times New Roman" panose="02020603050405020304" pitchFamily="18" charset="0"/>
              </a:rPr>
              <a:t>Gerätemitnutzung</a:t>
            </a:r>
            <a:r>
              <a:rPr lang="de-DE" sz="1401" dirty="0">
                <a:latin typeface="Calibri" panose="020F0502020204030204" pitchFamily="34" charset="0"/>
                <a:cs typeface="Times New Roman" panose="02020603050405020304" pitchFamily="18" charset="0"/>
              </a:rPr>
              <a:t> und Sonstiges</a:t>
            </a:r>
          </a:p>
          <a:p>
            <a:pPr marL="0" indent="0">
              <a:lnSpc>
                <a:spcPct val="115000"/>
              </a:lnSpc>
              <a:spcBef>
                <a:spcPts val="0"/>
              </a:spcBef>
              <a:spcAft>
                <a:spcPts val="1001"/>
              </a:spcAft>
              <a:buNone/>
            </a:pPr>
            <a:r>
              <a:rPr lang="de-DE" sz="1401" b="1" dirty="0">
                <a:latin typeface="Calibri" panose="020F0502020204030204" pitchFamily="34" charset="0"/>
                <a:cs typeface="Times New Roman" panose="02020603050405020304" pitchFamily="18" charset="0"/>
              </a:rPr>
              <a:t>	- </a:t>
            </a:r>
            <a:r>
              <a:rPr lang="de-DE" sz="2000" dirty="0">
                <a:latin typeface="Calibri" panose="020F0502020204030204" pitchFamily="34" charset="0"/>
                <a:cs typeface="Times New Roman" panose="02020603050405020304" pitchFamily="18" charset="0"/>
              </a:rPr>
              <a:t>Dienstvertrag</a:t>
            </a:r>
          </a:p>
          <a:p>
            <a:pPr marL="0" indent="0">
              <a:lnSpc>
                <a:spcPct val="115000"/>
              </a:lnSpc>
              <a:spcBef>
                <a:spcPts val="0"/>
              </a:spcBef>
              <a:spcAft>
                <a:spcPts val="1001"/>
              </a:spcAft>
              <a:buNone/>
            </a:pPr>
            <a:r>
              <a:rPr lang="de-DE" sz="2000" i="1" dirty="0">
                <a:latin typeface="Calibri" panose="020F0502020204030204" pitchFamily="34" charset="0"/>
                <a:cs typeface="Times New Roman" panose="02020603050405020304" pitchFamily="18" charset="0"/>
              </a:rPr>
              <a:t>	</a:t>
            </a:r>
            <a:r>
              <a:rPr lang="de-DE" sz="1401" i="1" dirty="0">
                <a:latin typeface="Calibri" panose="020F0502020204030204" pitchFamily="34" charset="0"/>
                <a:cs typeface="Times New Roman" panose="02020603050405020304" pitchFamily="18" charset="0"/>
              </a:rPr>
              <a:t>regelt u.a.</a:t>
            </a:r>
          </a:p>
          <a:p>
            <a:pPr marL="0" indent="0">
              <a:lnSpc>
                <a:spcPct val="115000"/>
              </a:lnSpc>
              <a:spcBef>
                <a:spcPts val="0"/>
              </a:spcBef>
              <a:spcAft>
                <a:spcPts val="1001"/>
              </a:spcAft>
              <a:buNone/>
            </a:pPr>
            <a:r>
              <a:rPr lang="de-DE" sz="2000" dirty="0">
                <a:latin typeface="Calibri" panose="020F0502020204030204" pitchFamily="34" charset="0"/>
                <a:cs typeface="Times New Roman" panose="02020603050405020304" pitchFamily="18" charset="0"/>
              </a:rPr>
              <a:t>		</a:t>
            </a:r>
            <a:r>
              <a:rPr lang="de-DE" sz="1401" dirty="0">
                <a:latin typeface="Calibri" panose="020F0502020204030204" pitchFamily="34" charset="0"/>
                <a:cs typeface="Times New Roman" panose="02020603050405020304" pitchFamily="18" charset="0"/>
              </a:rPr>
              <a:t>- persönliches Entgelt</a:t>
            </a:r>
          </a:p>
          <a:p>
            <a:pPr marL="0" indent="0">
              <a:lnSpc>
                <a:spcPct val="115000"/>
              </a:lnSpc>
              <a:spcBef>
                <a:spcPts val="0"/>
              </a:spcBef>
              <a:spcAft>
                <a:spcPts val="1001"/>
              </a:spcAft>
              <a:buNone/>
            </a:pPr>
            <a:r>
              <a:rPr lang="de-DE" sz="1401" dirty="0">
                <a:latin typeface="Calibri" panose="020F0502020204030204" pitchFamily="34" charset="0"/>
                <a:cs typeface="Times New Roman" panose="02020603050405020304" pitchFamily="18" charset="0"/>
              </a:rPr>
              <a:t>		- höhe von Zielvereinbarungen</a:t>
            </a:r>
          </a:p>
          <a:p>
            <a:pPr marL="0" indent="0">
              <a:lnSpc>
                <a:spcPct val="115000"/>
              </a:lnSpc>
              <a:spcBef>
                <a:spcPts val="0"/>
              </a:spcBef>
              <a:spcAft>
                <a:spcPts val="1001"/>
              </a:spcAft>
              <a:buNone/>
            </a:pPr>
            <a:r>
              <a:rPr lang="de-DE" sz="1401" dirty="0">
                <a:latin typeface="Calibri" panose="020F0502020204030204" pitchFamily="34" charset="0"/>
                <a:cs typeface="Times New Roman" panose="02020603050405020304" pitchFamily="18" charset="0"/>
              </a:rPr>
              <a:t>		- Beteiligungsvergütung in der Krankenversorgung</a:t>
            </a:r>
            <a:r>
              <a:rPr lang="de-DE" sz="2000" dirty="0">
                <a:latin typeface="Calibri" panose="020F0502020204030204" pitchFamily="34" charset="0"/>
                <a:cs typeface="Times New Roman" panose="02020603050405020304" pitchFamily="18" charset="0"/>
              </a:rPr>
              <a:t>		</a:t>
            </a:r>
          </a:p>
          <a:p>
            <a:pPr marL="0" indent="0">
              <a:lnSpc>
                <a:spcPct val="115000"/>
              </a:lnSpc>
              <a:spcAft>
                <a:spcPts val="1001"/>
              </a:spcAft>
              <a:buNone/>
            </a:pPr>
            <a:endParaRPr lang="de-DE" sz="2400" b="1" dirty="0">
              <a:latin typeface="Calibri" panose="020F0502020204030204" pitchFamily="34" charset="0"/>
              <a:cs typeface="Times New Roman" panose="02020603050405020304" pitchFamily="18" charset="0"/>
            </a:endParaRPr>
          </a:p>
          <a:p>
            <a:pPr marL="0" indent="0">
              <a:buNone/>
            </a:pPr>
            <a:endParaRPr lang="de-DE" sz="2000" i="1" dirty="0"/>
          </a:p>
        </p:txBody>
      </p:sp>
      <p:sp>
        <p:nvSpPr>
          <p:cNvPr id="15" name="Titel 6">
            <a:extLst>
              <a:ext uri="{FF2B5EF4-FFF2-40B4-BE49-F238E27FC236}">
                <a16:creationId xmlns:a16="http://schemas.microsoft.com/office/drawing/2014/main" id="{D7A64C28-C8A8-4329-A124-73579B65AE1C}"/>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Tree>
    <p:extLst>
      <p:ext uri="{BB962C8B-B14F-4D97-AF65-F5344CB8AC3E}">
        <p14:creationId xmlns:p14="http://schemas.microsoft.com/office/powerpoint/2010/main" val="3015714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1001"/>
              </a:spcAft>
              <a:buNone/>
            </a:pPr>
            <a:r>
              <a:rPr lang="de-DE" sz="2400" b="1" dirty="0">
                <a:latin typeface="Calibri" panose="020F0502020204030204" pitchFamily="34" charset="0"/>
                <a:cs typeface="Times New Roman" panose="02020603050405020304" pitchFamily="18" charset="0"/>
              </a:rPr>
              <a:t>Kommissionsarbeit: Was passiert drumherum?</a:t>
            </a:r>
          </a:p>
          <a:p>
            <a:pPr marL="0" indent="0">
              <a:buNone/>
            </a:pPr>
            <a:endParaRPr lang="de-DE" sz="2000" b="1" dirty="0"/>
          </a:p>
        </p:txBody>
      </p:sp>
      <p:graphicFrame>
        <p:nvGraphicFramePr>
          <p:cNvPr id="11" name="Tabelle 10">
            <a:extLst>
              <a:ext uri="{FF2B5EF4-FFF2-40B4-BE49-F238E27FC236}">
                <a16:creationId xmlns:a16="http://schemas.microsoft.com/office/drawing/2014/main" id="{D1C8BB4C-37E4-461A-ABA8-20C4D4E6B9F7}"/>
              </a:ext>
            </a:extLst>
          </p:cNvPr>
          <p:cNvGraphicFramePr>
            <a:graphicFrameLocks noGrp="1"/>
          </p:cNvGraphicFramePr>
          <p:nvPr>
            <p:extLst>
              <p:ext uri="{D42A27DB-BD31-4B8C-83A1-F6EECF244321}">
                <p14:modId xmlns:p14="http://schemas.microsoft.com/office/powerpoint/2010/main" val="103827932"/>
              </p:ext>
            </p:extLst>
          </p:nvPr>
        </p:nvGraphicFramePr>
        <p:xfrm>
          <a:off x="963170" y="2633475"/>
          <a:ext cx="10162030" cy="1015040"/>
        </p:xfrm>
        <a:graphic>
          <a:graphicData uri="http://schemas.openxmlformats.org/drawingml/2006/table">
            <a:tbl>
              <a:tblPr firstRow="1" firstCol="1" bandRow="1">
                <a:tableStyleId>{5940675A-B579-460E-94D1-54222C63F5DA}</a:tableStyleId>
              </a:tblPr>
              <a:tblGrid>
                <a:gridCol w="1725029">
                  <a:extLst>
                    <a:ext uri="{9D8B030D-6E8A-4147-A177-3AD203B41FA5}">
                      <a16:colId xmlns:a16="http://schemas.microsoft.com/office/drawing/2014/main" val="2203722522"/>
                    </a:ext>
                  </a:extLst>
                </a:gridCol>
                <a:gridCol w="3700411">
                  <a:extLst>
                    <a:ext uri="{9D8B030D-6E8A-4147-A177-3AD203B41FA5}">
                      <a16:colId xmlns:a16="http://schemas.microsoft.com/office/drawing/2014/main" val="2701605801"/>
                    </a:ext>
                  </a:extLst>
                </a:gridCol>
                <a:gridCol w="4736590">
                  <a:extLst>
                    <a:ext uri="{9D8B030D-6E8A-4147-A177-3AD203B41FA5}">
                      <a16:colId xmlns:a16="http://schemas.microsoft.com/office/drawing/2014/main" val="3425018939"/>
                    </a:ext>
                  </a:extLst>
                </a:gridCol>
              </a:tblGrid>
              <a:tr h="239321">
                <a:tc>
                  <a:txBody>
                    <a:bodyPr/>
                    <a:lstStyle/>
                    <a:p>
                      <a:pPr>
                        <a:lnSpc>
                          <a:spcPct val="115000"/>
                        </a:lnSpc>
                        <a:spcAft>
                          <a:spcPts val="1000"/>
                        </a:spcAft>
                      </a:pPr>
                      <a:r>
                        <a:rPr lang="de-DE" sz="1400" b="1" dirty="0">
                          <a:solidFill>
                            <a:schemeClr val="bg1">
                              <a:lumMod val="85000"/>
                            </a:schemeClr>
                          </a:solidFill>
                          <a:effectLst/>
                        </a:rPr>
                        <a:t>Verfahrensart</a:t>
                      </a:r>
                      <a:endParaRPr lang="de-DE" sz="1400" b="1"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a:solidFill>
                            <a:schemeClr val="bg1">
                              <a:lumMod val="85000"/>
                            </a:schemeClr>
                          </a:solidFill>
                          <a:effectLst/>
                        </a:rPr>
                        <a:t>Verfahrensschritte</a:t>
                      </a:r>
                      <a:endParaRPr lang="de-DE" sz="1400" b="1">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dirty="0" err="1">
                          <a:solidFill>
                            <a:schemeClr val="bg1">
                              <a:lumMod val="85000"/>
                            </a:schemeClr>
                          </a:solidFill>
                          <a:effectLst/>
                        </a:rPr>
                        <a:t>Akteur_innen</a:t>
                      </a:r>
                      <a:endParaRPr lang="de-DE" sz="1400" b="1"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9620828"/>
                  </a:ext>
                </a:extLst>
              </a:tr>
              <a:tr h="278948">
                <a:tc>
                  <a:txBody>
                    <a:bodyPr/>
                    <a:lstStyle/>
                    <a:p>
                      <a:pPr>
                        <a:lnSpc>
                          <a:spcPct val="115000"/>
                        </a:lnSpc>
                        <a:spcAft>
                          <a:spcPts val="1000"/>
                        </a:spcAft>
                      </a:pPr>
                      <a:r>
                        <a:rPr lang="de-DE" sz="1400" b="0" dirty="0">
                          <a:solidFill>
                            <a:schemeClr val="bg1">
                              <a:lumMod val="65000"/>
                            </a:schemeClr>
                          </a:solidFill>
                          <a:effectLst/>
                        </a:rPr>
                        <a:t>Strukturverfahren</a:t>
                      </a:r>
                      <a:endParaRPr lang="de-DE" sz="14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nSpc>
                          <a:spcPct val="115000"/>
                        </a:lnSpc>
                        <a:spcAft>
                          <a:spcPts val="1000"/>
                        </a:spcAft>
                        <a:buFont typeface="+mj-lt"/>
                        <a:buNone/>
                      </a:pPr>
                      <a:r>
                        <a:rPr lang="de-DE" sz="1400" kern="1200" dirty="0">
                          <a:solidFill>
                            <a:schemeClr val="bg1">
                              <a:lumMod val="65000"/>
                            </a:schemeClr>
                          </a:solidFill>
                          <a:effectLst/>
                          <a:latin typeface="+mn-lt"/>
                          <a:ea typeface="+mn-ea"/>
                          <a:cs typeface="+mn-cs"/>
                        </a:rPr>
                        <a:t>1. Etablierung/Zuweisung</a:t>
                      </a:r>
                    </a:p>
                  </a:txBody>
                  <a:tcPr marL="68580" marR="68580" marT="0" marB="0">
                    <a:solidFill>
                      <a:schemeClr val="bg1">
                        <a:lumMod val="85000"/>
                      </a:schemeClr>
                    </a:solidFill>
                  </a:tcPr>
                </a:tc>
                <a:tc>
                  <a:txBody>
                    <a:bodyPr/>
                    <a:lstStyle/>
                    <a:p>
                      <a:pPr>
                        <a:lnSpc>
                          <a:spcPct val="115000"/>
                        </a:lnSpc>
                        <a:spcAft>
                          <a:spcPts val="1000"/>
                        </a:spcAft>
                      </a:pPr>
                      <a:r>
                        <a:rPr lang="de-DE" sz="1400" i="1" kern="1200" dirty="0">
                          <a:solidFill>
                            <a:schemeClr val="bg1">
                              <a:lumMod val="65000"/>
                            </a:schemeClr>
                          </a:solidFill>
                          <a:effectLst/>
                          <a:latin typeface="+mn-lt"/>
                          <a:ea typeface="+mn-ea"/>
                          <a:cs typeface="+mn-cs"/>
                        </a:rPr>
                        <a:t>Vorstand + Präsident</a:t>
                      </a:r>
                    </a:p>
                  </a:txBody>
                  <a:tcPr marL="68580" marR="68580" marT="0" marB="0">
                    <a:solidFill>
                      <a:schemeClr val="bg1">
                        <a:lumMod val="85000"/>
                      </a:schemeClr>
                    </a:solidFill>
                  </a:tcPr>
                </a:tc>
                <a:extLst>
                  <a:ext uri="{0D108BD9-81ED-4DB2-BD59-A6C34878D82A}">
                    <a16:rowId xmlns:a16="http://schemas.microsoft.com/office/drawing/2014/main" val="1894860865"/>
                  </a:ext>
                </a:extLst>
              </a:tr>
              <a:tr h="239321">
                <a:tc rowSpan="2">
                  <a:txBody>
                    <a:bodyPr/>
                    <a:lstStyle/>
                    <a:p>
                      <a:pPr>
                        <a:lnSpc>
                          <a:spcPct val="115000"/>
                        </a:lnSpc>
                        <a:spcAft>
                          <a:spcPts val="1000"/>
                        </a:spcAft>
                      </a:pPr>
                      <a:r>
                        <a:rPr lang="de-DE" sz="1400" b="1" dirty="0">
                          <a:solidFill>
                            <a:schemeClr val="tx1"/>
                          </a:solidFill>
                          <a:effectLst/>
                        </a:rPr>
                        <a:t>Personalverfahren</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nSpc>
                          <a:spcPct val="115000"/>
                        </a:lnSpc>
                        <a:spcAft>
                          <a:spcPts val="1000"/>
                        </a:spcAft>
                        <a:buFont typeface="+mj-lt"/>
                        <a:buNone/>
                      </a:pPr>
                      <a:r>
                        <a:rPr lang="de-DE" sz="1400" kern="1200" dirty="0">
                          <a:solidFill>
                            <a:schemeClr val="bg1">
                              <a:lumMod val="65000"/>
                            </a:schemeClr>
                          </a:solidFill>
                          <a:effectLst/>
                          <a:latin typeface="+mn-lt"/>
                          <a:ea typeface="+mn-ea"/>
                          <a:cs typeface="+mn-cs"/>
                        </a:rPr>
                        <a:t>7. Berufungsverhandlung</a:t>
                      </a:r>
                    </a:p>
                  </a:txBody>
                  <a:tcPr marL="68580" marR="68580" marT="0" marB="0">
                    <a:solidFill>
                      <a:schemeClr val="bg1">
                        <a:lumMod val="85000"/>
                      </a:schemeClr>
                    </a:solidFill>
                  </a:tcPr>
                </a:tc>
                <a:tc>
                  <a:txBody>
                    <a:bodyPr/>
                    <a:lstStyle/>
                    <a:p>
                      <a:pPr>
                        <a:lnSpc>
                          <a:spcPct val="115000"/>
                        </a:lnSpc>
                        <a:spcAft>
                          <a:spcPts val="1000"/>
                        </a:spcAft>
                      </a:pPr>
                      <a:r>
                        <a:rPr lang="de-DE" sz="1400" i="1" kern="1200" dirty="0" err="1">
                          <a:solidFill>
                            <a:schemeClr val="bg1">
                              <a:lumMod val="65000"/>
                            </a:schemeClr>
                          </a:solidFill>
                          <a:effectLst/>
                          <a:latin typeface="+mn-lt"/>
                          <a:ea typeface="+mn-ea"/>
                          <a:cs typeface="+mn-cs"/>
                        </a:rPr>
                        <a:t>Kandidat_innen</a:t>
                      </a:r>
                      <a:r>
                        <a:rPr lang="de-DE" sz="1400" i="1" kern="1200" dirty="0">
                          <a:solidFill>
                            <a:schemeClr val="bg1">
                              <a:lumMod val="65000"/>
                            </a:schemeClr>
                          </a:solidFill>
                          <a:effectLst/>
                          <a:latin typeface="+mn-lt"/>
                          <a:ea typeface="+mn-ea"/>
                          <a:cs typeface="+mn-cs"/>
                        </a:rPr>
                        <a:t> + Vorstand</a:t>
                      </a:r>
                    </a:p>
                  </a:txBody>
                  <a:tcPr marL="68580" marR="68580" marT="0" marB="0">
                    <a:solidFill>
                      <a:schemeClr val="bg1">
                        <a:lumMod val="85000"/>
                      </a:schemeClr>
                    </a:solidFill>
                  </a:tcPr>
                </a:tc>
                <a:extLst>
                  <a:ext uri="{0D108BD9-81ED-4DB2-BD59-A6C34878D82A}">
                    <a16:rowId xmlns:a16="http://schemas.microsoft.com/office/drawing/2014/main" val="1357305272"/>
                  </a:ext>
                </a:extLst>
              </a:tr>
              <a:tr h="239321">
                <a:tc vMerge="1">
                  <a:txBody>
                    <a:bodyPr/>
                    <a:lstStyle/>
                    <a:p>
                      <a:endParaRPr lang="de-DE"/>
                    </a:p>
                  </a:txBody>
                  <a:tcPr/>
                </a:tc>
                <a:tc>
                  <a:txBody>
                    <a:bodyPr/>
                    <a:lstStyle/>
                    <a:p>
                      <a:pPr marL="0" lvl="0" indent="0">
                        <a:lnSpc>
                          <a:spcPct val="115000"/>
                        </a:lnSpc>
                        <a:spcAft>
                          <a:spcPts val="1000"/>
                        </a:spcAft>
                        <a:buFont typeface="+mj-lt"/>
                        <a:buNone/>
                      </a:pPr>
                      <a:r>
                        <a:rPr lang="de-DE" sz="1400" b="1" dirty="0">
                          <a:solidFill>
                            <a:schemeClr val="tx1"/>
                          </a:solidFill>
                          <a:effectLst/>
                        </a:rPr>
                        <a:t>8. Dienstantritt</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b="1" i="1" kern="1200" dirty="0" err="1">
                          <a:solidFill>
                            <a:schemeClr val="tx1"/>
                          </a:solidFill>
                          <a:effectLst/>
                          <a:latin typeface="+mn-lt"/>
                          <a:ea typeface="+mn-ea"/>
                          <a:cs typeface="+mn-cs"/>
                        </a:rPr>
                        <a:t>Kandidat_in</a:t>
                      </a:r>
                      <a:endParaRPr lang="de-DE" sz="1400" b="1" i="1" kern="1200" dirty="0">
                        <a:solidFill>
                          <a:schemeClr val="tx1"/>
                        </a:solidFill>
                        <a:effectLst/>
                        <a:latin typeface="+mn-lt"/>
                        <a:ea typeface="+mn-ea"/>
                        <a:cs typeface="+mn-cs"/>
                      </a:endParaRPr>
                    </a:p>
                  </a:txBody>
                  <a:tcPr marL="68580" marR="68580" marT="0" marB="0">
                    <a:solidFill>
                      <a:schemeClr val="bg1">
                        <a:lumMod val="85000"/>
                      </a:schemeClr>
                    </a:solidFill>
                  </a:tcPr>
                </a:tc>
                <a:extLst>
                  <a:ext uri="{0D108BD9-81ED-4DB2-BD59-A6C34878D82A}">
                    <a16:rowId xmlns:a16="http://schemas.microsoft.com/office/drawing/2014/main" val="1099263594"/>
                  </a:ext>
                </a:extLst>
              </a:tr>
            </a:tbl>
          </a:graphicData>
        </a:graphic>
      </p:graphicFrame>
      <p:sp>
        <p:nvSpPr>
          <p:cNvPr id="8" name="Titel 6">
            <a:extLst>
              <a:ext uri="{FF2B5EF4-FFF2-40B4-BE49-F238E27FC236}">
                <a16:creationId xmlns:a16="http://schemas.microsoft.com/office/drawing/2014/main" id="{280329E3-0C86-44E0-B095-243D420A962F}"/>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Tree>
    <p:extLst>
      <p:ext uri="{BB962C8B-B14F-4D97-AF65-F5344CB8AC3E}">
        <p14:creationId xmlns:p14="http://schemas.microsoft.com/office/powerpoint/2010/main" val="2058731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1001"/>
              </a:spcAft>
              <a:buNone/>
            </a:pPr>
            <a:r>
              <a:rPr lang="de-DE" sz="2400" b="1" dirty="0">
                <a:latin typeface="Calibri" panose="020F0502020204030204" pitchFamily="34" charset="0"/>
                <a:cs typeface="Times New Roman" panose="02020603050405020304" pitchFamily="18" charset="0"/>
              </a:rPr>
              <a:t>8. Dienstantritt</a:t>
            </a:r>
          </a:p>
          <a:p>
            <a:pPr marL="0" indent="0">
              <a:lnSpc>
                <a:spcPct val="115000"/>
              </a:lnSpc>
              <a:spcAft>
                <a:spcPts val="1001"/>
              </a:spcAft>
              <a:buNone/>
            </a:pPr>
            <a:endParaRPr lang="de-DE" sz="2400" b="1" dirty="0">
              <a:latin typeface="Calibri" panose="020F0502020204030204" pitchFamily="34" charset="0"/>
              <a:cs typeface="Times New Roman" panose="02020603050405020304" pitchFamily="18" charset="0"/>
            </a:endParaRPr>
          </a:p>
          <a:p>
            <a:pPr marL="0" indent="0">
              <a:buNone/>
            </a:pPr>
            <a:endParaRPr lang="de-DE" sz="2000" i="1" dirty="0"/>
          </a:p>
        </p:txBody>
      </p:sp>
      <p:sp>
        <p:nvSpPr>
          <p:cNvPr id="15" name="Titel 6">
            <a:extLst>
              <a:ext uri="{FF2B5EF4-FFF2-40B4-BE49-F238E27FC236}">
                <a16:creationId xmlns:a16="http://schemas.microsoft.com/office/drawing/2014/main" id="{D7A64C28-C8A8-4329-A124-73579B65AE1C}"/>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graphicFrame>
        <p:nvGraphicFramePr>
          <p:cNvPr id="5" name="Tabelle 2">
            <a:extLst>
              <a:ext uri="{FF2B5EF4-FFF2-40B4-BE49-F238E27FC236}">
                <a16:creationId xmlns:a16="http://schemas.microsoft.com/office/drawing/2014/main" id="{53C0C99A-0CEA-4258-A4E5-642D7F7278B7}"/>
              </a:ext>
            </a:extLst>
          </p:cNvPr>
          <p:cNvGraphicFramePr>
            <a:graphicFrameLocks noGrp="1"/>
          </p:cNvGraphicFramePr>
          <p:nvPr>
            <p:extLst>
              <p:ext uri="{D42A27DB-BD31-4B8C-83A1-F6EECF244321}">
                <p14:modId xmlns:p14="http://schemas.microsoft.com/office/powerpoint/2010/main" val="367291201"/>
              </p:ext>
            </p:extLst>
          </p:nvPr>
        </p:nvGraphicFramePr>
        <p:xfrm>
          <a:off x="935025" y="2858295"/>
          <a:ext cx="10336013" cy="2590810"/>
        </p:xfrm>
        <a:graphic>
          <a:graphicData uri="http://schemas.openxmlformats.org/drawingml/2006/table">
            <a:tbl>
              <a:tblPr firstRow="1" bandRow="1">
                <a:tableStyleId>{2D5ABB26-0587-4C30-8999-92F81FD0307C}</a:tableStyleId>
              </a:tblPr>
              <a:tblGrid>
                <a:gridCol w="5056201">
                  <a:extLst>
                    <a:ext uri="{9D8B030D-6E8A-4147-A177-3AD203B41FA5}">
                      <a16:colId xmlns:a16="http://schemas.microsoft.com/office/drawing/2014/main" val="1337999515"/>
                    </a:ext>
                  </a:extLst>
                </a:gridCol>
                <a:gridCol w="5279812">
                  <a:extLst>
                    <a:ext uri="{9D8B030D-6E8A-4147-A177-3AD203B41FA5}">
                      <a16:colId xmlns:a16="http://schemas.microsoft.com/office/drawing/2014/main" val="2635185137"/>
                    </a:ext>
                  </a:extLst>
                </a:gridCol>
              </a:tblGrid>
              <a:tr h="396242">
                <a:tc>
                  <a:txBody>
                    <a:bodyPr/>
                    <a:lstStyle/>
                    <a:p>
                      <a:r>
                        <a:rPr lang="de-DE" sz="2000" b="0" i="1" dirty="0"/>
                        <a:t>Was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de-DE" sz="2000" b="0" i="1" dirty="0"/>
                        <a:t>Wer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96775283"/>
                  </a:ext>
                </a:extLst>
              </a:tr>
              <a:tr h="396242">
                <a:tc>
                  <a:txBody>
                    <a:bodyPr/>
                    <a:lstStyle/>
                    <a:p>
                      <a:r>
                        <a:rPr lang="de-DE" sz="2000" dirty="0">
                          <a:effectLst/>
                        </a:rPr>
                        <a:t>1. Erklärung der vollumfänglichen Rufannahme</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err="1"/>
                        <a:t>Kandidat_in</a:t>
                      </a:r>
                      <a:r>
                        <a:rPr lang="de-DE" sz="2000" dirty="0"/>
                        <a:t> gegenüber </a:t>
                      </a:r>
                      <a:r>
                        <a:rPr lang="de-DE" sz="2000" dirty="0" err="1"/>
                        <a:t>Präsident_in</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609344"/>
                  </a:ext>
                </a:extLst>
              </a:tr>
              <a:tr h="701042">
                <a:tc>
                  <a:txBody>
                    <a:bodyPr/>
                    <a:lstStyle/>
                    <a:p>
                      <a:r>
                        <a:rPr lang="de-DE" sz="2000" dirty="0">
                          <a:effectLst/>
                        </a:rPr>
                        <a:t>2. </a:t>
                      </a:r>
                      <a:r>
                        <a:rPr lang="de-DE" sz="2000" dirty="0" err="1" smtClean="0">
                          <a:effectLst/>
                        </a:rPr>
                        <a:t>Konkurrentenmitteilung</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kern="1200" dirty="0">
                          <a:solidFill>
                            <a:schemeClr val="dk1"/>
                          </a:solidFill>
                          <a:effectLst/>
                        </a:rPr>
                        <a:t>WV an </a:t>
                      </a:r>
                      <a:r>
                        <a:rPr lang="de-DE" sz="2000" kern="1200" dirty="0" err="1">
                          <a:solidFill>
                            <a:schemeClr val="dk1"/>
                          </a:solidFill>
                          <a:effectLst/>
                        </a:rPr>
                        <a:t>Kandidat_innen</a:t>
                      </a:r>
                      <a:r>
                        <a:rPr lang="de-DE" sz="2000" kern="1200" dirty="0">
                          <a:solidFill>
                            <a:schemeClr val="dk1"/>
                          </a:solidFill>
                          <a:effectLst/>
                        </a:rPr>
                        <a:t>, die den Ruf nicht erhalten haben</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65499"/>
                  </a:ext>
                </a:extLst>
              </a:tr>
              <a:tr h="701042">
                <a:tc>
                  <a:txBody>
                    <a:bodyPr/>
                    <a:lstStyle/>
                    <a:p>
                      <a:r>
                        <a:rPr lang="de-DE" sz="2000" dirty="0"/>
                        <a:t>3. Ggf. Wahrnehmung der 2 wöchigen Einspruchsfrist gegen das Berufungsverfahren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Nicht berücksichtigte </a:t>
                      </a:r>
                      <a:r>
                        <a:rPr lang="de-DE" sz="2000" dirty="0" err="1"/>
                        <a:t>Kandidat_in</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148542"/>
                  </a:ext>
                </a:extLst>
              </a:tr>
              <a:tr h="396242">
                <a:tc>
                  <a:txBody>
                    <a:bodyPr/>
                    <a:lstStyle/>
                    <a:p>
                      <a:r>
                        <a:rPr lang="de-DE" sz="2000" dirty="0"/>
                        <a:t>4. Unterzeichnung des Dienstvertrages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künftige </a:t>
                      </a:r>
                      <a:r>
                        <a:rPr lang="de-DE" sz="2000" dirty="0" err="1"/>
                        <a:t>Stelleninhaber_in</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93399"/>
                  </a:ext>
                </a:extLst>
              </a:tr>
            </a:tbl>
          </a:graphicData>
        </a:graphic>
      </p:graphicFrame>
    </p:spTree>
    <p:extLst>
      <p:ext uri="{BB962C8B-B14F-4D97-AF65-F5344CB8AC3E}">
        <p14:creationId xmlns:p14="http://schemas.microsoft.com/office/powerpoint/2010/main" val="2626073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Das Berufungsverfahren im engeren Sinne</a:t>
            </a:r>
          </a:p>
          <a:p>
            <a:pPr marL="0" indent="0">
              <a:buNone/>
            </a:pPr>
            <a:endParaRPr lang="de-DE"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graphicFrame>
        <p:nvGraphicFramePr>
          <p:cNvPr id="10" name="Tabelle 9">
            <a:extLst>
              <a:ext uri="{FF2B5EF4-FFF2-40B4-BE49-F238E27FC236}">
                <a16:creationId xmlns:a16="http://schemas.microsoft.com/office/drawing/2014/main" id="{46524336-0C89-458B-98BC-2CF6E83B10F1}"/>
              </a:ext>
            </a:extLst>
          </p:cNvPr>
          <p:cNvGraphicFramePr>
            <a:graphicFrameLocks noGrp="1"/>
          </p:cNvGraphicFramePr>
          <p:nvPr>
            <p:extLst>
              <p:ext uri="{D42A27DB-BD31-4B8C-83A1-F6EECF244321}">
                <p14:modId xmlns:p14="http://schemas.microsoft.com/office/powerpoint/2010/main" val="3744506718"/>
              </p:ext>
            </p:extLst>
          </p:nvPr>
        </p:nvGraphicFramePr>
        <p:xfrm>
          <a:off x="838199" y="2652526"/>
          <a:ext cx="10162030" cy="2727884"/>
        </p:xfrm>
        <a:graphic>
          <a:graphicData uri="http://schemas.openxmlformats.org/drawingml/2006/table">
            <a:tbl>
              <a:tblPr firstRow="1" firstCol="1" bandRow="1">
                <a:tableStyleId>{5940675A-B579-460E-94D1-54222C63F5DA}</a:tableStyleId>
              </a:tblPr>
              <a:tblGrid>
                <a:gridCol w="1725029">
                  <a:extLst>
                    <a:ext uri="{9D8B030D-6E8A-4147-A177-3AD203B41FA5}">
                      <a16:colId xmlns:a16="http://schemas.microsoft.com/office/drawing/2014/main" val="2203722522"/>
                    </a:ext>
                  </a:extLst>
                </a:gridCol>
                <a:gridCol w="3700411">
                  <a:extLst>
                    <a:ext uri="{9D8B030D-6E8A-4147-A177-3AD203B41FA5}">
                      <a16:colId xmlns:a16="http://schemas.microsoft.com/office/drawing/2014/main" val="2701605801"/>
                    </a:ext>
                  </a:extLst>
                </a:gridCol>
                <a:gridCol w="4736590">
                  <a:extLst>
                    <a:ext uri="{9D8B030D-6E8A-4147-A177-3AD203B41FA5}">
                      <a16:colId xmlns:a16="http://schemas.microsoft.com/office/drawing/2014/main" val="3425018939"/>
                    </a:ext>
                  </a:extLst>
                </a:gridCol>
              </a:tblGrid>
              <a:tr h="239321">
                <a:tc>
                  <a:txBody>
                    <a:bodyPr/>
                    <a:lstStyle/>
                    <a:p>
                      <a:pPr>
                        <a:lnSpc>
                          <a:spcPct val="115000"/>
                        </a:lnSpc>
                        <a:spcAft>
                          <a:spcPts val="1000"/>
                        </a:spcAft>
                      </a:pPr>
                      <a:r>
                        <a:rPr lang="de-DE" sz="1400" b="1" dirty="0">
                          <a:effectLst/>
                        </a:rPr>
                        <a:t>Verfahrensart</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dirty="0">
                          <a:effectLst/>
                        </a:rPr>
                        <a:t>Verfahrensschritte</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dirty="0" err="1">
                          <a:effectLst/>
                        </a:rPr>
                        <a:t>Akteur_innen</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9620828"/>
                  </a:ext>
                </a:extLst>
              </a:tr>
              <a:tr h="278948">
                <a:tc>
                  <a:txBody>
                    <a:bodyPr/>
                    <a:lstStyle/>
                    <a:p>
                      <a:pPr>
                        <a:lnSpc>
                          <a:spcPct val="115000"/>
                        </a:lnSpc>
                        <a:spcAft>
                          <a:spcPts val="1000"/>
                        </a:spcAft>
                      </a:pPr>
                      <a:r>
                        <a:rPr lang="de-DE" sz="1400" dirty="0">
                          <a:solidFill>
                            <a:schemeClr val="bg1">
                              <a:lumMod val="65000"/>
                            </a:schemeClr>
                          </a:solidFill>
                          <a:effectLst/>
                        </a:rPr>
                        <a:t>Strukturverfahren</a:t>
                      </a:r>
                      <a:endParaRPr lang="de-DE"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nSpc>
                          <a:spcPct val="115000"/>
                        </a:lnSpc>
                        <a:spcAft>
                          <a:spcPts val="1000"/>
                        </a:spcAft>
                        <a:buFont typeface="+mj-lt"/>
                        <a:buNone/>
                      </a:pPr>
                      <a:r>
                        <a:rPr lang="de-DE" sz="1400" dirty="0">
                          <a:solidFill>
                            <a:schemeClr val="bg1">
                              <a:lumMod val="65000"/>
                            </a:schemeClr>
                          </a:solidFill>
                          <a:effectLst/>
                        </a:rPr>
                        <a:t>1. Etablierung/Zuweisung</a:t>
                      </a:r>
                      <a:endParaRPr lang="de-DE"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i="1" dirty="0">
                          <a:solidFill>
                            <a:schemeClr val="bg1">
                              <a:lumMod val="65000"/>
                            </a:schemeClr>
                          </a:solidFill>
                          <a:effectLst/>
                        </a:rPr>
                        <a:t>Vorstand + </a:t>
                      </a:r>
                      <a:r>
                        <a:rPr lang="de-DE" sz="1400" i="1" dirty="0" err="1">
                          <a:solidFill>
                            <a:schemeClr val="bg1">
                              <a:lumMod val="65000"/>
                            </a:schemeClr>
                          </a:solidFill>
                          <a:effectLst/>
                        </a:rPr>
                        <a:t>Präsident_in</a:t>
                      </a:r>
                      <a:endParaRPr lang="de-DE" sz="14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894860865"/>
                  </a:ext>
                </a:extLst>
              </a:tr>
              <a:tr h="322164">
                <a:tc rowSpan="5">
                  <a:txBody>
                    <a:bodyPr/>
                    <a:lstStyle/>
                    <a:p>
                      <a:pPr>
                        <a:lnSpc>
                          <a:spcPct val="115000"/>
                        </a:lnSpc>
                        <a:spcAft>
                          <a:spcPts val="1000"/>
                        </a:spcAft>
                      </a:pPr>
                      <a:r>
                        <a:rPr lang="de-DE" sz="1400" b="0" dirty="0">
                          <a:effectLst/>
                        </a:rPr>
                        <a:t>Berufungsverfahren</a:t>
                      </a:r>
                      <a:endParaRPr lang="de-DE"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lvl="0" indent="0">
                        <a:lnSpc>
                          <a:spcPct val="115000"/>
                        </a:lnSpc>
                        <a:spcAft>
                          <a:spcPts val="1000"/>
                        </a:spcAft>
                        <a:buFont typeface="+mj-lt"/>
                        <a:buNone/>
                      </a:pPr>
                      <a:r>
                        <a:rPr lang="de-DE" sz="1400" kern="1200" dirty="0">
                          <a:solidFill>
                            <a:schemeClr val="tx1"/>
                          </a:solidFill>
                          <a:effectLst/>
                          <a:latin typeface="+mn-lt"/>
                          <a:ea typeface="+mn-ea"/>
                          <a:cs typeface="+mn-cs"/>
                        </a:rPr>
                        <a:t>2. Bildung einer Berufungskommission</a:t>
                      </a: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kern="1200" dirty="0">
                          <a:solidFill>
                            <a:schemeClr val="tx1"/>
                          </a:solidFill>
                          <a:effectLst/>
                          <a:latin typeface="+mn-lt"/>
                          <a:ea typeface="+mn-ea"/>
                          <a:cs typeface="+mn-cs"/>
                        </a:rPr>
                        <a:t>Fachbereichsrat/WV + </a:t>
                      </a:r>
                      <a:r>
                        <a:rPr lang="de-DE" sz="1400" i="1" kern="1200" dirty="0" err="1">
                          <a:solidFill>
                            <a:schemeClr val="tx1"/>
                          </a:solidFill>
                          <a:effectLst/>
                          <a:latin typeface="+mn-lt"/>
                          <a:ea typeface="+mn-ea"/>
                          <a:cs typeface="+mn-cs"/>
                        </a:rPr>
                        <a:t>Präsident_in</a:t>
                      </a:r>
                      <a:endParaRPr lang="de-DE" sz="1400" i="1" kern="1200" dirty="0">
                        <a:solidFill>
                          <a:schemeClr val="tx1"/>
                        </a:solidFill>
                        <a:effectLst/>
                        <a:latin typeface="+mn-lt"/>
                        <a:ea typeface="+mn-ea"/>
                        <a:cs typeface="+mn-cs"/>
                      </a:endParaRPr>
                    </a:p>
                  </a:txBody>
                  <a:tcPr marL="68580" marR="68580" marT="0" marB="0">
                    <a:solidFill>
                      <a:schemeClr val="accent6">
                        <a:lumMod val="40000"/>
                        <a:lumOff val="60000"/>
                      </a:schemeClr>
                    </a:solidFill>
                  </a:tcPr>
                </a:tc>
                <a:extLst>
                  <a:ext uri="{0D108BD9-81ED-4DB2-BD59-A6C34878D82A}">
                    <a16:rowId xmlns:a16="http://schemas.microsoft.com/office/drawing/2014/main" val="385425041"/>
                  </a:ext>
                </a:extLst>
              </a:tr>
              <a:tr h="315847">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3. Ausschreibung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Berufungskommission + FBR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476119096"/>
                  </a:ext>
                </a:extLst>
              </a:tr>
              <a:tr h="341115">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4. Sichtung der Bewerbungsunterlagen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Berufungskommission + FBR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927464164"/>
                  </a:ext>
                </a:extLst>
              </a:tr>
              <a:tr h="483956">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5. Hearing u. Erstellung Besetzungsvorschlages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Berufungskommission + externe Sachverständige + FBR + Senat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992444354"/>
                  </a:ext>
                </a:extLst>
              </a:tr>
              <a:tr h="249762">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6. Berufung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Präsident/zuständiges Ministerium </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172950820"/>
                  </a:ext>
                </a:extLst>
              </a:tr>
              <a:tr h="239321">
                <a:tc rowSpan="2">
                  <a:txBody>
                    <a:bodyPr/>
                    <a:lstStyle/>
                    <a:p>
                      <a:pPr>
                        <a:lnSpc>
                          <a:spcPct val="115000"/>
                        </a:lnSpc>
                        <a:spcAft>
                          <a:spcPts val="1000"/>
                        </a:spcAft>
                      </a:pPr>
                      <a:r>
                        <a:rPr lang="de-DE" sz="1400" dirty="0">
                          <a:solidFill>
                            <a:schemeClr val="bg1">
                              <a:lumMod val="65000"/>
                            </a:schemeClr>
                          </a:solidFill>
                          <a:effectLst/>
                        </a:rPr>
                        <a:t>Personalverfahren</a:t>
                      </a:r>
                      <a:endParaRPr lang="de-DE"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nSpc>
                          <a:spcPct val="115000"/>
                        </a:lnSpc>
                        <a:spcAft>
                          <a:spcPts val="1000"/>
                        </a:spcAft>
                        <a:buFont typeface="+mj-lt"/>
                        <a:buNone/>
                      </a:pPr>
                      <a:r>
                        <a:rPr lang="de-DE" sz="1400" dirty="0">
                          <a:solidFill>
                            <a:schemeClr val="bg1">
                              <a:lumMod val="65000"/>
                            </a:schemeClr>
                          </a:solidFill>
                          <a:effectLst/>
                        </a:rPr>
                        <a:t>7. Berufungsverhandlung</a:t>
                      </a:r>
                      <a:endParaRPr lang="de-DE"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i="1" dirty="0" err="1">
                          <a:solidFill>
                            <a:schemeClr val="bg1">
                              <a:lumMod val="65000"/>
                            </a:schemeClr>
                          </a:solidFill>
                          <a:effectLst/>
                        </a:rPr>
                        <a:t>Kandidat_innen</a:t>
                      </a:r>
                      <a:r>
                        <a:rPr lang="de-DE" sz="1400" i="1" dirty="0">
                          <a:solidFill>
                            <a:schemeClr val="bg1">
                              <a:lumMod val="65000"/>
                            </a:schemeClr>
                          </a:solidFill>
                          <a:effectLst/>
                        </a:rPr>
                        <a:t> + Vorstand</a:t>
                      </a:r>
                      <a:endParaRPr lang="de-DE" sz="14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357305272"/>
                  </a:ext>
                </a:extLst>
              </a:tr>
              <a:tr h="239321">
                <a:tc vMerge="1">
                  <a:txBody>
                    <a:bodyPr/>
                    <a:lstStyle/>
                    <a:p>
                      <a:endParaRPr lang="de-DE"/>
                    </a:p>
                  </a:txBody>
                  <a:tcPr/>
                </a:tc>
                <a:tc>
                  <a:txBody>
                    <a:bodyPr/>
                    <a:lstStyle/>
                    <a:p>
                      <a:pPr marL="0" lvl="0" indent="0">
                        <a:lnSpc>
                          <a:spcPct val="115000"/>
                        </a:lnSpc>
                        <a:spcAft>
                          <a:spcPts val="1000"/>
                        </a:spcAft>
                        <a:buFont typeface="+mj-lt"/>
                        <a:buNone/>
                      </a:pPr>
                      <a:r>
                        <a:rPr lang="de-DE" sz="1400" dirty="0">
                          <a:solidFill>
                            <a:schemeClr val="bg1">
                              <a:lumMod val="65000"/>
                            </a:schemeClr>
                          </a:solidFill>
                          <a:effectLst/>
                        </a:rPr>
                        <a:t>8. Dienstantritt</a:t>
                      </a:r>
                      <a:endParaRPr lang="de-DE"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i="1" dirty="0" err="1">
                          <a:solidFill>
                            <a:schemeClr val="bg1">
                              <a:lumMod val="65000"/>
                            </a:schemeClr>
                          </a:solidFill>
                          <a:effectLst/>
                        </a:rPr>
                        <a:t>Kandidat_in</a:t>
                      </a:r>
                      <a:endParaRPr lang="de-DE" sz="14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99263594"/>
                  </a:ext>
                </a:extLst>
              </a:tr>
            </a:tbl>
          </a:graphicData>
        </a:graphic>
      </p:graphicFrame>
    </p:spTree>
    <p:extLst>
      <p:ext uri="{BB962C8B-B14F-4D97-AF65-F5344CB8AC3E}">
        <p14:creationId xmlns:p14="http://schemas.microsoft.com/office/powerpoint/2010/main" val="2950234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2. Bildung einer Berufungskommission</a:t>
            </a:r>
          </a:p>
          <a:p>
            <a:pPr marL="0" indent="0">
              <a:buNone/>
            </a:pPr>
            <a:endParaRPr lang="de-DE"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graphicFrame>
        <p:nvGraphicFramePr>
          <p:cNvPr id="10" name="Tabelle 9">
            <a:extLst>
              <a:ext uri="{FF2B5EF4-FFF2-40B4-BE49-F238E27FC236}">
                <a16:creationId xmlns:a16="http://schemas.microsoft.com/office/drawing/2014/main" id="{46524336-0C89-458B-98BC-2CF6E83B10F1}"/>
              </a:ext>
            </a:extLst>
          </p:cNvPr>
          <p:cNvGraphicFramePr>
            <a:graphicFrameLocks noGrp="1"/>
          </p:cNvGraphicFramePr>
          <p:nvPr>
            <p:extLst>
              <p:ext uri="{D42A27DB-BD31-4B8C-83A1-F6EECF244321}">
                <p14:modId xmlns:p14="http://schemas.microsoft.com/office/powerpoint/2010/main" val="3242059302"/>
              </p:ext>
            </p:extLst>
          </p:nvPr>
        </p:nvGraphicFramePr>
        <p:xfrm>
          <a:off x="838199" y="2652526"/>
          <a:ext cx="10162030" cy="2727884"/>
        </p:xfrm>
        <a:graphic>
          <a:graphicData uri="http://schemas.openxmlformats.org/drawingml/2006/table">
            <a:tbl>
              <a:tblPr firstRow="1" firstCol="1" bandRow="1">
                <a:tableStyleId>{5940675A-B579-460E-94D1-54222C63F5DA}</a:tableStyleId>
              </a:tblPr>
              <a:tblGrid>
                <a:gridCol w="1725029">
                  <a:extLst>
                    <a:ext uri="{9D8B030D-6E8A-4147-A177-3AD203B41FA5}">
                      <a16:colId xmlns:a16="http://schemas.microsoft.com/office/drawing/2014/main" val="2203722522"/>
                    </a:ext>
                  </a:extLst>
                </a:gridCol>
                <a:gridCol w="3700411">
                  <a:extLst>
                    <a:ext uri="{9D8B030D-6E8A-4147-A177-3AD203B41FA5}">
                      <a16:colId xmlns:a16="http://schemas.microsoft.com/office/drawing/2014/main" val="2701605801"/>
                    </a:ext>
                  </a:extLst>
                </a:gridCol>
                <a:gridCol w="4736590">
                  <a:extLst>
                    <a:ext uri="{9D8B030D-6E8A-4147-A177-3AD203B41FA5}">
                      <a16:colId xmlns:a16="http://schemas.microsoft.com/office/drawing/2014/main" val="3425018939"/>
                    </a:ext>
                  </a:extLst>
                </a:gridCol>
              </a:tblGrid>
              <a:tr h="239321">
                <a:tc>
                  <a:txBody>
                    <a:bodyPr/>
                    <a:lstStyle/>
                    <a:p>
                      <a:pPr>
                        <a:lnSpc>
                          <a:spcPct val="115000"/>
                        </a:lnSpc>
                        <a:spcAft>
                          <a:spcPts val="1000"/>
                        </a:spcAft>
                      </a:pPr>
                      <a:r>
                        <a:rPr lang="de-DE" sz="1400" b="1" dirty="0">
                          <a:effectLst/>
                        </a:rPr>
                        <a:t>Verfahrensart</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dirty="0">
                          <a:effectLst/>
                        </a:rPr>
                        <a:t>Verfahrensschritte</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1400" b="1" dirty="0" err="1">
                          <a:effectLst/>
                        </a:rPr>
                        <a:t>Akteur_innen</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9620828"/>
                  </a:ext>
                </a:extLst>
              </a:tr>
              <a:tr h="278948">
                <a:tc>
                  <a:txBody>
                    <a:bodyPr/>
                    <a:lstStyle/>
                    <a:p>
                      <a:pPr>
                        <a:lnSpc>
                          <a:spcPct val="115000"/>
                        </a:lnSpc>
                        <a:spcAft>
                          <a:spcPts val="1000"/>
                        </a:spcAft>
                      </a:pPr>
                      <a:r>
                        <a:rPr lang="de-DE" sz="1400" dirty="0">
                          <a:solidFill>
                            <a:schemeClr val="bg1">
                              <a:lumMod val="65000"/>
                            </a:schemeClr>
                          </a:solidFill>
                          <a:effectLst/>
                        </a:rPr>
                        <a:t>Strukturverfahren</a:t>
                      </a:r>
                      <a:endParaRPr lang="de-DE"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nSpc>
                          <a:spcPct val="115000"/>
                        </a:lnSpc>
                        <a:spcAft>
                          <a:spcPts val="1000"/>
                        </a:spcAft>
                        <a:buFont typeface="+mj-lt"/>
                        <a:buNone/>
                      </a:pPr>
                      <a:r>
                        <a:rPr lang="de-DE" sz="1400" dirty="0">
                          <a:solidFill>
                            <a:schemeClr val="bg1">
                              <a:lumMod val="65000"/>
                            </a:schemeClr>
                          </a:solidFill>
                          <a:effectLst/>
                        </a:rPr>
                        <a:t>1. Etablierung/Zuweisung</a:t>
                      </a:r>
                      <a:endParaRPr lang="de-DE"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i="1" dirty="0">
                          <a:solidFill>
                            <a:schemeClr val="bg1">
                              <a:lumMod val="65000"/>
                            </a:schemeClr>
                          </a:solidFill>
                          <a:effectLst/>
                        </a:rPr>
                        <a:t>Vorstand + </a:t>
                      </a:r>
                      <a:r>
                        <a:rPr lang="de-DE" sz="1400" i="1" dirty="0" err="1">
                          <a:solidFill>
                            <a:schemeClr val="bg1">
                              <a:lumMod val="65000"/>
                            </a:schemeClr>
                          </a:solidFill>
                          <a:effectLst/>
                        </a:rPr>
                        <a:t>Präsident_in</a:t>
                      </a:r>
                      <a:endParaRPr lang="de-DE" sz="14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894860865"/>
                  </a:ext>
                </a:extLst>
              </a:tr>
              <a:tr h="322164">
                <a:tc rowSpan="5">
                  <a:txBody>
                    <a:bodyPr/>
                    <a:lstStyle/>
                    <a:p>
                      <a:pPr>
                        <a:lnSpc>
                          <a:spcPct val="115000"/>
                        </a:lnSpc>
                        <a:spcAft>
                          <a:spcPts val="1000"/>
                        </a:spcAft>
                      </a:pPr>
                      <a:r>
                        <a:rPr lang="de-DE" sz="1400" b="1" dirty="0">
                          <a:effectLst/>
                        </a:rPr>
                        <a:t>Berufungsverfahren</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lvl="0" indent="0">
                        <a:lnSpc>
                          <a:spcPct val="115000"/>
                        </a:lnSpc>
                        <a:spcAft>
                          <a:spcPts val="1000"/>
                        </a:spcAft>
                        <a:buFont typeface="+mj-lt"/>
                        <a:buNone/>
                      </a:pPr>
                      <a:r>
                        <a:rPr lang="de-DE" sz="1400" b="1" dirty="0">
                          <a:effectLst/>
                        </a:rPr>
                        <a:t>2. Bildung einer Berufungskommission</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b="1" i="1" dirty="0">
                          <a:effectLst/>
                        </a:rPr>
                        <a:t>Fachbereichsrat/WV + </a:t>
                      </a:r>
                      <a:r>
                        <a:rPr lang="de-DE" sz="1400" b="1" i="1" dirty="0" err="1">
                          <a:effectLst/>
                        </a:rPr>
                        <a:t>Präsident_in</a:t>
                      </a:r>
                      <a:endParaRPr lang="de-DE"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85425041"/>
                  </a:ext>
                </a:extLst>
              </a:tr>
              <a:tr h="315847">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3. Ausschreibung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Berufungskommission + FBR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476119096"/>
                  </a:ext>
                </a:extLst>
              </a:tr>
              <a:tr h="341115">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4. Sichtung der Bewerbungsunterlagen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Berufungskommission + FBR + </a:t>
                      </a:r>
                      <a:r>
                        <a:rPr lang="de-DE" sz="1400" i="1" dirty="0" err="1">
                          <a:effectLst/>
                        </a:rPr>
                        <a:t>Präsident_in</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927464164"/>
                  </a:ext>
                </a:extLst>
              </a:tr>
              <a:tr h="483956">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5. Hearing u. Erstellung Besetzungsvorschlages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Berufungskommission + externe Sachverständige + FBR + Senat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992444354"/>
                  </a:ext>
                </a:extLst>
              </a:tr>
              <a:tr h="249762">
                <a:tc vMerge="1">
                  <a:txBody>
                    <a:bodyPr/>
                    <a:lstStyle/>
                    <a:p>
                      <a:endParaRPr lang="de-DE"/>
                    </a:p>
                  </a:txBody>
                  <a:tcPr/>
                </a:tc>
                <a:tc>
                  <a:txBody>
                    <a:bodyPr/>
                    <a:lstStyle/>
                    <a:p>
                      <a:pPr marL="0" lvl="0" indent="0">
                        <a:lnSpc>
                          <a:spcPct val="115000"/>
                        </a:lnSpc>
                        <a:spcAft>
                          <a:spcPts val="1000"/>
                        </a:spcAft>
                        <a:buFont typeface="+mj-lt"/>
                        <a:buNone/>
                      </a:pPr>
                      <a:r>
                        <a:rPr lang="de-DE" sz="1400" dirty="0">
                          <a:effectLst/>
                        </a:rPr>
                        <a:t>6. Berufung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de-DE" sz="1400" i="1" dirty="0">
                          <a:effectLst/>
                        </a:rPr>
                        <a:t>Präsident/zuständiges Ministerium </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172950820"/>
                  </a:ext>
                </a:extLst>
              </a:tr>
              <a:tr h="239321">
                <a:tc rowSpan="2">
                  <a:txBody>
                    <a:bodyPr/>
                    <a:lstStyle/>
                    <a:p>
                      <a:pPr>
                        <a:lnSpc>
                          <a:spcPct val="115000"/>
                        </a:lnSpc>
                        <a:spcAft>
                          <a:spcPts val="1000"/>
                        </a:spcAft>
                      </a:pPr>
                      <a:r>
                        <a:rPr lang="de-DE" sz="1400" dirty="0">
                          <a:solidFill>
                            <a:schemeClr val="bg1">
                              <a:lumMod val="65000"/>
                            </a:schemeClr>
                          </a:solidFill>
                          <a:effectLst/>
                        </a:rPr>
                        <a:t>Personalverfahren</a:t>
                      </a:r>
                      <a:endParaRPr lang="de-DE"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nSpc>
                          <a:spcPct val="115000"/>
                        </a:lnSpc>
                        <a:spcAft>
                          <a:spcPts val="1000"/>
                        </a:spcAft>
                        <a:buFont typeface="+mj-lt"/>
                        <a:buNone/>
                      </a:pPr>
                      <a:r>
                        <a:rPr lang="de-DE" sz="1400" dirty="0">
                          <a:solidFill>
                            <a:schemeClr val="bg1">
                              <a:lumMod val="65000"/>
                            </a:schemeClr>
                          </a:solidFill>
                          <a:effectLst/>
                        </a:rPr>
                        <a:t>7. Berufungsverhandlung</a:t>
                      </a:r>
                      <a:endParaRPr lang="de-DE"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i="1" dirty="0" err="1">
                          <a:solidFill>
                            <a:schemeClr val="bg1">
                              <a:lumMod val="65000"/>
                            </a:schemeClr>
                          </a:solidFill>
                          <a:effectLst/>
                        </a:rPr>
                        <a:t>Kandidat_innen</a:t>
                      </a:r>
                      <a:r>
                        <a:rPr lang="de-DE" sz="1400" i="1" dirty="0">
                          <a:solidFill>
                            <a:schemeClr val="bg1">
                              <a:lumMod val="65000"/>
                            </a:schemeClr>
                          </a:solidFill>
                          <a:effectLst/>
                        </a:rPr>
                        <a:t> + Vorstand</a:t>
                      </a:r>
                      <a:endParaRPr lang="de-DE" sz="14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357305272"/>
                  </a:ext>
                </a:extLst>
              </a:tr>
              <a:tr h="239321">
                <a:tc vMerge="1">
                  <a:txBody>
                    <a:bodyPr/>
                    <a:lstStyle/>
                    <a:p>
                      <a:endParaRPr lang="de-DE"/>
                    </a:p>
                  </a:txBody>
                  <a:tcPr/>
                </a:tc>
                <a:tc>
                  <a:txBody>
                    <a:bodyPr/>
                    <a:lstStyle/>
                    <a:p>
                      <a:pPr marL="0" lvl="0" indent="0">
                        <a:lnSpc>
                          <a:spcPct val="115000"/>
                        </a:lnSpc>
                        <a:spcAft>
                          <a:spcPts val="1000"/>
                        </a:spcAft>
                        <a:buFont typeface="+mj-lt"/>
                        <a:buNone/>
                      </a:pPr>
                      <a:r>
                        <a:rPr lang="de-DE" sz="1400" dirty="0">
                          <a:solidFill>
                            <a:schemeClr val="bg1">
                              <a:lumMod val="65000"/>
                            </a:schemeClr>
                          </a:solidFill>
                          <a:effectLst/>
                        </a:rPr>
                        <a:t>8. Dienstantritt</a:t>
                      </a:r>
                      <a:endParaRPr lang="de-DE" sz="14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15000"/>
                        </a:lnSpc>
                        <a:spcAft>
                          <a:spcPts val="1000"/>
                        </a:spcAft>
                      </a:pPr>
                      <a:r>
                        <a:rPr lang="de-DE" sz="1400" i="1" dirty="0" err="1">
                          <a:solidFill>
                            <a:schemeClr val="bg1">
                              <a:lumMod val="65000"/>
                            </a:schemeClr>
                          </a:solidFill>
                          <a:effectLst/>
                        </a:rPr>
                        <a:t>Kandidat_in</a:t>
                      </a:r>
                      <a:endParaRPr lang="de-DE" sz="14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99263594"/>
                  </a:ext>
                </a:extLst>
              </a:tr>
            </a:tbl>
          </a:graphicData>
        </a:graphic>
      </p:graphicFrame>
    </p:spTree>
    <p:extLst>
      <p:ext uri="{BB962C8B-B14F-4D97-AF65-F5344CB8AC3E}">
        <p14:creationId xmlns:p14="http://schemas.microsoft.com/office/powerpoint/2010/main" val="4121497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fontScale="92500" lnSpcReduction="20000"/>
          </a:bodyPr>
          <a:lstStyle/>
          <a:p>
            <a:pPr marL="0" indent="0">
              <a:buNone/>
            </a:pPr>
            <a:r>
              <a:rPr lang="de-DE" sz="2601" b="1" dirty="0"/>
              <a:t>2. Bildung einer Berufungskommission</a:t>
            </a:r>
          </a:p>
          <a:p>
            <a:pPr marL="0" indent="0">
              <a:buNone/>
            </a:pPr>
            <a:r>
              <a:rPr lang="de-DE" sz="2201" i="1" dirty="0"/>
              <a:t>Mitglieder der Hochschule nach § 37 </a:t>
            </a:r>
            <a:r>
              <a:rPr lang="de-DE" sz="2201" i="1" dirty="0" err="1"/>
              <a:t>HochSchG</a:t>
            </a:r>
            <a:endParaRPr lang="de-DE" sz="2201" i="1" dirty="0"/>
          </a:p>
          <a:p>
            <a:pPr marL="0" indent="0">
              <a:buNone/>
            </a:pPr>
            <a:endParaRPr lang="de-DE" sz="2000" i="1" dirty="0"/>
          </a:p>
          <a:p>
            <a:pPr marL="0" indent="0">
              <a:buNone/>
            </a:pPr>
            <a:r>
              <a:rPr lang="de-DE" sz="2000" dirty="0"/>
              <a:t>(1) Alle Mitglieder der Hochschule haben das Recht und die Pflicht, nach Maßgabe dieses Gesetzes und der Grundordnung an der Selbstverwaltung der Hochschule mitzuwirken. […]</a:t>
            </a:r>
          </a:p>
          <a:p>
            <a:pPr marL="0" indent="0">
              <a:buNone/>
            </a:pPr>
            <a:r>
              <a:rPr lang="de-DE" sz="2000" i="1" dirty="0"/>
              <a:t>Artikel 3, Absatz 3 Grundgesetz: </a:t>
            </a:r>
          </a:p>
          <a:p>
            <a:pPr marL="0" indent="0">
              <a:buNone/>
            </a:pPr>
            <a:r>
              <a:rPr lang="de-DE" sz="2000" dirty="0"/>
              <a:t>(2) Für die Vertretung in den Gremien bilden </a:t>
            </a:r>
          </a:p>
          <a:p>
            <a:pPr marL="0" indent="0">
              <a:buNone/>
            </a:pPr>
            <a:r>
              <a:rPr lang="de-DE" sz="2000" dirty="0"/>
              <a:t>	1. die Hochschullehrerinnen und Hochschullehrer,</a:t>
            </a:r>
          </a:p>
          <a:p>
            <a:pPr marL="0" indent="0">
              <a:buNone/>
            </a:pPr>
            <a:r>
              <a:rPr lang="de-DE" sz="2000" dirty="0"/>
              <a:t>	2. die Studierenden […]</a:t>
            </a:r>
          </a:p>
          <a:p>
            <a:pPr marL="0" indent="0">
              <a:buNone/>
            </a:pPr>
            <a:r>
              <a:rPr lang="de-DE" sz="2000" dirty="0"/>
              <a:t>	3. die wissenschaftlichen und künstlerischen Mitarbeiterinnen und Mitarbeiter</a:t>
            </a:r>
          </a:p>
          <a:p>
            <a:pPr marL="0" indent="0">
              <a:buNone/>
            </a:pPr>
            <a:r>
              <a:rPr lang="de-DE" sz="2000" dirty="0"/>
              <a:t>	4. Die Mitarbeiterinnen und Mitarbeiter in Technik und Verwaltung </a:t>
            </a:r>
          </a:p>
          <a:p>
            <a:pPr marL="0" indent="0">
              <a:buNone/>
            </a:pPr>
            <a:r>
              <a:rPr lang="de-DE" sz="2000" dirty="0"/>
              <a:t>je eine Gruppe. Alle Mitgliedergruppen müssen vertreten sein und wirken nach Maßgabe der Absätze 6 und 8 grundsätzlich stimmberechtigt an Entscheidungen mit. […]</a:t>
            </a:r>
          </a:p>
          <a:p>
            <a:pPr marL="0" indent="0">
              <a:buNone/>
            </a:pPr>
            <a:endParaRPr lang="de-DE" sz="2000"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2530881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2. Bildung einer Berufungskommission</a:t>
            </a:r>
          </a:p>
          <a:p>
            <a:pPr marL="0" indent="0">
              <a:buNone/>
            </a:pPr>
            <a:r>
              <a:rPr lang="de-DE" sz="2000" i="1" dirty="0"/>
              <a:t>Mehrheit der </a:t>
            </a:r>
            <a:r>
              <a:rPr lang="de-DE" sz="2000" i="1" dirty="0" err="1"/>
              <a:t>Hochschullehrer_innen</a:t>
            </a:r>
            <a:r>
              <a:rPr lang="de-DE" sz="2000" i="1" dirty="0"/>
              <a:t> nach § 37 </a:t>
            </a:r>
            <a:r>
              <a:rPr lang="de-DE" sz="2000" i="1" dirty="0" err="1"/>
              <a:t>HochSchG</a:t>
            </a:r>
            <a:endParaRPr lang="de-DE" sz="2000" i="1" dirty="0"/>
          </a:p>
          <a:p>
            <a:pPr marL="0" indent="0">
              <a:buNone/>
            </a:pPr>
            <a:endParaRPr lang="de-DE" sz="2000" i="1" dirty="0"/>
          </a:p>
          <a:p>
            <a:pPr marL="0" indent="0">
              <a:buNone/>
            </a:pPr>
            <a:r>
              <a:rPr lang="de-DE" sz="2000" dirty="0"/>
              <a:t>(8) […] In </a:t>
            </a:r>
            <a:r>
              <a:rPr lang="de-DE" sz="2000" u="sng" dirty="0"/>
              <a:t>nach Mitgliedergruppen zusammengesetzten Entscheidungsgremien verfügen die Hochschullehrerinnen und Hochschullehrer bei der Entscheidung in Angelegenheiten, welche </a:t>
            </a:r>
            <a:r>
              <a:rPr lang="de-DE" sz="2000" dirty="0"/>
              <a:t>die Lehre mit Ausnahme der Bewertung der Lehre betreffen, mindestens über die Hälfte der Stimmen, in Angelegenheiten, die die Forschung, künstlerische Entwicklungsvorhaben oder </a:t>
            </a:r>
            <a:r>
              <a:rPr lang="de-DE" sz="2000" u="sng" dirty="0"/>
              <a:t>die Berufung von Hochschullehrerinnen und Hochschullehrern unmittelbar betreffen, über die Mehrheit der Stimmen</a:t>
            </a:r>
            <a:r>
              <a:rPr lang="de-DE" sz="2000" dirty="0"/>
              <a:t>.[…]</a:t>
            </a:r>
          </a:p>
          <a:p>
            <a:pPr marL="0" indent="0">
              <a:buNone/>
            </a:pPr>
            <a:endParaRPr lang="de-DE" sz="2000"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009049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a:bodyPr>
          <a:lstStyle/>
          <a:p>
            <a:pPr marL="0" indent="0">
              <a:buNone/>
            </a:pPr>
            <a:r>
              <a:rPr lang="de-DE" sz="2400" b="1" dirty="0"/>
              <a:t>2. Bildung einer Berufungskommission</a:t>
            </a:r>
          </a:p>
          <a:p>
            <a:pPr marL="0" indent="0">
              <a:buNone/>
            </a:pPr>
            <a:r>
              <a:rPr lang="de-DE" sz="2000" i="1" dirty="0"/>
              <a:t>Fachlich fundierte und geschlechterparitätische Besetzung einer Berufungskommission </a:t>
            </a:r>
          </a:p>
          <a:p>
            <a:pPr marL="0" indent="0">
              <a:buNone/>
            </a:pPr>
            <a:r>
              <a:rPr lang="de-DE" sz="2000" i="1" dirty="0"/>
              <a:t>(§ 37 </a:t>
            </a:r>
            <a:r>
              <a:rPr lang="de-DE" sz="2000" i="1" dirty="0" err="1"/>
              <a:t>HochSchG</a:t>
            </a:r>
            <a:r>
              <a:rPr lang="de-DE" sz="2000" i="1" dirty="0"/>
              <a:t>)</a:t>
            </a:r>
          </a:p>
          <a:p>
            <a:pPr marL="0" indent="0">
              <a:buNone/>
            </a:pPr>
            <a:endParaRPr lang="de-DE" sz="2000" dirty="0"/>
          </a:p>
          <a:p>
            <a:pPr marL="0" indent="0" algn="just">
              <a:buNone/>
            </a:pPr>
            <a:r>
              <a:rPr lang="de-DE" sz="2000" dirty="0"/>
              <a:t>[…] </a:t>
            </a:r>
            <a:r>
              <a:rPr lang="de-DE" sz="2000" dirty="0">
                <a:solidFill>
                  <a:srgbClr val="00B050"/>
                </a:solidFill>
              </a:rPr>
              <a:t>(4) Berufungskommissionen sind unter Berücksichtigung der fachlichen Qualifikation ihrer Mitglieder </a:t>
            </a:r>
            <a:r>
              <a:rPr lang="de-DE" sz="2000" dirty="0">
                <a:solidFill>
                  <a:srgbClr val="00B0F0"/>
                </a:solidFill>
              </a:rPr>
              <a:t>nach Möglichkeit gemäß Absatz 3 paritätisch zu besetzen. Sofern dies nicht möglich ist, soll der Anteil des unterrepräsentierten Geschlechts mindestens seinem tatsächlichen Anteil an der jeweiligen Gruppe nach Absatz 2 in dem betreffenden Fachbereich entsprechen. […].</a:t>
            </a:r>
          </a:p>
        </p:txBody>
      </p:sp>
      <p:sp>
        <p:nvSpPr>
          <p:cNvPr id="5" name="Inhaltsplatzhalter 7"/>
          <p:cNvSpPr txBox="1">
            <a:spLocks/>
          </p:cNvSpPr>
          <p:nvPr/>
        </p:nvSpPr>
        <p:spPr>
          <a:xfrm>
            <a:off x="838204" y="2400719"/>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
        <p:nvSpPr>
          <p:cNvPr id="2" name="Textfeld 1">
            <a:extLst>
              <a:ext uri="{FF2B5EF4-FFF2-40B4-BE49-F238E27FC236}">
                <a16:creationId xmlns:a16="http://schemas.microsoft.com/office/drawing/2014/main" id="{3C1A2345-77C5-4B50-9BBA-9213F5933C08}"/>
              </a:ext>
            </a:extLst>
          </p:cNvPr>
          <p:cNvSpPr txBox="1"/>
          <p:nvPr/>
        </p:nvSpPr>
        <p:spPr>
          <a:xfrm>
            <a:off x="838204" y="1134588"/>
            <a:ext cx="10515600" cy="369460"/>
          </a:xfrm>
          <a:prstGeom prst="rect">
            <a:avLst/>
          </a:prstGeom>
          <a:noFill/>
        </p:spPr>
        <p:txBody>
          <a:bodyPr wrap="square" rtlCol="0">
            <a:spAutoFit/>
          </a:bodyPr>
          <a:lstStyle/>
          <a:p>
            <a:r>
              <a:rPr lang="de-DE" sz="1801" b="1" dirty="0">
                <a:solidFill>
                  <a:srgbClr val="FFC000"/>
                </a:solidFill>
              </a:rPr>
              <a:t>Bestenauslese</a:t>
            </a:r>
            <a:r>
              <a:rPr lang="de-DE" sz="1801" b="1" dirty="0"/>
              <a:t>		                </a:t>
            </a:r>
            <a:r>
              <a:rPr lang="de-DE" sz="1801" b="1" dirty="0">
                <a:solidFill>
                  <a:srgbClr val="00B050"/>
                </a:solidFill>
              </a:rPr>
              <a:t>Freiheit von Forschung und Lehre </a:t>
            </a:r>
            <a:r>
              <a:rPr lang="de-DE" sz="1801" b="1" dirty="0"/>
              <a:t>		              </a:t>
            </a:r>
            <a:r>
              <a:rPr lang="de-DE" sz="1801" b="1" dirty="0">
                <a:solidFill>
                  <a:srgbClr val="00B0F0"/>
                </a:solidFill>
              </a:rPr>
              <a:t>Gleichstellung</a:t>
            </a:r>
          </a:p>
        </p:txBody>
      </p:sp>
      <p:sp>
        <p:nvSpPr>
          <p:cNvPr id="11" name="Titel 6">
            <a:extLst>
              <a:ext uri="{FF2B5EF4-FFF2-40B4-BE49-F238E27FC236}">
                <a16:creationId xmlns:a16="http://schemas.microsoft.com/office/drawing/2014/main" id="{B920D0F4-F397-4032-BC5E-B141655BAD32}"/>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228230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7" name="Titel 6"/>
          <p:cNvSpPr>
            <a:spLocks noGrp="1"/>
          </p:cNvSpPr>
          <p:nvPr>
            <p:ph type="title"/>
          </p:nvPr>
        </p:nvSpPr>
        <p:spPr/>
        <p:txBody>
          <a:bodyPr/>
          <a:lstStyle/>
          <a:p>
            <a:r>
              <a:rPr lang="de-DE" sz="2400" u="sng" dirty="0">
                <a:solidFill>
                  <a:schemeClr val="bg1">
                    <a:lumMod val="50000"/>
                  </a:schemeClr>
                </a:solidFill>
              </a:rPr>
              <a:t> </a:t>
            </a:r>
            <a:r>
              <a:rPr lang="de-DE" sz="2000" b="1" u="sng" dirty="0">
                <a:solidFill>
                  <a:schemeClr val="bg1">
                    <a:lumMod val="50000"/>
                  </a:schemeClr>
                </a:solidFill>
              </a:rPr>
              <a:t>1. Rechtliche Grundbegriffe</a:t>
            </a:r>
            <a:r>
              <a:rPr lang="de-DE" dirty="0"/>
              <a:t/>
            </a:r>
            <a:br>
              <a:rPr lang="de-DE" dirty="0"/>
            </a:br>
            <a:endParaRPr lang="de-DE" dirty="0"/>
          </a:p>
        </p:txBody>
      </p:sp>
      <p:sp>
        <p:nvSpPr>
          <p:cNvPr id="9" name="Inhaltsplatzhalter 7"/>
          <p:cNvSpPr>
            <a:spLocks noGrp="1"/>
          </p:cNvSpPr>
          <p:nvPr>
            <p:ph idx="1"/>
          </p:nvPr>
        </p:nvSpPr>
        <p:spPr>
          <a:xfrm>
            <a:off x="838204" y="1825624"/>
            <a:ext cx="10515600" cy="4351339"/>
          </a:xfrm>
        </p:spPr>
        <p:txBody>
          <a:bodyPr>
            <a:normAutofit/>
          </a:bodyPr>
          <a:lstStyle/>
          <a:p>
            <a:pPr marL="0" indent="0">
              <a:buNone/>
            </a:pPr>
            <a:r>
              <a:rPr lang="de-DE" sz="2400" b="1" dirty="0"/>
              <a:t>Was soll ein Berufungsverfahren leisten?</a:t>
            </a:r>
          </a:p>
          <a:p>
            <a:pPr marL="0" indent="0">
              <a:buNone/>
            </a:pPr>
            <a:endParaRPr lang="de-DE" dirty="0"/>
          </a:p>
          <a:p>
            <a:pPr marL="0" indent="0">
              <a:buNone/>
            </a:pPr>
            <a:r>
              <a:rPr lang="de-DE" sz="2400" b="1" dirty="0">
                <a:solidFill>
                  <a:schemeClr val="bg1">
                    <a:lumMod val="50000"/>
                  </a:schemeClr>
                </a:solidFill>
              </a:rPr>
              <a:t>      Grundgesetz</a:t>
            </a:r>
            <a:r>
              <a:rPr lang="de-DE" sz="2400" dirty="0"/>
              <a:t> 		</a:t>
            </a:r>
            <a:r>
              <a:rPr lang="de-DE" sz="2400" dirty="0">
                <a:solidFill>
                  <a:srgbClr val="FF0000"/>
                </a:solidFill>
              </a:rPr>
              <a:t>AGG</a:t>
            </a:r>
            <a:r>
              <a:rPr lang="de-DE" sz="2400" dirty="0"/>
              <a:t>	 	</a:t>
            </a:r>
            <a:r>
              <a:rPr lang="de-DE" sz="2400" dirty="0">
                <a:solidFill>
                  <a:schemeClr val="accent6">
                    <a:lumMod val="75000"/>
                  </a:schemeClr>
                </a:solidFill>
              </a:rPr>
              <a:t>Verwaltungsverfahrensgesetz </a:t>
            </a:r>
            <a:r>
              <a:rPr lang="de-DE" sz="2400" dirty="0"/>
              <a:t>	                   	</a:t>
            </a:r>
            <a:r>
              <a:rPr lang="de-DE" sz="2400" dirty="0">
                <a:solidFill>
                  <a:schemeClr val="tx2">
                    <a:lumMod val="60000"/>
                    <a:lumOff val="40000"/>
                  </a:schemeClr>
                </a:solidFill>
              </a:rPr>
              <a:t>Hochschulgesetz</a:t>
            </a:r>
            <a:r>
              <a:rPr lang="de-DE" sz="2400" dirty="0"/>
              <a:t> </a:t>
            </a:r>
            <a:r>
              <a:rPr lang="de-DE" sz="2400" dirty="0">
                <a:solidFill>
                  <a:schemeClr val="tx2">
                    <a:lumMod val="60000"/>
                    <a:lumOff val="40000"/>
                  </a:schemeClr>
                </a:solidFill>
              </a:rPr>
              <a:t>des Landes  </a:t>
            </a:r>
            <a:r>
              <a:rPr lang="de-DE" sz="2400" dirty="0"/>
              <a:t>	    </a:t>
            </a:r>
            <a:r>
              <a:rPr lang="de-DE" sz="2400" dirty="0">
                <a:solidFill>
                  <a:schemeClr val="accent4">
                    <a:lumMod val="75000"/>
                  </a:schemeClr>
                </a:solidFill>
              </a:rPr>
              <a:t>Grundordnung der Universität </a:t>
            </a:r>
          </a:p>
          <a:p>
            <a:pPr marL="0" indent="0">
              <a:buNone/>
            </a:pPr>
            <a:r>
              <a:rPr lang="de-DE" sz="2400" dirty="0">
                <a:solidFill>
                  <a:srgbClr val="7030A0"/>
                </a:solidFill>
              </a:rPr>
              <a:t>                    Leitfaden der JGU</a:t>
            </a:r>
            <a:r>
              <a:rPr lang="de-DE" sz="2400" dirty="0"/>
              <a:t>	 	           </a:t>
            </a:r>
            <a:r>
              <a:rPr lang="de-DE" sz="2400" dirty="0">
                <a:solidFill>
                  <a:srgbClr val="00B0F0"/>
                </a:solidFill>
              </a:rPr>
              <a:t>Universitätsmedizingesetz </a:t>
            </a:r>
          </a:p>
          <a:p>
            <a:pPr marL="0" indent="0">
              <a:buNone/>
            </a:pPr>
            <a:r>
              <a:rPr lang="de-DE" sz="2400" dirty="0">
                <a:solidFill>
                  <a:schemeClr val="accent2">
                    <a:lumMod val="75000"/>
                  </a:schemeClr>
                </a:solidFill>
              </a:rPr>
              <a:t> Satzung der Universitätsmedizin</a:t>
            </a:r>
            <a:r>
              <a:rPr lang="de-DE" sz="2400" dirty="0"/>
              <a:t>	</a:t>
            </a:r>
            <a:r>
              <a:rPr lang="de-DE" sz="2400" dirty="0">
                <a:solidFill>
                  <a:schemeClr val="accent1">
                    <a:lumMod val="60000"/>
                    <a:lumOff val="40000"/>
                  </a:schemeClr>
                </a:solidFill>
              </a:rPr>
              <a:t>Geschäftsordnung des Fachbereichsrates</a:t>
            </a:r>
            <a:r>
              <a:rPr lang="de-DE" sz="2400" dirty="0"/>
              <a:t>		</a:t>
            </a:r>
            <a:r>
              <a:rPr lang="de-DE" sz="2400" dirty="0">
                <a:solidFill>
                  <a:schemeClr val="accent3">
                    <a:lumMod val="50000"/>
                  </a:schemeClr>
                </a:solidFill>
              </a:rPr>
              <a:t>Leitfaden der UM</a:t>
            </a:r>
            <a:r>
              <a:rPr lang="de-DE" sz="2400" dirty="0"/>
              <a:t>	</a:t>
            </a:r>
            <a:r>
              <a:rPr lang="de-DE" sz="2400" dirty="0" err="1" smtClean="0">
                <a:solidFill>
                  <a:srgbClr val="00B050"/>
                </a:solidFill>
              </a:rPr>
              <a:t>Tenure</a:t>
            </a:r>
            <a:r>
              <a:rPr lang="de-DE" sz="2400" dirty="0" smtClean="0">
                <a:solidFill>
                  <a:srgbClr val="00B050"/>
                </a:solidFill>
              </a:rPr>
              <a:t>-Ordnung des Fachbereiches …</a:t>
            </a:r>
            <a:endParaRPr lang="de-DE" sz="2400" dirty="0">
              <a:solidFill>
                <a:srgbClr val="00B050"/>
              </a:solidFill>
            </a:endParaRPr>
          </a:p>
          <a:p>
            <a:pPr marL="0" indent="0">
              <a:buNone/>
            </a:pPr>
            <a:endParaRPr lang="de-DE" dirty="0"/>
          </a:p>
        </p:txBody>
      </p:sp>
    </p:spTree>
    <p:extLst>
      <p:ext uri="{BB962C8B-B14F-4D97-AF65-F5344CB8AC3E}">
        <p14:creationId xmlns:p14="http://schemas.microsoft.com/office/powerpoint/2010/main" val="1962247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lnSpc>
                <a:spcPct val="100000"/>
              </a:lnSpc>
              <a:spcBef>
                <a:spcPts val="0"/>
              </a:spcBef>
              <a:buNone/>
            </a:pPr>
            <a:r>
              <a:rPr lang="de-DE" sz="2400" b="1" dirty="0"/>
              <a:t>2. Bildung einer Berufungskommission</a:t>
            </a:r>
          </a:p>
          <a:p>
            <a:pPr marL="0" indent="0">
              <a:lnSpc>
                <a:spcPct val="100000"/>
              </a:lnSpc>
              <a:spcBef>
                <a:spcPts val="0"/>
              </a:spcBef>
              <a:buNone/>
            </a:pPr>
            <a:r>
              <a:rPr lang="de-DE" sz="2000" i="1" dirty="0"/>
              <a:t>Zusammensetzung gem. Berufungsleitfaden UM</a:t>
            </a:r>
          </a:p>
          <a:p>
            <a:pPr marL="0" indent="0">
              <a:lnSpc>
                <a:spcPct val="100000"/>
              </a:lnSpc>
              <a:spcBef>
                <a:spcPts val="0"/>
              </a:spcBef>
              <a:buNone/>
            </a:pPr>
            <a:r>
              <a:rPr lang="de-DE" sz="2400" b="1" dirty="0"/>
              <a:t>		                 </a:t>
            </a:r>
            <a:r>
              <a:rPr lang="de-DE" sz="2400" dirty="0"/>
              <a:t>W3                                              W2 u. W1			</a:t>
            </a:r>
            <a:endParaRPr lang="de-DE" sz="2400" b="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pic>
        <p:nvPicPr>
          <p:cNvPr id="3" name="Grafik 2">
            <a:extLst>
              <a:ext uri="{FF2B5EF4-FFF2-40B4-BE49-F238E27FC236}">
                <a16:creationId xmlns:a16="http://schemas.microsoft.com/office/drawing/2014/main" id="{DF997E3E-F268-4B33-9DD5-051D0B60D430}"/>
              </a:ext>
            </a:extLst>
          </p:cNvPr>
          <p:cNvPicPr>
            <a:picLocks noChangeAspect="1"/>
          </p:cNvPicPr>
          <p:nvPr/>
        </p:nvPicPr>
        <p:blipFill>
          <a:blip r:embed="rId4"/>
          <a:stretch>
            <a:fillRect/>
          </a:stretch>
        </p:blipFill>
        <p:spPr>
          <a:xfrm>
            <a:off x="2167557" y="2924410"/>
            <a:ext cx="7856889" cy="3695700"/>
          </a:xfrm>
          <a:prstGeom prst="rect">
            <a:avLst/>
          </a:prstGeom>
        </p:spPr>
      </p:pic>
      <p:sp>
        <p:nvSpPr>
          <p:cNvPr id="5" name="Rechteck 4">
            <a:extLst>
              <a:ext uri="{FF2B5EF4-FFF2-40B4-BE49-F238E27FC236}">
                <a16:creationId xmlns:a16="http://schemas.microsoft.com/office/drawing/2014/main" id="{01CC3613-204C-421C-ABC5-BD8C1D208BB2}"/>
              </a:ext>
            </a:extLst>
          </p:cNvPr>
          <p:cNvSpPr/>
          <p:nvPr/>
        </p:nvSpPr>
        <p:spPr>
          <a:xfrm>
            <a:off x="2019300" y="2762250"/>
            <a:ext cx="419100" cy="3943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0" name="Rechteck 9">
            <a:extLst>
              <a:ext uri="{FF2B5EF4-FFF2-40B4-BE49-F238E27FC236}">
                <a16:creationId xmlns:a16="http://schemas.microsoft.com/office/drawing/2014/main" id="{49DA1290-F9F4-45CD-929B-07505F133733}"/>
              </a:ext>
            </a:extLst>
          </p:cNvPr>
          <p:cNvSpPr/>
          <p:nvPr/>
        </p:nvSpPr>
        <p:spPr>
          <a:xfrm>
            <a:off x="9963149" y="2762250"/>
            <a:ext cx="419100" cy="3943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Tree>
    <p:extLst>
      <p:ext uri="{BB962C8B-B14F-4D97-AF65-F5344CB8AC3E}">
        <p14:creationId xmlns:p14="http://schemas.microsoft.com/office/powerpoint/2010/main" val="737318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lnSpc>
                <a:spcPct val="100000"/>
              </a:lnSpc>
              <a:spcBef>
                <a:spcPts val="0"/>
              </a:spcBef>
              <a:buNone/>
            </a:pPr>
            <a:r>
              <a:rPr lang="de-DE" sz="2400" b="1" dirty="0"/>
              <a:t>2. Bildung einer Berufungskommission</a:t>
            </a:r>
          </a:p>
          <a:p>
            <a:pPr marL="0" indent="0">
              <a:lnSpc>
                <a:spcPct val="100000"/>
              </a:lnSpc>
              <a:spcBef>
                <a:spcPts val="0"/>
              </a:spcBef>
              <a:buNone/>
            </a:pPr>
            <a:r>
              <a:rPr lang="de-DE" sz="2000" i="1" dirty="0"/>
              <a:t>Zusammensetzung gem. Ziff. 3.1. Berufungsleitfaden UM</a:t>
            </a:r>
          </a:p>
          <a:p>
            <a:pPr marL="0" indent="0">
              <a:lnSpc>
                <a:spcPct val="100000"/>
              </a:lnSpc>
              <a:spcBef>
                <a:spcPts val="0"/>
              </a:spcBef>
              <a:buNone/>
            </a:pPr>
            <a:endParaRPr lang="de-DE" sz="2000" i="1" dirty="0"/>
          </a:p>
          <a:p>
            <a:pPr marL="0" indent="0">
              <a:lnSpc>
                <a:spcPct val="100000"/>
              </a:lnSpc>
              <a:spcBef>
                <a:spcPts val="0"/>
              </a:spcBef>
              <a:buNone/>
            </a:pPr>
            <a:r>
              <a:rPr lang="de-DE" sz="2000" dirty="0"/>
              <a:t>„Darüber hinaus wirken die Gleichstellungsbeauftragte für das wissenschaftliche Personal sowie die Medizinische </a:t>
            </a:r>
            <a:r>
              <a:rPr lang="de-DE" sz="2000" dirty="0" err="1"/>
              <a:t>Vorständ_in</a:t>
            </a:r>
            <a:r>
              <a:rPr lang="de-DE" sz="2000" dirty="0"/>
              <a:t> und die Kaufmännische </a:t>
            </a:r>
            <a:r>
              <a:rPr lang="de-DE" sz="2000" dirty="0" err="1"/>
              <a:t>Vorständ_in</a:t>
            </a:r>
            <a:r>
              <a:rPr lang="de-DE" sz="2000" dirty="0"/>
              <a:t> in beratender Funktion in der Kommission mit.“ </a:t>
            </a:r>
            <a:r>
              <a:rPr lang="de-DE" sz="2400" dirty="0"/>
              <a:t>	</a:t>
            </a:r>
            <a:endParaRPr lang="de-DE" sz="2400" b="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770982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1001"/>
              </a:spcAft>
              <a:buNone/>
            </a:pPr>
            <a:r>
              <a:rPr lang="de-DE" sz="2400" b="1" dirty="0"/>
              <a:t>2. Bildung einer Berufungskommission</a:t>
            </a:r>
          </a:p>
          <a:p>
            <a:pPr marL="0" indent="0">
              <a:lnSpc>
                <a:spcPct val="100000"/>
              </a:lnSpc>
              <a:spcBef>
                <a:spcPts val="0"/>
              </a:spcBef>
              <a:buNone/>
            </a:pPr>
            <a:endParaRPr lang="de-DE" sz="1801" dirty="0">
              <a:latin typeface="Calibri" panose="020F0502020204030204" pitchFamily="34" charset="0"/>
              <a:cs typeface="Times New Roman" panose="02020603050405020304" pitchFamily="18" charset="0"/>
            </a:endParaRPr>
          </a:p>
          <a:p>
            <a:pPr marL="0" indent="0">
              <a:lnSpc>
                <a:spcPct val="100000"/>
              </a:lnSpc>
              <a:spcBef>
                <a:spcPts val="0"/>
              </a:spcBef>
              <a:buNone/>
            </a:pPr>
            <a:endParaRPr lang="de-DE" sz="1801" dirty="0">
              <a:latin typeface="Calibri" panose="020F0502020204030204" pitchFamily="34" charset="0"/>
              <a:cs typeface="Times New Roman" panose="02020603050405020304" pitchFamily="18" charset="0"/>
            </a:endParaRPr>
          </a:p>
          <a:p>
            <a:pPr marL="0" indent="0">
              <a:lnSpc>
                <a:spcPct val="100000"/>
              </a:lnSpc>
              <a:spcBef>
                <a:spcPts val="0"/>
              </a:spcBef>
              <a:buNone/>
            </a:pPr>
            <a:endParaRPr lang="de-DE" sz="1801" dirty="0">
              <a:latin typeface="Calibri" panose="020F0502020204030204" pitchFamily="34" charset="0"/>
              <a:cs typeface="Times New Roman" panose="02020603050405020304" pitchFamily="18" charset="0"/>
            </a:endParaRPr>
          </a:p>
          <a:p>
            <a:pPr marL="0" indent="0">
              <a:lnSpc>
                <a:spcPct val="100000"/>
              </a:lnSpc>
              <a:spcBef>
                <a:spcPts val="0"/>
              </a:spcBef>
              <a:buNone/>
            </a:pPr>
            <a:r>
              <a:rPr lang="de-DE" sz="2000" dirty="0">
                <a:latin typeface="Calibri" panose="020F0502020204030204" pitchFamily="34" charset="0"/>
                <a:cs typeface="Times New Roman" panose="02020603050405020304" pitchFamily="18" charset="0"/>
              </a:rPr>
              <a:t>idealtypische </a:t>
            </a:r>
          </a:p>
          <a:p>
            <a:pPr marL="0" indent="0">
              <a:lnSpc>
                <a:spcPct val="100000"/>
              </a:lnSpc>
              <a:spcBef>
                <a:spcPts val="0"/>
              </a:spcBef>
              <a:buNone/>
            </a:pPr>
            <a:r>
              <a:rPr lang="de-DE" sz="2000" dirty="0">
                <a:latin typeface="Calibri" panose="020F0502020204030204" pitchFamily="34" charset="0"/>
                <a:cs typeface="Times New Roman" panose="02020603050405020304" pitchFamily="18" charset="0"/>
              </a:rPr>
              <a:t>Zusammensetzung W2</a:t>
            </a:r>
          </a:p>
          <a:p>
            <a:pPr marL="0" indent="0">
              <a:buNone/>
            </a:pPr>
            <a:endParaRPr lang="de-DE" sz="2000" i="1" dirty="0"/>
          </a:p>
        </p:txBody>
      </p:sp>
      <p:sp>
        <p:nvSpPr>
          <p:cNvPr id="15" name="Titel 6">
            <a:extLst>
              <a:ext uri="{FF2B5EF4-FFF2-40B4-BE49-F238E27FC236}">
                <a16:creationId xmlns:a16="http://schemas.microsoft.com/office/drawing/2014/main" id="{D7A64C28-C8A8-4329-A124-73579B65AE1C}"/>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
        <p:nvSpPr>
          <p:cNvPr id="9" name="Rechteck 8">
            <a:extLst>
              <a:ext uri="{FF2B5EF4-FFF2-40B4-BE49-F238E27FC236}">
                <a16:creationId xmlns:a16="http://schemas.microsoft.com/office/drawing/2014/main" id="{19F4B70F-CA87-43F2-935D-A0A8DC0FF440}"/>
              </a:ext>
            </a:extLst>
          </p:cNvPr>
          <p:cNvSpPr/>
          <p:nvPr/>
        </p:nvSpPr>
        <p:spPr>
          <a:xfrm>
            <a:off x="4524186" y="2640075"/>
            <a:ext cx="6249545" cy="4081769"/>
          </a:xfrm>
          <a:prstGeom prst="rect">
            <a:avLst/>
          </a:prstGeom>
          <a:solidFill>
            <a:schemeClr val="accent3">
              <a:lumMod val="40000"/>
              <a:lumOff val="6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3" name="Tabelle 2">
            <a:extLst>
              <a:ext uri="{FF2B5EF4-FFF2-40B4-BE49-F238E27FC236}">
                <a16:creationId xmlns:a16="http://schemas.microsoft.com/office/drawing/2014/main" id="{DAD50C68-B690-4E5B-A9D9-62F9DC4B3A20}"/>
              </a:ext>
            </a:extLst>
          </p:cNvPr>
          <p:cNvGraphicFramePr>
            <a:graphicFrameLocks noGrp="1"/>
          </p:cNvGraphicFramePr>
          <p:nvPr>
            <p:extLst>
              <p:ext uri="{D42A27DB-BD31-4B8C-83A1-F6EECF244321}">
                <p14:modId xmlns:p14="http://schemas.microsoft.com/office/powerpoint/2010/main" val="702611296"/>
              </p:ext>
            </p:extLst>
          </p:nvPr>
        </p:nvGraphicFramePr>
        <p:xfrm>
          <a:off x="4658108" y="2681781"/>
          <a:ext cx="5981699" cy="3998356"/>
        </p:xfrm>
        <a:graphic>
          <a:graphicData uri="http://schemas.openxmlformats.org/drawingml/2006/table">
            <a:tbl>
              <a:tblPr firstRow="1" firstCol="1" bandRow="1">
                <a:tableStyleId>{2D5ABB26-0587-4C30-8999-92F81FD0307C}</a:tableStyleId>
              </a:tblPr>
              <a:tblGrid>
                <a:gridCol w="1238046">
                  <a:extLst>
                    <a:ext uri="{9D8B030D-6E8A-4147-A177-3AD203B41FA5}">
                      <a16:colId xmlns:a16="http://schemas.microsoft.com/office/drawing/2014/main" val="327893372"/>
                    </a:ext>
                  </a:extLst>
                </a:gridCol>
                <a:gridCol w="4743653">
                  <a:extLst>
                    <a:ext uri="{9D8B030D-6E8A-4147-A177-3AD203B41FA5}">
                      <a16:colId xmlns:a16="http://schemas.microsoft.com/office/drawing/2014/main" val="2509832040"/>
                    </a:ext>
                  </a:extLst>
                </a:gridCol>
              </a:tblGrid>
              <a:tr h="528208">
                <a:tc>
                  <a:txBody>
                    <a:bodyPr/>
                    <a:lstStyle/>
                    <a:p>
                      <a:pPr algn="l">
                        <a:lnSpc>
                          <a:spcPct val="115000"/>
                        </a:lnSpc>
                        <a:spcAft>
                          <a:spcPts val="1000"/>
                        </a:spcAft>
                      </a:pPr>
                      <a:r>
                        <a:rPr lang="de-DE" sz="900" b="1" dirty="0">
                          <a:effectLst/>
                        </a:rPr>
                        <a:t>Mitwirkung </a:t>
                      </a:r>
                    </a:p>
                    <a:p>
                      <a:pPr algn="l">
                        <a:lnSpc>
                          <a:spcPct val="115000"/>
                        </a:lnSpc>
                        <a:spcAft>
                          <a:spcPts val="1000"/>
                        </a:spcAft>
                      </a:pPr>
                      <a:r>
                        <a:rPr lang="de-DE" sz="900" b="1" dirty="0">
                          <a:effectLst/>
                        </a:rPr>
                        <a:t>§ 37, Abs. 2 </a:t>
                      </a:r>
                      <a:r>
                        <a:rPr lang="de-DE" sz="900" b="1" dirty="0" err="1">
                          <a:effectLst/>
                        </a:rPr>
                        <a:t>HochSchG</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b="1" dirty="0">
                          <a:effectLst/>
                        </a:rPr>
                        <a:t>Mitglied</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6684521"/>
                  </a:ext>
                </a:extLst>
              </a:tr>
              <a:tr h="153620">
                <a:tc>
                  <a:txBody>
                    <a:bodyPr/>
                    <a:lstStyle/>
                    <a:p>
                      <a:pPr algn="l">
                        <a:lnSpc>
                          <a:spcPct val="115000"/>
                        </a:lnSpc>
                        <a:spcAft>
                          <a:spcPts val="100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9267749"/>
                  </a:ext>
                </a:extLst>
              </a:tr>
              <a:tr h="153620">
                <a:tc>
                  <a:txBody>
                    <a:bodyPr/>
                    <a:lstStyle/>
                    <a:p>
                      <a:pPr algn="l">
                        <a:lnSpc>
                          <a:spcPct val="115000"/>
                        </a:lnSpc>
                        <a:spcAft>
                          <a:spcPts val="1000"/>
                        </a:spcAft>
                      </a:pPr>
                      <a:r>
                        <a:rPr lang="de-DE" sz="900" b="1" dirty="0">
                          <a:effectLst/>
                        </a:rPr>
                        <a:t>Gruppe 1:</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Frau Univ.-Prof. Dr. Sigrid Müller</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4944767"/>
                  </a:ext>
                </a:extLst>
              </a:tr>
              <a:tr h="153620">
                <a:tc>
                  <a:txBody>
                    <a:bodyPr/>
                    <a:lstStyle/>
                    <a:p>
                      <a:pPr algn="l">
                        <a:lnSpc>
                          <a:spcPct val="115000"/>
                        </a:lnSpc>
                        <a:spcAft>
                          <a:spcPts val="100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Frau Univ.-Prof. Dr. Susanne Schmidt</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695724"/>
                  </a:ext>
                </a:extLst>
              </a:tr>
              <a:tr h="153620">
                <a:tc>
                  <a:txBody>
                    <a:bodyPr/>
                    <a:lstStyle/>
                    <a:p>
                      <a:pPr algn="l">
                        <a:lnSpc>
                          <a:spcPct val="115000"/>
                        </a:lnSpc>
                        <a:spcAft>
                          <a:spcPts val="100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Frau Univ.-Prof. Dr. Jutta Meyer</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667727"/>
                  </a:ext>
                </a:extLst>
              </a:tr>
              <a:tr h="153620">
                <a:tc>
                  <a:txBody>
                    <a:bodyPr/>
                    <a:lstStyle/>
                    <a:p>
                      <a:pPr algn="l">
                        <a:lnSpc>
                          <a:spcPct val="115000"/>
                        </a:lnSpc>
                        <a:spcAft>
                          <a:spcPts val="100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Herr Univ.-Prof. Dr. Joachim Schuhmacher</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580463"/>
                  </a:ext>
                </a:extLst>
              </a:tr>
              <a:tr h="153620">
                <a:tc>
                  <a:txBody>
                    <a:bodyPr/>
                    <a:lstStyle/>
                    <a:p>
                      <a:pPr algn="l">
                        <a:lnSpc>
                          <a:spcPct val="115000"/>
                        </a:lnSpc>
                        <a:spcAft>
                          <a:spcPts val="100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Herr Univ.-Prof. Dr. Peter von Überflug</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923103"/>
                  </a:ext>
                </a:extLst>
              </a:tr>
              <a:tr h="153620">
                <a:tc>
                  <a:txBody>
                    <a:bodyPr/>
                    <a:lstStyle/>
                    <a:p>
                      <a:pPr algn="l">
                        <a:lnSpc>
                          <a:spcPct val="115000"/>
                        </a:lnSpc>
                        <a:spcAft>
                          <a:spcPts val="100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Herr Univ.-Prof. Dr. Werner Sichtbar</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783205"/>
                  </a:ext>
                </a:extLst>
              </a:tr>
              <a:tr h="153620">
                <a:tc>
                  <a:txBody>
                    <a:bodyPr/>
                    <a:lstStyle/>
                    <a:p>
                      <a:pPr algn="l">
                        <a:lnSpc>
                          <a:spcPct val="115000"/>
                        </a:lnSpc>
                        <a:spcAft>
                          <a:spcPts val="100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827710"/>
                  </a:ext>
                </a:extLst>
              </a:tr>
              <a:tr h="153620">
                <a:tc>
                  <a:txBody>
                    <a:bodyPr/>
                    <a:lstStyle/>
                    <a:p>
                      <a:pPr algn="l">
                        <a:lnSpc>
                          <a:spcPct val="115000"/>
                        </a:lnSpc>
                        <a:spcAft>
                          <a:spcPts val="1000"/>
                        </a:spcAft>
                      </a:pPr>
                      <a:r>
                        <a:rPr lang="de-DE" sz="900" b="1" dirty="0">
                          <a:effectLst/>
                        </a:rPr>
                        <a:t>FB-fremde Mitglieder:</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Frau Univ.-Prof. Dr. Claudia Eisenkamm</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6265829"/>
                  </a:ext>
                </a:extLst>
              </a:tr>
              <a:tr h="153620">
                <a:tc>
                  <a:txBody>
                    <a:bodyPr/>
                    <a:lstStyle/>
                    <a:p>
                      <a:pPr algn="l">
                        <a:lnSpc>
                          <a:spcPct val="115000"/>
                        </a:lnSpc>
                        <a:spcAft>
                          <a:spcPts val="100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143667"/>
                  </a:ext>
                </a:extLst>
              </a:tr>
              <a:tr h="153620">
                <a:tc>
                  <a:txBody>
                    <a:bodyPr/>
                    <a:lstStyle/>
                    <a:p>
                      <a:pPr algn="l">
                        <a:lnSpc>
                          <a:spcPct val="115000"/>
                        </a:lnSpc>
                        <a:spcAft>
                          <a:spcPts val="1000"/>
                        </a:spcAft>
                      </a:pPr>
                      <a:r>
                        <a:rPr lang="de-DE" sz="900" b="1" dirty="0">
                          <a:effectLst/>
                        </a:rPr>
                        <a:t>Externe Mitglieder:</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Herr Univ.-Prof. Dr. Frank Inselfern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117678"/>
                  </a:ext>
                </a:extLst>
              </a:tr>
              <a:tr h="153620">
                <a:tc>
                  <a:txBody>
                    <a:bodyPr/>
                    <a:lstStyle/>
                    <a:p>
                      <a:pPr algn="l">
                        <a:lnSpc>
                          <a:spcPct val="115000"/>
                        </a:lnSpc>
                        <a:spcAft>
                          <a:spcPts val="1000"/>
                        </a:spcAft>
                      </a:pPr>
                      <a:r>
                        <a:rPr lang="de-DE" sz="900" b="1" dirty="0">
                          <a:effectLst/>
                        </a:rPr>
                        <a:t> </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960638"/>
                  </a:ext>
                </a:extLst>
              </a:tr>
              <a:tr h="153620">
                <a:tc>
                  <a:txBody>
                    <a:bodyPr/>
                    <a:lstStyle/>
                    <a:p>
                      <a:pPr algn="l">
                        <a:lnSpc>
                          <a:spcPct val="115000"/>
                        </a:lnSpc>
                        <a:spcAft>
                          <a:spcPts val="1000"/>
                        </a:spcAft>
                      </a:pPr>
                      <a:r>
                        <a:rPr lang="de-DE" sz="900" b="1">
                          <a:effectLst/>
                        </a:rPr>
                        <a:t>Gruppe 2:</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Frau Sabine Studentin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613796"/>
                  </a:ext>
                </a:extLst>
              </a:tr>
              <a:tr h="153620">
                <a:tc>
                  <a:txBody>
                    <a:bodyPr/>
                    <a:lstStyle/>
                    <a:p>
                      <a:pPr algn="l">
                        <a:lnSpc>
                          <a:spcPct val="115000"/>
                        </a:lnSpc>
                        <a:spcAft>
                          <a:spcPts val="100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758493"/>
                  </a:ext>
                </a:extLst>
              </a:tr>
              <a:tr h="153620">
                <a:tc>
                  <a:txBody>
                    <a:bodyPr/>
                    <a:lstStyle/>
                    <a:p>
                      <a:pPr algn="l">
                        <a:lnSpc>
                          <a:spcPct val="115000"/>
                        </a:lnSpc>
                        <a:spcAft>
                          <a:spcPts val="1000"/>
                        </a:spcAft>
                      </a:pPr>
                      <a:r>
                        <a:rPr lang="de-DE" sz="900" b="1">
                          <a:effectLst/>
                        </a:rPr>
                        <a:t>Gruppe 3:</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Frau Dr. Maria Mittelbau</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991470"/>
                  </a:ext>
                </a:extLst>
              </a:tr>
              <a:tr h="153620">
                <a:tc>
                  <a:txBody>
                    <a:bodyPr/>
                    <a:lstStyle/>
                    <a:p>
                      <a:pPr algn="l">
                        <a:lnSpc>
                          <a:spcPct val="115000"/>
                        </a:lnSpc>
                        <a:spcAft>
                          <a:spcPts val="100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6079001"/>
                  </a:ext>
                </a:extLst>
              </a:tr>
              <a:tr h="153620">
                <a:tc>
                  <a:txBody>
                    <a:bodyPr/>
                    <a:lstStyle/>
                    <a:p>
                      <a:pPr algn="l">
                        <a:lnSpc>
                          <a:spcPct val="115000"/>
                        </a:lnSpc>
                        <a:spcAft>
                          <a:spcPts val="1000"/>
                        </a:spcAft>
                      </a:pPr>
                      <a:r>
                        <a:rPr lang="de-DE" sz="900" b="1">
                          <a:effectLst/>
                        </a:rPr>
                        <a:t>Gruppe 4:</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Herr Siegbert Leitz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327486"/>
                  </a:ext>
                </a:extLst>
              </a:tr>
              <a:tr h="153620">
                <a:tc>
                  <a:txBody>
                    <a:bodyPr/>
                    <a:lstStyle/>
                    <a:p>
                      <a:pPr algn="l">
                        <a:lnSpc>
                          <a:spcPct val="115000"/>
                        </a:lnSpc>
                        <a:spcAft>
                          <a:spcPts val="1000"/>
                        </a:spcAft>
                      </a:pPr>
                      <a:r>
                        <a:rPr lang="de-DE" sz="900" b="1">
                          <a:effectLst/>
                        </a:rPr>
                        <a:t> </a:t>
                      </a:r>
                      <a:endParaRPr lang="de-DE" sz="9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253067"/>
                  </a:ext>
                </a:extLst>
              </a:tr>
              <a:tr h="153620">
                <a:tc>
                  <a:txBody>
                    <a:bodyPr/>
                    <a:lstStyle/>
                    <a:p>
                      <a:pPr algn="l">
                        <a:lnSpc>
                          <a:spcPct val="115000"/>
                        </a:lnSpc>
                        <a:spcAft>
                          <a:spcPts val="1000"/>
                        </a:spcAft>
                      </a:pPr>
                      <a:r>
                        <a:rPr lang="de-DE" sz="900" b="1" dirty="0">
                          <a:effectLst/>
                        </a:rPr>
                        <a:t>Beratend:</a:t>
                      </a:r>
                      <a:endParaRPr lang="de-DE"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Frau Dr. Pfeiffer,  Gleichstellungsbeauftragte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502253"/>
                  </a:ext>
                </a:extLst>
              </a:tr>
              <a:tr h="153620">
                <a:tc>
                  <a:txBody>
                    <a:bodyPr/>
                    <a:lstStyle/>
                    <a:p>
                      <a:pPr algn="l">
                        <a:lnSpc>
                          <a:spcPct val="115000"/>
                        </a:lnSpc>
                        <a:spcAft>
                          <a:spcPts val="100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Herr PD Dr. Christian Elsner, Kaufmännischer Vorstand</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066425"/>
                  </a:ext>
                </a:extLst>
              </a:tr>
              <a:tr h="153620">
                <a:tc>
                  <a:txBody>
                    <a:bodyPr/>
                    <a:lstStyle/>
                    <a:p>
                      <a:pPr algn="l">
                        <a:lnSpc>
                          <a:spcPct val="115000"/>
                        </a:lnSpc>
                        <a:spcAft>
                          <a:spcPts val="100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Herr Univ.-Prof. Dr. Norbert Pfeiffer, Medizinischer Vorstand und Vorstandsvorsitzender</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992987"/>
                  </a:ext>
                </a:extLst>
              </a:tr>
              <a:tr h="153620">
                <a:tc>
                  <a:txBody>
                    <a:bodyPr/>
                    <a:lstStyle/>
                    <a:p>
                      <a:pPr algn="l">
                        <a:lnSpc>
                          <a:spcPct val="115000"/>
                        </a:lnSpc>
                        <a:spcAft>
                          <a:spcPts val="1000"/>
                        </a:spcAft>
                      </a:pPr>
                      <a:r>
                        <a:rPr lang="de-DE" sz="9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de-DE" sz="900" dirty="0">
                          <a:effectLst/>
                        </a:rPr>
                        <a:t>Herr Univ.-Prof. Dr. Ulrich Förstermann,  Wissenschaftlicher Vorstand und Dekan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798506"/>
                  </a:ext>
                </a:extLst>
              </a:tr>
            </a:tbl>
          </a:graphicData>
        </a:graphic>
      </p:graphicFrame>
    </p:spTree>
    <p:extLst>
      <p:ext uri="{BB962C8B-B14F-4D97-AF65-F5344CB8AC3E}">
        <p14:creationId xmlns:p14="http://schemas.microsoft.com/office/powerpoint/2010/main" val="3074925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2. Bildung einer Berufungskommission</a:t>
            </a:r>
          </a:p>
          <a:p>
            <a:pPr marL="0" indent="0">
              <a:buNone/>
            </a:pPr>
            <a:r>
              <a:rPr lang="de-DE" sz="2000" dirty="0"/>
              <a:t>Ablauf bei W1- und W2-Verfahren</a:t>
            </a:r>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graphicFrame>
        <p:nvGraphicFramePr>
          <p:cNvPr id="6" name="Tabelle 2">
            <a:extLst>
              <a:ext uri="{FF2B5EF4-FFF2-40B4-BE49-F238E27FC236}">
                <a16:creationId xmlns:a16="http://schemas.microsoft.com/office/drawing/2014/main" id="{1C3C7AA2-E3B1-41F4-AC4D-18F120FE0ED6}"/>
              </a:ext>
            </a:extLst>
          </p:cNvPr>
          <p:cNvGraphicFramePr>
            <a:graphicFrameLocks noGrp="1"/>
          </p:cNvGraphicFramePr>
          <p:nvPr>
            <p:extLst>
              <p:ext uri="{D42A27DB-BD31-4B8C-83A1-F6EECF244321}">
                <p14:modId xmlns:p14="http://schemas.microsoft.com/office/powerpoint/2010/main" val="4082772782"/>
              </p:ext>
            </p:extLst>
          </p:nvPr>
        </p:nvGraphicFramePr>
        <p:xfrm>
          <a:off x="935025" y="2858295"/>
          <a:ext cx="10336013" cy="3383294"/>
        </p:xfrm>
        <a:graphic>
          <a:graphicData uri="http://schemas.openxmlformats.org/drawingml/2006/table">
            <a:tbl>
              <a:tblPr firstRow="1" bandRow="1">
                <a:tableStyleId>{2D5ABB26-0587-4C30-8999-92F81FD0307C}</a:tableStyleId>
              </a:tblPr>
              <a:tblGrid>
                <a:gridCol w="5056201">
                  <a:extLst>
                    <a:ext uri="{9D8B030D-6E8A-4147-A177-3AD203B41FA5}">
                      <a16:colId xmlns:a16="http://schemas.microsoft.com/office/drawing/2014/main" val="1337999515"/>
                    </a:ext>
                  </a:extLst>
                </a:gridCol>
                <a:gridCol w="5279812">
                  <a:extLst>
                    <a:ext uri="{9D8B030D-6E8A-4147-A177-3AD203B41FA5}">
                      <a16:colId xmlns:a16="http://schemas.microsoft.com/office/drawing/2014/main" val="2635185137"/>
                    </a:ext>
                  </a:extLst>
                </a:gridCol>
              </a:tblGrid>
              <a:tr h="396242">
                <a:tc>
                  <a:txBody>
                    <a:bodyPr/>
                    <a:lstStyle/>
                    <a:p>
                      <a:r>
                        <a:rPr lang="de-DE" sz="2000" b="0" i="1" dirty="0"/>
                        <a:t>Was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de-DE" sz="2000" b="0" i="1" dirty="0"/>
                        <a:t>Wer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96775283"/>
                  </a:ext>
                </a:extLst>
              </a:tr>
              <a:tr h="701042">
                <a:tc>
                  <a:txBody>
                    <a:bodyPr/>
                    <a:lstStyle/>
                    <a:p>
                      <a:r>
                        <a:rPr lang="de-DE" sz="2000" dirty="0">
                          <a:effectLst/>
                        </a:rPr>
                        <a:t>1. Email-Nominierungsanfrage an FBR und alle Hochschullehrerinnen des Fachbereichs</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WV an FBR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609344"/>
                  </a:ext>
                </a:extLst>
              </a:tr>
              <a:tr h="396242">
                <a:tc>
                  <a:txBody>
                    <a:bodyPr/>
                    <a:lstStyle/>
                    <a:p>
                      <a:r>
                        <a:rPr lang="de-DE" sz="2000" dirty="0">
                          <a:effectLst/>
                        </a:rPr>
                        <a:t>2. Gruppenspezifische Personalvorschläge</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kern="1200" dirty="0">
                          <a:solidFill>
                            <a:schemeClr val="dk1"/>
                          </a:solidFill>
                          <a:effectLst/>
                        </a:rPr>
                        <a:t>FBR-Mitglieder und Hochschullehrerinnen an WV</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65499"/>
                  </a:ext>
                </a:extLst>
              </a:tr>
              <a:tr h="396242">
                <a:tc>
                  <a:txBody>
                    <a:bodyPr/>
                    <a:lstStyle/>
                    <a:p>
                      <a:r>
                        <a:rPr lang="de-DE" sz="2000" dirty="0"/>
                        <a:t>3. Bildung der Berufungskommission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WV</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148542"/>
                  </a:ext>
                </a:extLst>
              </a:tr>
              <a:tr h="396242">
                <a:tc>
                  <a:txBody>
                    <a:bodyPr/>
                    <a:lstStyle/>
                    <a:p>
                      <a:r>
                        <a:rPr lang="de-DE" sz="2000" dirty="0"/>
                        <a:t>4. finaler Entscheid über Zusammensetzung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err="1"/>
                        <a:t>Präsident_in</a:t>
                      </a:r>
                      <a:r>
                        <a:rPr lang="de-DE" sz="2000" dirty="0"/>
                        <a:t> der JGU</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93399"/>
                  </a:ext>
                </a:extLst>
              </a:tr>
              <a:tr h="396242">
                <a:tc>
                  <a:txBody>
                    <a:bodyPr/>
                    <a:lstStyle/>
                    <a:p>
                      <a:r>
                        <a:rPr lang="de-DE" sz="2000" dirty="0"/>
                        <a:t>5. Anfrage zur Mitwirkung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WV an potentielles Kommissionsmitglied</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593212"/>
                  </a:ext>
                </a:extLst>
              </a:tr>
              <a:tr h="701042">
                <a:tc>
                  <a:txBody>
                    <a:bodyPr/>
                    <a:lstStyle/>
                    <a:p>
                      <a:r>
                        <a:rPr lang="de-DE" sz="2000" dirty="0"/>
                        <a:t>6. Bestätigung der Mitwirkung unter Abgabe einer Verschwiegenheitserklärung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Kommissionsmitglied an WV</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6331990"/>
                  </a:ext>
                </a:extLst>
              </a:tr>
            </a:tbl>
          </a:graphicData>
        </a:graphic>
      </p:graphicFrame>
    </p:spTree>
    <p:extLst>
      <p:ext uri="{BB962C8B-B14F-4D97-AF65-F5344CB8AC3E}">
        <p14:creationId xmlns:p14="http://schemas.microsoft.com/office/powerpoint/2010/main" val="2084524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2. Bildung einer Berufungskommission</a:t>
            </a:r>
          </a:p>
          <a:p>
            <a:pPr marL="0" indent="0">
              <a:buNone/>
            </a:pPr>
            <a:r>
              <a:rPr lang="de-DE" sz="2000" dirty="0"/>
              <a:t>Ablauf bei W3-Verfahren</a:t>
            </a:r>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graphicFrame>
        <p:nvGraphicFramePr>
          <p:cNvPr id="6" name="Tabelle 2">
            <a:extLst>
              <a:ext uri="{FF2B5EF4-FFF2-40B4-BE49-F238E27FC236}">
                <a16:creationId xmlns:a16="http://schemas.microsoft.com/office/drawing/2014/main" id="{1C3C7AA2-E3B1-41F4-AC4D-18F120FE0ED6}"/>
              </a:ext>
            </a:extLst>
          </p:cNvPr>
          <p:cNvGraphicFramePr>
            <a:graphicFrameLocks noGrp="1"/>
          </p:cNvGraphicFramePr>
          <p:nvPr>
            <p:extLst>
              <p:ext uri="{D42A27DB-BD31-4B8C-83A1-F6EECF244321}">
                <p14:modId xmlns:p14="http://schemas.microsoft.com/office/powerpoint/2010/main" val="3068306052"/>
              </p:ext>
            </p:extLst>
          </p:nvPr>
        </p:nvGraphicFramePr>
        <p:xfrm>
          <a:off x="935025" y="2858295"/>
          <a:ext cx="10336013" cy="2286010"/>
        </p:xfrm>
        <a:graphic>
          <a:graphicData uri="http://schemas.openxmlformats.org/drawingml/2006/table">
            <a:tbl>
              <a:tblPr firstRow="1" bandRow="1">
                <a:tableStyleId>{2D5ABB26-0587-4C30-8999-92F81FD0307C}</a:tableStyleId>
              </a:tblPr>
              <a:tblGrid>
                <a:gridCol w="5056201">
                  <a:extLst>
                    <a:ext uri="{9D8B030D-6E8A-4147-A177-3AD203B41FA5}">
                      <a16:colId xmlns:a16="http://schemas.microsoft.com/office/drawing/2014/main" val="1337999515"/>
                    </a:ext>
                  </a:extLst>
                </a:gridCol>
                <a:gridCol w="5279812">
                  <a:extLst>
                    <a:ext uri="{9D8B030D-6E8A-4147-A177-3AD203B41FA5}">
                      <a16:colId xmlns:a16="http://schemas.microsoft.com/office/drawing/2014/main" val="2635185137"/>
                    </a:ext>
                  </a:extLst>
                </a:gridCol>
              </a:tblGrid>
              <a:tr h="396242">
                <a:tc>
                  <a:txBody>
                    <a:bodyPr/>
                    <a:lstStyle/>
                    <a:p>
                      <a:r>
                        <a:rPr lang="de-DE" sz="2000" b="0" i="1" dirty="0"/>
                        <a:t>Was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de-DE" sz="2000" b="0" i="1" dirty="0"/>
                        <a:t>Wer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96775283"/>
                  </a:ext>
                </a:extLst>
              </a:tr>
              <a:tr h="396242">
                <a:tc>
                  <a:txBody>
                    <a:bodyPr/>
                    <a:lstStyle/>
                    <a:p>
                      <a:r>
                        <a:rPr lang="de-DE" sz="2000" dirty="0">
                          <a:effectLst/>
                        </a:rPr>
                        <a:t>1. Bildung der BK in einer Sitzung</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kern="1200" dirty="0">
                          <a:solidFill>
                            <a:schemeClr val="dk1"/>
                          </a:solidFill>
                          <a:effectLst/>
                        </a:rPr>
                        <a:t>FBR</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65499"/>
                  </a:ext>
                </a:extLst>
              </a:tr>
              <a:tr h="396242">
                <a:tc>
                  <a:txBody>
                    <a:bodyPr/>
                    <a:lstStyle/>
                    <a:p>
                      <a:r>
                        <a:rPr lang="de-DE" sz="2000" dirty="0"/>
                        <a:t>2. finaler Entscheid über Zusammensetzung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err="1"/>
                        <a:t>Präsident_in</a:t>
                      </a:r>
                      <a:r>
                        <a:rPr lang="de-DE" sz="2000" dirty="0"/>
                        <a:t> der JGU</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93399"/>
                  </a:ext>
                </a:extLst>
              </a:tr>
              <a:tr h="396242">
                <a:tc>
                  <a:txBody>
                    <a:bodyPr/>
                    <a:lstStyle/>
                    <a:p>
                      <a:r>
                        <a:rPr lang="de-DE" sz="2000" dirty="0"/>
                        <a:t>3. Anfrage zur Mitwirkung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WV an potentielles Kommissionsmitglied</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150581"/>
                  </a:ext>
                </a:extLst>
              </a:tr>
              <a:tr h="701042">
                <a:tc>
                  <a:txBody>
                    <a:bodyPr/>
                    <a:lstStyle/>
                    <a:p>
                      <a:r>
                        <a:rPr lang="de-DE" sz="2000" dirty="0"/>
                        <a:t>4. Bestätigung der Mitwirkung unter Abgabe einer Verschwiegenheitserklärung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Kommissionsmitglied an WV</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958067"/>
                  </a:ext>
                </a:extLst>
              </a:tr>
            </a:tbl>
          </a:graphicData>
        </a:graphic>
      </p:graphicFrame>
    </p:spTree>
    <p:extLst>
      <p:ext uri="{BB962C8B-B14F-4D97-AF65-F5344CB8AC3E}">
        <p14:creationId xmlns:p14="http://schemas.microsoft.com/office/powerpoint/2010/main" val="2143319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0CE4D07-8C12-4352-A02A-5F489D7D842A}"/>
              </a:ext>
            </a:extLst>
          </p:cNvPr>
          <p:cNvSpPr/>
          <p:nvPr/>
        </p:nvSpPr>
        <p:spPr>
          <a:xfrm>
            <a:off x="5321299" y="2501536"/>
            <a:ext cx="4563428" cy="3991340"/>
          </a:xfrm>
          <a:prstGeom prst="rect">
            <a:avLst/>
          </a:prstGeom>
          <a:solidFill>
            <a:schemeClr val="accent3">
              <a:lumMod val="40000"/>
              <a:lumOff val="6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a:t>2. Bildung einer Berufungskommission</a:t>
            </a:r>
          </a:p>
          <a:p>
            <a:pPr marL="0" indent="0">
              <a:buNone/>
            </a:pPr>
            <a:endParaRPr lang="de-DE" sz="2000" dirty="0">
              <a:latin typeface="Calibri" panose="020F0502020204030204" pitchFamily="34" charset="0"/>
              <a:cs typeface="Times New Roman" panose="02020603050405020304" pitchFamily="18" charset="0"/>
            </a:endParaRPr>
          </a:p>
          <a:p>
            <a:pPr marL="0" indent="0">
              <a:buNone/>
            </a:pPr>
            <a:endParaRPr lang="de-DE" sz="2000" dirty="0">
              <a:latin typeface="Calibri" panose="020F0502020204030204" pitchFamily="34" charset="0"/>
              <a:cs typeface="Times New Roman" panose="02020603050405020304" pitchFamily="18" charset="0"/>
            </a:endParaRPr>
          </a:p>
          <a:p>
            <a:pPr marL="0" indent="0">
              <a:buNone/>
            </a:pPr>
            <a:endParaRPr lang="de-DE" sz="2000" dirty="0">
              <a:latin typeface="Calibri" panose="020F0502020204030204" pitchFamily="34" charset="0"/>
              <a:cs typeface="Times New Roman" panose="02020603050405020304" pitchFamily="18" charset="0"/>
            </a:endParaRPr>
          </a:p>
          <a:p>
            <a:pPr marL="0" indent="0">
              <a:buNone/>
            </a:pPr>
            <a:r>
              <a:rPr lang="de-DE" sz="2000" dirty="0">
                <a:latin typeface="Calibri" panose="020F0502020204030204" pitchFamily="34" charset="0"/>
                <a:cs typeface="Times New Roman" panose="02020603050405020304" pitchFamily="18" charset="0"/>
              </a:rPr>
              <a:t>Verschwiegenheitserklärung</a:t>
            </a:r>
          </a:p>
          <a:p>
            <a:pPr marL="0" indent="0">
              <a:buNone/>
            </a:pPr>
            <a:r>
              <a:rPr lang="de-DE" sz="2000" dirty="0">
                <a:latin typeface="Calibri" panose="020F0502020204030204" pitchFamily="34" charset="0"/>
                <a:cs typeface="Times New Roman" panose="02020603050405020304" pitchFamily="18" charset="0"/>
              </a:rPr>
              <a:t>(gem. § 8 LDSG)</a:t>
            </a:r>
          </a:p>
          <a:p>
            <a:pPr marL="0" indent="0">
              <a:buNone/>
            </a:pPr>
            <a:endParaRPr lang="de-DE" sz="2000" i="1" dirty="0"/>
          </a:p>
        </p:txBody>
      </p:sp>
      <p:sp>
        <p:nvSpPr>
          <p:cNvPr id="15" name="Titel 6">
            <a:extLst>
              <a:ext uri="{FF2B5EF4-FFF2-40B4-BE49-F238E27FC236}">
                <a16:creationId xmlns:a16="http://schemas.microsoft.com/office/drawing/2014/main" id="{D7A64C28-C8A8-4329-A124-73579B65AE1C}"/>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pic>
        <p:nvPicPr>
          <p:cNvPr id="5" name="Grafik 4">
            <a:extLst>
              <a:ext uri="{FF2B5EF4-FFF2-40B4-BE49-F238E27FC236}">
                <a16:creationId xmlns:a16="http://schemas.microsoft.com/office/drawing/2014/main" id="{F0DB8C2A-D684-4EF2-B9C8-4F96C4618DC3}"/>
              </a:ext>
            </a:extLst>
          </p:cNvPr>
          <p:cNvPicPr>
            <a:picLocks noChangeAspect="1"/>
          </p:cNvPicPr>
          <p:nvPr/>
        </p:nvPicPr>
        <p:blipFill>
          <a:blip r:embed="rId4"/>
          <a:stretch>
            <a:fillRect/>
          </a:stretch>
        </p:blipFill>
        <p:spPr>
          <a:xfrm>
            <a:off x="5691358" y="2772387"/>
            <a:ext cx="3823310" cy="3448050"/>
          </a:xfrm>
          <a:prstGeom prst="rect">
            <a:avLst/>
          </a:prstGeom>
        </p:spPr>
      </p:pic>
    </p:spTree>
    <p:extLst>
      <p:ext uri="{BB962C8B-B14F-4D97-AF65-F5344CB8AC3E}">
        <p14:creationId xmlns:p14="http://schemas.microsoft.com/office/powerpoint/2010/main" val="1428044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10" name="Inhaltsplatzhalter 7">
            <a:extLst>
              <a:ext uri="{FF2B5EF4-FFF2-40B4-BE49-F238E27FC236}">
                <a16:creationId xmlns:a16="http://schemas.microsoft.com/office/drawing/2014/main" id="{DC5D93CE-FEA2-4A9A-A278-22DC6A435FAD}"/>
              </a:ext>
            </a:extLst>
          </p:cNvPr>
          <p:cNvSpPr txBox="1">
            <a:spLocks/>
          </p:cNvSpPr>
          <p:nvPr/>
        </p:nvSpPr>
        <p:spPr>
          <a:xfrm>
            <a:off x="838204" y="1825624"/>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a:t>2. Bildung einer Berufungskommission</a:t>
            </a:r>
          </a:p>
          <a:p>
            <a:pPr marL="0" indent="0">
              <a:buNone/>
            </a:pPr>
            <a:endParaRPr lang="de-DE" sz="2000" dirty="0">
              <a:latin typeface="Calibri" panose="020F0502020204030204" pitchFamily="34" charset="0"/>
              <a:cs typeface="Times New Roman" panose="02020603050405020304" pitchFamily="18" charset="0"/>
            </a:endParaRPr>
          </a:p>
          <a:p>
            <a:pPr marL="0" indent="0">
              <a:buNone/>
            </a:pPr>
            <a:r>
              <a:rPr lang="de-DE" sz="2000" b="1" dirty="0">
                <a:latin typeface="Calibri" panose="020F0502020204030204" pitchFamily="34" charset="0"/>
                <a:cs typeface="Times New Roman" panose="02020603050405020304" pitchFamily="18" charset="0"/>
              </a:rPr>
              <a:t>Wie kann ich </a:t>
            </a:r>
            <a:r>
              <a:rPr lang="de-DE" sz="2000" b="1" dirty="0" smtClean="0">
                <a:latin typeface="Calibri" panose="020F0502020204030204" pitchFamily="34" charset="0"/>
                <a:cs typeface="Times New Roman" panose="02020603050405020304" pitchFamily="18" charset="0"/>
              </a:rPr>
              <a:t>mitgestalten</a:t>
            </a:r>
            <a:r>
              <a:rPr lang="de-DE" sz="2000" b="1" dirty="0">
                <a:latin typeface="Calibri" panose="020F0502020204030204" pitchFamily="34" charset="0"/>
                <a:cs typeface="Times New Roman" panose="02020603050405020304" pitchFamily="18" charset="0"/>
              </a:rPr>
              <a:t>?</a:t>
            </a:r>
          </a:p>
          <a:p>
            <a:pPr marL="0" indent="0">
              <a:buNone/>
            </a:pPr>
            <a:r>
              <a:rPr lang="de-DE" sz="2000" dirty="0">
                <a:latin typeface="Calibri" panose="020F0502020204030204" pitchFamily="34" charset="0"/>
                <a:cs typeface="Times New Roman" panose="02020603050405020304" pitchFamily="18" charset="0"/>
              </a:rPr>
              <a:t>	</a:t>
            </a:r>
          </a:p>
          <a:p>
            <a:pPr>
              <a:buFont typeface="Wingdings" panose="05000000000000000000" pitchFamily="2" charset="2"/>
              <a:buChar char="Ø"/>
            </a:pPr>
            <a:r>
              <a:rPr lang="de-DE" sz="2000" dirty="0">
                <a:latin typeface="Calibri" panose="020F0502020204030204" pitchFamily="34" charset="0"/>
                <a:cs typeface="Times New Roman" panose="02020603050405020304" pitchFamily="18" charset="0"/>
              </a:rPr>
              <a:t>Kontaktierung der </a:t>
            </a:r>
            <a:r>
              <a:rPr lang="de-DE" sz="2000" dirty="0" err="1">
                <a:latin typeface="Calibri" panose="020F0502020204030204" pitchFamily="34" charset="0"/>
                <a:cs typeface="Times New Roman" panose="02020603050405020304" pitchFamily="18" charset="0"/>
              </a:rPr>
              <a:t>Vertreter_innen</a:t>
            </a:r>
            <a:r>
              <a:rPr lang="de-DE" sz="2000" dirty="0">
                <a:latin typeface="Calibri" panose="020F0502020204030204" pitchFamily="34" charset="0"/>
                <a:cs typeface="Times New Roman" panose="02020603050405020304" pitchFamily="18" charset="0"/>
              </a:rPr>
              <a:t> der eigenen Gruppe gem. § 37 </a:t>
            </a:r>
            <a:r>
              <a:rPr lang="de-DE" sz="2000" dirty="0" err="1">
                <a:latin typeface="Calibri" panose="020F0502020204030204" pitchFamily="34" charset="0"/>
                <a:cs typeface="Times New Roman" panose="02020603050405020304" pitchFamily="18" charset="0"/>
              </a:rPr>
              <a:t>HochSchG</a:t>
            </a:r>
            <a:r>
              <a:rPr lang="de-DE" sz="2000" dirty="0">
                <a:latin typeface="Calibri" panose="020F0502020204030204" pitchFamily="34" charset="0"/>
                <a:cs typeface="Times New Roman" panose="02020603050405020304" pitchFamily="18" charset="0"/>
              </a:rPr>
              <a:t> und Bekanntgabe der</a:t>
            </a:r>
          </a:p>
          <a:p>
            <a:pPr lvl="1">
              <a:buFontTx/>
              <a:buChar char="-"/>
            </a:pPr>
            <a:r>
              <a:rPr lang="de-DE" sz="2000" dirty="0">
                <a:latin typeface="Calibri" panose="020F0502020204030204" pitchFamily="34" charset="0"/>
                <a:cs typeface="Times New Roman" panose="02020603050405020304" pitchFamily="18" charset="0"/>
              </a:rPr>
              <a:t>grundsätzlichen </a:t>
            </a:r>
          </a:p>
          <a:p>
            <a:pPr marL="457211" lvl="1" indent="0">
              <a:buNone/>
            </a:pPr>
            <a:r>
              <a:rPr lang="de-DE" sz="2000" i="1" dirty="0">
                <a:latin typeface="Calibri" panose="020F0502020204030204" pitchFamily="34" charset="0"/>
                <a:cs typeface="Times New Roman" panose="02020603050405020304" pitchFamily="18" charset="0"/>
              </a:rPr>
              <a:t>    oder</a:t>
            </a:r>
            <a:r>
              <a:rPr lang="de-DE" sz="2000" dirty="0">
                <a:latin typeface="Calibri" panose="020F0502020204030204" pitchFamily="34" charset="0"/>
                <a:cs typeface="Times New Roman" panose="02020603050405020304" pitchFamily="18" charset="0"/>
              </a:rPr>
              <a:t>				</a:t>
            </a:r>
          </a:p>
          <a:p>
            <a:pPr lvl="1">
              <a:buFontTx/>
              <a:buChar char="-"/>
            </a:pPr>
            <a:r>
              <a:rPr lang="de-DE" sz="2000" dirty="0">
                <a:latin typeface="Calibri" panose="020F0502020204030204" pitchFamily="34" charset="0"/>
                <a:cs typeface="Times New Roman" panose="02020603050405020304" pitchFamily="18" charset="0"/>
              </a:rPr>
              <a:t>verfahrensspezifischen</a:t>
            </a:r>
          </a:p>
          <a:p>
            <a:pPr marL="0" indent="0">
              <a:buNone/>
            </a:pPr>
            <a:r>
              <a:rPr lang="de-DE" sz="2000" dirty="0">
                <a:latin typeface="Calibri" panose="020F0502020204030204" pitchFamily="34" charset="0"/>
                <a:cs typeface="Times New Roman" panose="02020603050405020304" pitchFamily="18" charset="0"/>
              </a:rPr>
              <a:t>     Bereitschaft zur Mitwirkung als Kommissionsmitglied</a:t>
            </a:r>
          </a:p>
          <a:p>
            <a:pPr marL="0" indent="0">
              <a:buNone/>
            </a:pPr>
            <a:endParaRPr lang="de-DE" sz="2000" i="1" dirty="0"/>
          </a:p>
        </p:txBody>
      </p:sp>
      <p:sp>
        <p:nvSpPr>
          <p:cNvPr id="15" name="Titel 6">
            <a:extLst>
              <a:ext uri="{FF2B5EF4-FFF2-40B4-BE49-F238E27FC236}">
                <a16:creationId xmlns:a16="http://schemas.microsoft.com/office/drawing/2014/main" id="{D7A64C28-C8A8-4329-A124-73579B65AE1C}"/>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2. Schritte und </a:t>
            </a:r>
            <a:r>
              <a:rPr lang="de-DE" sz="2000" b="1" u="sng" dirty="0" err="1">
                <a:solidFill>
                  <a:schemeClr val="bg1">
                    <a:lumMod val="50000"/>
                  </a:schemeClr>
                </a:solidFill>
              </a:rPr>
              <a:t>Akteur_innen</a:t>
            </a:r>
            <a:r>
              <a:rPr lang="de-DE" sz="2000" b="1" u="sng" dirty="0">
                <a:solidFill>
                  <a:schemeClr val="bg1">
                    <a:lumMod val="50000"/>
                  </a:schemeClr>
                </a:solidFill>
              </a:rPr>
              <a:t> des Berufungsverfahrens</a:t>
            </a:r>
            <a:r>
              <a:rPr lang="de-DE" dirty="0"/>
              <a:t/>
            </a:r>
            <a:br>
              <a:rPr lang="de-DE" dirty="0"/>
            </a:br>
            <a:endParaRPr lang="de-DE" dirty="0"/>
          </a:p>
        </p:txBody>
      </p:sp>
    </p:spTree>
    <p:extLst>
      <p:ext uri="{BB962C8B-B14F-4D97-AF65-F5344CB8AC3E}">
        <p14:creationId xmlns:p14="http://schemas.microsoft.com/office/powerpoint/2010/main" val="3510913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7" name="Titel 6"/>
          <p:cNvSpPr>
            <a:spLocks noGrp="1"/>
          </p:cNvSpPr>
          <p:nvPr>
            <p:ph type="title"/>
          </p:nvPr>
        </p:nvSpPr>
        <p:spPr/>
        <p:txBody>
          <a:bodyPr/>
          <a:lstStyle/>
          <a:p>
            <a:r>
              <a:rPr lang="de-DE" sz="2400" dirty="0">
                <a:solidFill>
                  <a:schemeClr val="bg1">
                    <a:lumMod val="50000"/>
                  </a:schemeClr>
                </a:solidFill>
              </a:rPr>
              <a:t> 1. Rechtliche Grundbegriffe</a:t>
            </a:r>
            <a:r>
              <a:rPr lang="de-DE" dirty="0"/>
              <a:t/>
            </a:r>
            <a:br>
              <a:rPr lang="de-DE" dirty="0"/>
            </a:br>
            <a:endParaRPr lang="de-DE" dirty="0"/>
          </a:p>
        </p:txBody>
      </p:sp>
      <p:sp>
        <p:nvSpPr>
          <p:cNvPr id="8" name="Inhaltsplatzhalter 7"/>
          <p:cNvSpPr>
            <a:spLocks noGrp="1"/>
          </p:cNvSpPr>
          <p:nvPr>
            <p:ph idx="1"/>
          </p:nvPr>
        </p:nvSpPr>
        <p:spPr/>
        <p:txBody>
          <a:bodyPr>
            <a:normAutofit/>
          </a:bodyPr>
          <a:lstStyle/>
          <a:p>
            <a:pPr marL="0" indent="0">
              <a:buNone/>
            </a:pPr>
            <a:r>
              <a:rPr lang="de-DE" sz="2400" b="1" dirty="0"/>
              <a:t>3. Ausschreibung</a:t>
            </a:r>
          </a:p>
          <a:p>
            <a:pPr marL="0" indent="0">
              <a:buNone/>
            </a:pPr>
            <a:endParaRPr lang="de-DE" b="1" dirty="0"/>
          </a:p>
          <a:p>
            <a:pPr marL="0" indent="0">
              <a:buNone/>
            </a:pPr>
            <a:r>
              <a:rPr lang="de-DE" sz="2000" i="1" dirty="0">
                <a:latin typeface="Arial" panose="020B0604020202020204" pitchFamily="34" charset="0"/>
              </a:rPr>
              <a:t>§ 50 </a:t>
            </a:r>
            <a:r>
              <a:rPr lang="de-DE" sz="2000" i="1" dirty="0" err="1">
                <a:latin typeface="Arial" panose="020B0604020202020204" pitchFamily="34" charset="0"/>
              </a:rPr>
              <a:t>HochSchG</a:t>
            </a:r>
            <a:r>
              <a:rPr lang="de-DE" sz="2000" i="1" dirty="0">
                <a:latin typeface="Arial" panose="020B0604020202020204" pitchFamily="34" charset="0"/>
              </a:rPr>
              <a:t> </a:t>
            </a:r>
          </a:p>
          <a:p>
            <a:pPr marL="0" indent="0" algn="just">
              <a:buNone/>
            </a:pPr>
            <a:r>
              <a:rPr lang="de-DE" sz="2000" i="1" dirty="0">
                <a:latin typeface="Arial" panose="020B0604020202020204" pitchFamily="34" charset="0"/>
              </a:rPr>
              <a:t/>
            </a:r>
            <a:br>
              <a:rPr lang="de-DE" sz="2000" i="1" dirty="0">
                <a:latin typeface="Arial" panose="020B0604020202020204" pitchFamily="34" charset="0"/>
              </a:rPr>
            </a:br>
            <a:r>
              <a:rPr lang="de-DE" sz="2000" dirty="0"/>
              <a:t>(1) Freie oder frei werdende Stellen für Hochschullehrerinnen und Hochschullehrer werden von der Hochschule rechtzeitig öffentlich, in der Regel international, ausgeschrieben. Die Ausschreibung muss Art und Umfang der zu erfüllenden Aufgaben enthalten. Die Ausschreibungstexte bedürfen der Zustimmung des Präsidiums. […]</a:t>
            </a:r>
          </a:p>
          <a:p>
            <a:pPr marL="0" indent="0">
              <a:buNone/>
            </a:pPr>
            <a:endParaRPr lang="de-DE" b="1" dirty="0"/>
          </a:p>
        </p:txBody>
      </p:sp>
    </p:spTree>
    <p:extLst>
      <p:ext uri="{BB962C8B-B14F-4D97-AF65-F5344CB8AC3E}">
        <p14:creationId xmlns:p14="http://schemas.microsoft.com/office/powerpoint/2010/main" val="3734882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7" name="Titel 6"/>
          <p:cNvSpPr>
            <a:spLocks noGrp="1"/>
          </p:cNvSpPr>
          <p:nvPr>
            <p:ph type="title"/>
          </p:nvPr>
        </p:nvSpPr>
        <p:spPr/>
        <p:txBody>
          <a:bodyPr/>
          <a:lstStyle/>
          <a:p>
            <a:r>
              <a:rPr lang="de-DE" sz="2400" dirty="0">
                <a:solidFill>
                  <a:schemeClr val="bg1">
                    <a:lumMod val="50000"/>
                  </a:schemeClr>
                </a:solidFill>
              </a:rPr>
              <a:t> 1. Rechtliche Grundbegriffe</a:t>
            </a:r>
            <a:r>
              <a:rPr lang="de-DE" dirty="0"/>
              <a:t/>
            </a:r>
            <a:br>
              <a:rPr lang="de-DE" dirty="0"/>
            </a:br>
            <a:endParaRPr lang="de-DE" dirty="0"/>
          </a:p>
        </p:txBody>
      </p:sp>
      <p:sp>
        <p:nvSpPr>
          <p:cNvPr id="8" name="Inhaltsplatzhalter 7"/>
          <p:cNvSpPr>
            <a:spLocks noGrp="1"/>
          </p:cNvSpPr>
          <p:nvPr>
            <p:ph idx="1"/>
          </p:nvPr>
        </p:nvSpPr>
        <p:spPr/>
        <p:txBody>
          <a:bodyPr>
            <a:normAutofit fontScale="62500" lnSpcReduction="20000"/>
          </a:bodyPr>
          <a:lstStyle/>
          <a:p>
            <a:pPr marL="0" indent="0">
              <a:buNone/>
            </a:pPr>
            <a:r>
              <a:rPr lang="de-DE" sz="4000" b="1" dirty="0"/>
              <a:t>3. Ausschreibung</a:t>
            </a:r>
          </a:p>
          <a:p>
            <a:pPr marL="0" indent="0">
              <a:buNone/>
            </a:pPr>
            <a:endParaRPr lang="de-DE" sz="2900" b="1" dirty="0"/>
          </a:p>
          <a:p>
            <a:pPr marL="0" indent="0">
              <a:buNone/>
            </a:pPr>
            <a:r>
              <a:rPr lang="de-DE" sz="3200" i="1" dirty="0"/>
              <a:t>Ziff. 4.1. Berufungsleitfaden UM</a:t>
            </a:r>
          </a:p>
          <a:p>
            <a:pPr marL="0" indent="0">
              <a:buNone/>
            </a:pPr>
            <a:endParaRPr lang="de-DE" sz="3200" i="1" dirty="0"/>
          </a:p>
          <a:p>
            <a:pPr algn="just">
              <a:buFontTx/>
              <a:buChar char="-"/>
            </a:pPr>
            <a:r>
              <a:rPr lang="de-DE" sz="3200" dirty="0"/>
              <a:t>Ausschreibungstext enthält</a:t>
            </a:r>
          </a:p>
          <a:p>
            <a:pPr lvl="1" algn="just">
              <a:lnSpc>
                <a:spcPct val="110000"/>
              </a:lnSpc>
              <a:spcBef>
                <a:spcPts val="1001"/>
              </a:spcBef>
              <a:buFontTx/>
              <a:buChar char="-"/>
            </a:pPr>
            <a:r>
              <a:rPr lang="de-DE" dirty="0"/>
              <a:t>die fachlichen Anforderungen an die </a:t>
            </a:r>
            <a:r>
              <a:rPr lang="de-DE" dirty="0" err="1"/>
              <a:t>Bewerber_innen</a:t>
            </a:r>
            <a:r>
              <a:rPr lang="de-DE" dirty="0"/>
              <a:t> sowie Art und Umfang der zu erfüllenden Aufgaben bzw. Aufgabenschwerpunkte enthalten. </a:t>
            </a:r>
          </a:p>
          <a:p>
            <a:pPr lvl="1" algn="just">
              <a:lnSpc>
                <a:spcPct val="110000"/>
              </a:lnSpc>
              <a:spcBef>
                <a:spcPts val="1001"/>
              </a:spcBef>
              <a:buFontTx/>
              <a:buChar char="-"/>
            </a:pPr>
            <a:r>
              <a:rPr lang="de-DE" dirty="0"/>
              <a:t>Auswahlkriterien spezieller Art </a:t>
            </a:r>
          </a:p>
          <a:p>
            <a:pPr lvl="1" algn="just">
              <a:lnSpc>
                <a:spcPct val="110000"/>
              </a:lnSpc>
              <a:spcBef>
                <a:spcPts val="1001"/>
              </a:spcBef>
              <a:buFontTx/>
              <a:buChar char="-"/>
            </a:pPr>
            <a:r>
              <a:rPr lang="de-DE" dirty="0"/>
              <a:t>geschlechtergerechte Sprache, verzichtet auf diskriminierende Formulierungen</a:t>
            </a:r>
          </a:p>
          <a:p>
            <a:pPr lvl="1" algn="just">
              <a:lnSpc>
                <a:spcPct val="110000"/>
              </a:lnSpc>
              <a:spcBef>
                <a:spcPts val="1001"/>
              </a:spcBef>
              <a:buFontTx/>
              <a:buChar char="-"/>
            </a:pPr>
            <a:r>
              <a:rPr lang="de-DE" dirty="0"/>
              <a:t>Hinweis auf bevorzugte Aufnahme von Schwerbehinderten</a:t>
            </a:r>
          </a:p>
          <a:p>
            <a:pPr lvl="1" algn="just">
              <a:lnSpc>
                <a:spcPct val="110000"/>
              </a:lnSpc>
              <a:spcBef>
                <a:spcPts val="1001"/>
              </a:spcBef>
              <a:buFontTx/>
              <a:buChar char="-"/>
            </a:pPr>
            <a:r>
              <a:rPr lang="de-DE" dirty="0"/>
              <a:t>Hinweis auf die Bestrebung der JGU und der UM, den Anteil von Frauen am wissenschaftlichen Personal zu erhöhen </a:t>
            </a:r>
          </a:p>
          <a:p>
            <a:pPr lvl="1" algn="just">
              <a:lnSpc>
                <a:spcPct val="110000"/>
              </a:lnSpc>
              <a:spcBef>
                <a:spcPts val="1001"/>
              </a:spcBef>
              <a:buFontTx/>
              <a:buChar char="-"/>
            </a:pPr>
            <a:r>
              <a:rPr lang="de-DE" dirty="0"/>
              <a:t>Hinweis, dass RLP, JGU und UM ein Konzept der intensiven Betreuung der Studierenden vertreten</a:t>
            </a:r>
          </a:p>
          <a:p>
            <a:pPr lvl="1" algn="just">
              <a:lnSpc>
                <a:spcPct val="110000"/>
              </a:lnSpc>
              <a:spcBef>
                <a:spcPts val="1001"/>
              </a:spcBef>
              <a:buFontTx/>
              <a:buChar char="-"/>
            </a:pPr>
            <a:r>
              <a:rPr lang="de-DE" dirty="0"/>
              <a:t>Hinweis auf Dual Career (noch nicht in den Leitfaden aufgenommen)</a:t>
            </a:r>
          </a:p>
          <a:p>
            <a:pPr marL="0" indent="0">
              <a:buNone/>
            </a:pPr>
            <a:endParaRPr lang="de-DE" sz="2900" i="1" dirty="0"/>
          </a:p>
        </p:txBody>
      </p:sp>
    </p:spTree>
    <p:extLst>
      <p:ext uri="{BB962C8B-B14F-4D97-AF65-F5344CB8AC3E}">
        <p14:creationId xmlns:p14="http://schemas.microsoft.com/office/powerpoint/2010/main" val="843189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AFCAFEB-CA9A-494B-9E2D-C0310CC690F7}"/>
              </a:ext>
            </a:extLst>
          </p:cNvPr>
          <p:cNvSpPr/>
          <p:nvPr/>
        </p:nvSpPr>
        <p:spPr>
          <a:xfrm>
            <a:off x="7088232" y="1343029"/>
            <a:ext cx="3875045" cy="5378814"/>
          </a:xfrm>
          <a:prstGeom prst="rect">
            <a:avLst/>
          </a:prstGeom>
          <a:solidFill>
            <a:schemeClr val="accent3">
              <a:lumMod val="40000"/>
              <a:lumOff val="6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3. Ausschreibung</a:t>
            </a:r>
          </a:p>
          <a:p>
            <a:pPr marL="0" indent="0">
              <a:buNone/>
            </a:pPr>
            <a:r>
              <a:rPr lang="de-DE" b="1" dirty="0"/>
              <a:t>		 			</a:t>
            </a:r>
          </a:p>
          <a:p>
            <a:pPr marL="0" indent="0">
              <a:buNone/>
            </a:pPr>
            <a:endParaRPr lang="de-DE" b="1" dirty="0"/>
          </a:p>
          <a:p>
            <a:pPr marL="0" indent="0">
              <a:buNone/>
            </a:pPr>
            <a:endParaRPr lang="de-DE" sz="2000" dirty="0"/>
          </a:p>
          <a:p>
            <a:pPr marL="0" indent="0">
              <a:buNone/>
            </a:pPr>
            <a:r>
              <a:rPr lang="de-DE" sz="2000" dirty="0"/>
              <a:t>Ausschreibungstext</a:t>
            </a:r>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graphicFrame>
        <p:nvGraphicFramePr>
          <p:cNvPr id="2" name="Objekt 1">
            <a:extLst>
              <a:ext uri="{FF2B5EF4-FFF2-40B4-BE49-F238E27FC236}">
                <a16:creationId xmlns:a16="http://schemas.microsoft.com/office/drawing/2014/main" id="{BBE22C3E-9C05-4BEF-8448-74EB700FD9D7}"/>
              </a:ext>
            </a:extLst>
          </p:cNvPr>
          <p:cNvGraphicFramePr>
            <a:graphicFrameLocks noChangeAspect="1"/>
          </p:cNvGraphicFramePr>
          <p:nvPr>
            <p:extLst>
              <p:ext uri="{D42A27DB-BD31-4B8C-83A1-F6EECF244321}">
                <p14:modId xmlns:p14="http://schemas.microsoft.com/office/powerpoint/2010/main" val="1101544782"/>
              </p:ext>
            </p:extLst>
          </p:nvPr>
        </p:nvGraphicFramePr>
        <p:xfrm>
          <a:off x="7628224" y="2221935"/>
          <a:ext cx="2795058" cy="3955029"/>
        </p:xfrm>
        <a:graphic>
          <a:graphicData uri="http://schemas.openxmlformats.org/presentationml/2006/ole">
            <mc:AlternateContent xmlns:mc="http://schemas.openxmlformats.org/markup-compatibility/2006">
              <mc:Choice xmlns:v="urn:schemas-microsoft-com:vml" Requires="v">
                <p:oleObj spid="_x0000_s1050" name="Acrobat Document" r:id="rId5" imgW="5667136" imgH="8019778" progId="AcroExch.Document.DC">
                  <p:embed/>
                </p:oleObj>
              </mc:Choice>
              <mc:Fallback>
                <p:oleObj name="Acrobat Document" r:id="rId5" imgW="5667136" imgH="8019778" progId="AcroExch.Document.DC">
                  <p:embed/>
                  <p:pic>
                    <p:nvPicPr>
                      <p:cNvPr id="0" name=""/>
                      <p:cNvPicPr/>
                      <p:nvPr/>
                    </p:nvPicPr>
                    <p:blipFill>
                      <a:blip r:embed="rId6"/>
                      <a:stretch>
                        <a:fillRect/>
                      </a:stretch>
                    </p:blipFill>
                    <p:spPr>
                      <a:xfrm>
                        <a:off x="7628224" y="2221935"/>
                        <a:ext cx="2795058" cy="3955029"/>
                      </a:xfrm>
                      <a:prstGeom prst="rect">
                        <a:avLst/>
                      </a:prstGeom>
                    </p:spPr>
                  </p:pic>
                </p:oleObj>
              </mc:Fallback>
            </mc:AlternateContent>
          </a:graphicData>
        </a:graphic>
      </p:graphicFrame>
    </p:spTree>
    <p:extLst>
      <p:ext uri="{BB962C8B-B14F-4D97-AF65-F5344CB8AC3E}">
        <p14:creationId xmlns:p14="http://schemas.microsoft.com/office/powerpoint/2010/main" val="1204855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Bestenauslese</a:t>
            </a:r>
          </a:p>
          <a:p>
            <a:pPr marL="0" indent="0">
              <a:buNone/>
            </a:pPr>
            <a:endParaRPr lang="de-DE" sz="2400" dirty="0"/>
          </a:p>
          <a:p>
            <a:pPr marL="0" indent="0">
              <a:buNone/>
            </a:pPr>
            <a:r>
              <a:rPr lang="de-DE" sz="2000" i="1" dirty="0"/>
              <a:t>Artikel 33, Absatz 2 Grundgesetz</a:t>
            </a:r>
          </a:p>
          <a:p>
            <a:pPr marL="0" indent="0">
              <a:buNone/>
            </a:pPr>
            <a:r>
              <a:rPr lang="de-DE" sz="2000" dirty="0"/>
              <a:t>„Jeder Deutsche hat nach seiner Eignung, Befähigung und fachlichen Leistung gleichen Zugang zu jedem öffentlichen Amte.“</a:t>
            </a:r>
            <a:endParaRPr lang="de-DE" sz="2000" i="1" dirty="0">
              <a:solidFill>
                <a:schemeClr val="accent5">
                  <a:lumMod val="75000"/>
                </a:schemeClr>
              </a:solidFill>
            </a:endParaRPr>
          </a:p>
        </p:txBody>
      </p:sp>
      <p:sp>
        <p:nvSpPr>
          <p:cNvPr id="10" name="Titel 6">
            <a:extLst>
              <a:ext uri="{FF2B5EF4-FFF2-40B4-BE49-F238E27FC236}">
                <a16:creationId xmlns:a16="http://schemas.microsoft.com/office/drawing/2014/main" id="{061B5774-134F-46CA-943A-81D7C625162B}"/>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1. Rechtliche Grundbegriffe</a:t>
            </a:r>
            <a:r>
              <a:rPr lang="de-DE" dirty="0"/>
              <a:t/>
            </a:r>
            <a:br>
              <a:rPr lang="de-DE" dirty="0"/>
            </a:br>
            <a:endParaRPr lang="de-DE" dirty="0"/>
          </a:p>
        </p:txBody>
      </p:sp>
    </p:spTree>
    <p:extLst>
      <p:ext uri="{BB962C8B-B14F-4D97-AF65-F5344CB8AC3E}">
        <p14:creationId xmlns:p14="http://schemas.microsoft.com/office/powerpoint/2010/main" val="2752825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AFCAFEB-CA9A-494B-9E2D-C0310CC690F7}"/>
              </a:ext>
            </a:extLst>
          </p:cNvPr>
          <p:cNvSpPr/>
          <p:nvPr/>
        </p:nvSpPr>
        <p:spPr>
          <a:xfrm>
            <a:off x="7088232" y="1343029"/>
            <a:ext cx="3875045" cy="5378814"/>
          </a:xfrm>
          <a:prstGeom prst="rect">
            <a:avLst/>
          </a:prstGeom>
          <a:solidFill>
            <a:schemeClr val="accent3">
              <a:lumMod val="40000"/>
              <a:lumOff val="6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3. Ausschreibung</a:t>
            </a:r>
          </a:p>
          <a:p>
            <a:pPr marL="0" indent="0">
              <a:buNone/>
            </a:pPr>
            <a:r>
              <a:rPr lang="de-DE" b="1" dirty="0"/>
              <a:t>		 			</a:t>
            </a:r>
          </a:p>
          <a:p>
            <a:pPr marL="0" indent="0">
              <a:buNone/>
            </a:pPr>
            <a:endParaRPr lang="de-DE" b="1" dirty="0"/>
          </a:p>
          <a:p>
            <a:pPr marL="0" indent="0">
              <a:buNone/>
            </a:pPr>
            <a:r>
              <a:rPr lang="de-DE" sz="2000" dirty="0"/>
              <a:t>Bestandteile</a:t>
            </a:r>
          </a:p>
          <a:p>
            <a:pPr marL="0" indent="0">
              <a:buNone/>
            </a:pPr>
            <a:r>
              <a:rPr lang="de-DE" sz="2000" dirty="0"/>
              <a:t>Ausschreibungstext</a:t>
            </a:r>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graphicFrame>
        <p:nvGraphicFramePr>
          <p:cNvPr id="2" name="Objekt 1">
            <a:extLst>
              <a:ext uri="{FF2B5EF4-FFF2-40B4-BE49-F238E27FC236}">
                <a16:creationId xmlns:a16="http://schemas.microsoft.com/office/drawing/2014/main" id="{BBE22C3E-9C05-4BEF-8448-74EB700FD9D7}"/>
              </a:ext>
            </a:extLst>
          </p:cNvPr>
          <p:cNvGraphicFramePr>
            <a:graphicFrameLocks noChangeAspect="1"/>
          </p:cNvGraphicFramePr>
          <p:nvPr/>
        </p:nvGraphicFramePr>
        <p:xfrm>
          <a:off x="7628224" y="2221935"/>
          <a:ext cx="2795058" cy="3955029"/>
        </p:xfrm>
        <a:graphic>
          <a:graphicData uri="http://schemas.openxmlformats.org/presentationml/2006/ole">
            <mc:AlternateContent xmlns:mc="http://schemas.openxmlformats.org/markup-compatibility/2006">
              <mc:Choice xmlns:v="urn:schemas-microsoft-com:vml" Requires="v">
                <p:oleObj spid="_x0000_s2074" name="Acrobat Document" r:id="rId5" imgW="5667136" imgH="8019778" progId="AcroExch.Document.DC">
                  <p:embed/>
                </p:oleObj>
              </mc:Choice>
              <mc:Fallback>
                <p:oleObj name="Acrobat Document" r:id="rId5" imgW="5667136" imgH="8019778" progId="AcroExch.Document.DC">
                  <p:embed/>
                  <p:pic>
                    <p:nvPicPr>
                      <p:cNvPr id="2" name="Objekt 1">
                        <a:extLst>
                          <a:ext uri="{FF2B5EF4-FFF2-40B4-BE49-F238E27FC236}">
                            <a16:creationId xmlns:a16="http://schemas.microsoft.com/office/drawing/2014/main" id="{BBE22C3E-9C05-4BEF-8448-74EB700FD9D7}"/>
                          </a:ext>
                        </a:extLst>
                      </p:cNvPr>
                      <p:cNvPicPr/>
                      <p:nvPr/>
                    </p:nvPicPr>
                    <p:blipFill>
                      <a:blip r:embed="rId6"/>
                      <a:stretch>
                        <a:fillRect/>
                      </a:stretch>
                    </p:blipFill>
                    <p:spPr>
                      <a:xfrm>
                        <a:off x="7628224" y="2221935"/>
                        <a:ext cx="2795058" cy="3955029"/>
                      </a:xfrm>
                      <a:prstGeom prst="rect">
                        <a:avLst/>
                      </a:prstGeom>
                    </p:spPr>
                  </p:pic>
                </p:oleObj>
              </mc:Fallback>
            </mc:AlternateContent>
          </a:graphicData>
        </a:graphic>
      </p:graphicFrame>
      <p:graphicFrame>
        <p:nvGraphicFramePr>
          <p:cNvPr id="3" name="Tabelle 4">
            <a:extLst>
              <a:ext uri="{FF2B5EF4-FFF2-40B4-BE49-F238E27FC236}">
                <a16:creationId xmlns:a16="http://schemas.microsoft.com/office/drawing/2014/main" id="{9C00BAA7-0554-4808-A47B-57391A94761B}"/>
              </a:ext>
            </a:extLst>
          </p:cNvPr>
          <p:cNvGraphicFramePr>
            <a:graphicFrameLocks noGrp="1"/>
          </p:cNvGraphicFramePr>
          <p:nvPr>
            <p:extLst>
              <p:ext uri="{D42A27DB-BD31-4B8C-83A1-F6EECF244321}">
                <p14:modId xmlns:p14="http://schemas.microsoft.com/office/powerpoint/2010/main" val="3046561277"/>
              </p:ext>
            </p:extLst>
          </p:nvPr>
        </p:nvGraphicFramePr>
        <p:xfrm>
          <a:off x="3803652" y="2371725"/>
          <a:ext cx="6283324" cy="3424512"/>
        </p:xfrm>
        <a:graphic>
          <a:graphicData uri="http://schemas.openxmlformats.org/drawingml/2006/table">
            <a:tbl>
              <a:tblPr firstRow="1" bandRow="1">
                <a:tableStyleId>{2D5ABB26-0587-4C30-8999-92F81FD0307C}</a:tableStyleId>
              </a:tblPr>
              <a:tblGrid>
                <a:gridCol w="6283324">
                  <a:extLst>
                    <a:ext uri="{9D8B030D-6E8A-4147-A177-3AD203B41FA5}">
                      <a16:colId xmlns:a16="http://schemas.microsoft.com/office/drawing/2014/main" val="2226142503"/>
                    </a:ext>
                  </a:extLst>
                </a:gridCol>
              </a:tblGrid>
              <a:tr h="388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Konserve (Präsentation UM)</a:t>
                      </a:r>
                    </a:p>
                  </a:txBody>
                  <a:tcPr marT="45721" marB="45721">
                    <a:solidFill>
                      <a:schemeClr val="accent6">
                        <a:lumMod val="20000"/>
                        <a:lumOff val="80000"/>
                        <a:alpha val="56000"/>
                      </a:schemeClr>
                    </a:solidFill>
                  </a:tcPr>
                </a:tc>
                <a:extLst>
                  <a:ext uri="{0D108BD9-81ED-4DB2-BD59-A6C34878D82A}">
                    <a16:rowId xmlns:a16="http://schemas.microsoft.com/office/drawing/2014/main" val="694544903"/>
                  </a:ext>
                </a:extLst>
              </a:tr>
              <a:tr h="308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Denomination, Wertigkeit, Nachhaltigkeit</a:t>
                      </a:r>
                    </a:p>
                  </a:txBody>
                  <a:tcPr marT="45721" marB="45721">
                    <a:solidFill>
                      <a:schemeClr val="accent5">
                        <a:lumMod val="20000"/>
                        <a:lumOff val="80000"/>
                        <a:alpha val="56000"/>
                      </a:schemeClr>
                    </a:solidFill>
                  </a:tcPr>
                </a:tc>
                <a:extLst>
                  <a:ext uri="{0D108BD9-81ED-4DB2-BD59-A6C34878D82A}">
                    <a16:rowId xmlns:a16="http://schemas.microsoft.com/office/drawing/2014/main" val="1647212662"/>
                  </a:ext>
                </a:extLst>
              </a:tr>
              <a:tr h="388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bereichsübergreifende Anforderungen</a:t>
                      </a:r>
                    </a:p>
                  </a:txBody>
                  <a:tcPr marT="45721" marB="45721">
                    <a:solidFill>
                      <a:schemeClr val="accent4">
                        <a:lumMod val="20000"/>
                        <a:lumOff val="80000"/>
                        <a:alpha val="56000"/>
                      </a:schemeClr>
                    </a:solidFill>
                  </a:tcPr>
                </a:tc>
                <a:extLst>
                  <a:ext uri="{0D108BD9-81ED-4DB2-BD59-A6C34878D82A}">
                    <a16:rowId xmlns:a16="http://schemas.microsoft.com/office/drawing/2014/main" val="3973444177"/>
                  </a:ext>
                </a:extLst>
              </a:tr>
              <a:tr h="308188">
                <a:tc>
                  <a:txBody>
                    <a:bodyPr/>
                    <a:lstStyle/>
                    <a:p>
                      <a:r>
                        <a:rPr lang="de-DE" sz="1400" dirty="0"/>
                        <a:t>Krankenversorgung</a:t>
                      </a:r>
                    </a:p>
                  </a:txBody>
                  <a:tcPr marT="45721" marB="45721">
                    <a:solidFill>
                      <a:schemeClr val="accent2">
                        <a:lumMod val="20000"/>
                        <a:lumOff val="80000"/>
                        <a:alpha val="56000"/>
                      </a:schemeClr>
                    </a:solidFill>
                  </a:tcPr>
                </a:tc>
                <a:extLst>
                  <a:ext uri="{0D108BD9-81ED-4DB2-BD59-A6C34878D82A}">
                    <a16:rowId xmlns:a16="http://schemas.microsoft.com/office/drawing/2014/main" val="32094856"/>
                  </a:ext>
                </a:extLst>
              </a:tr>
              <a:tr h="330050">
                <a:tc>
                  <a:txBody>
                    <a:bodyPr/>
                    <a:lstStyle/>
                    <a:p>
                      <a:r>
                        <a:rPr lang="de-DE" sz="1400" dirty="0"/>
                        <a:t>Forschung</a:t>
                      </a:r>
                    </a:p>
                  </a:txBody>
                  <a:tcPr marT="45721" marB="45721">
                    <a:solidFill>
                      <a:schemeClr val="accent1">
                        <a:lumMod val="20000"/>
                        <a:lumOff val="80000"/>
                        <a:alpha val="56000"/>
                      </a:schemeClr>
                    </a:solidFill>
                  </a:tcPr>
                </a:tc>
                <a:extLst>
                  <a:ext uri="{0D108BD9-81ED-4DB2-BD59-A6C34878D82A}">
                    <a16:rowId xmlns:a16="http://schemas.microsoft.com/office/drawing/2014/main" val="3560965009"/>
                  </a:ext>
                </a:extLst>
              </a:tr>
              <a:tr h="308188">
                <a:tc>
                  <a:txBody>
                    <a:bodyPr/>
                    <a:lstStyle/>
                    <a:p>
                      <a:r>
                        <a:rPr lang="de-DE" sz="1400" dirty="0"/>
                        <a:t>Lehre</a:t>
                      </a:r>
                    </a:p>
                  </a:txBody>
                  <a:tcPr marT="45721" marB="45721">
                    <a:solidFill>
                      <a:schemeClr val="tx2">
                        <a:lumMod val="20000"/>
                        <a:lumOff val="80000"/>
                        <a:alpha val="56000"/>
                      </a:schemeClr>
                    </a:solidFill>
                  </a:tcPr>
                </a:tc>
                <a:extLst>
                  <a:ext uri="{0D108BD9-81ED-4DB2-BD59-A6C34878D82A}">
                    <a16:rowId xmlns:a16="http://schemas.microsoft.com/office/drawing/2014/main" val="4162880813"/>
                  </a:ext>
                </a:extLst>
              </a:tr>
              <a:tr h="13919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Konserve (Verfahren)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txBody>
                  <a:tcPr marT="45721" marB="45721">
                    <a:solidFill>
                      <a:schemeClr val="accent4">
                        <a:lumMod val="40000"/>
                        <a:lumOff val="60000"/>
                        <a:alpha val="56000"/>
                      </a:schemeClr>
                    </a:solidFill>
                  </a:tcPr>
                </a:tc>
                <a:extLst>
                  <a:ext uri="{0D108BD9-81ED-4DB2-BD59-A6C34878D82A}">
                    <a16:rowId xmlns:a16="http://schemas.microsoft.com/office/drawing/2014/main" val="1232840830"/>
                  </a:ext>
                </a:extLst>
              </a:tr>
            </a:tbl>
          </a:graphicData>
        </a:graphic>
      </p:graphicFrame>
      <p:cxnSp>
        <p:nvCxnSpPr>
          <p:cNvPr id="10" name="Gerader Verbinder 9">
            <a:extLst>
              <a:ext uri="{FF2B5EF4-FFF2-40B4-BE49-F238E27FC236}">
                <a16:creationId xmlns:a16="http://schemas.microsoft.com/office/drawing/2014/main" id="{BDBE8E30-2873-435C-9E99-C6ECC13E71FB}"/>
              </a:ext>
            </a:extLst>
          </p:cNvPr>
          <p:cNvCxnSpPr/>
          <p:nvPr/>
        </p:nvCxnSpPr>
        <p:spPr>
          <a:xfrm>
            <a:off x="3019426" y="3895725"/>
            <a:ext cx="123826" cy="0"/>
          </a:xfrm>
          <a:prstGeom prst="line">
            <a:avLst/>
          </a:prstGeom>
        </p:spPr>
        <p:style>
          <a:lnRef idx="1">
            <a:schemeClr val="dk1"/>
          </a:lnRef>
          <a:fillRef idx="0">
            <a:schemeClr val="dk1"/>
          </a:fillRef>
          <a:effectRef idx="0">
            <a:schemeClr val="dk1"/>
          </a:effectRef>
          <a:fontRef idx="minor">
            <a:schemeClr val="tx1"/>
          </a:fontRef>
        </p:style>
      </p:cxnSp>
      <p:cxnSp>
        <p:nvCxnSpPr>
          <p:cNvPr id="12" name="Gerader Verbinder 11">
            <a:extLst>
              <a:ext uri="{FF2B5EF4-FFF2-40B4-BE49-F238E27FC236}">
                <a16:creationId xmlns:a16="http://schemas.microsoft.com/office/drawing/2014/main" id="{3700F39B-5260-4750-B790-B7ED2A4A6236}"/>
              </a:ext>
            </a:extLst>
          </p:cNvPr>
          <p:cNvCxnSpPr>
            <a:cxnSpLocks/>
          </p:cNvCxnSpPr>
          <p:nvPr/>
        </p:nvCxnSpPr>
        <p:spPr>
          <a:xfrm>
            <a:off x="3143250" y="2495554"/>
            <a:ext cx="0" cy="2476500"/>
          </a:xfrm>
          <a:prstGeom prst="line">
            <a:avLst/>
          </a:prstGeom>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00C3BF6C-C36B-4BF3-BB29-C6D919A603A8}"/>
              </a:ext>
            </a:extLst>
          </p:cNvPr>
          <p:cNvCxnSpPr/>
          <p:nvPr/>
        </p:nvCxnSpPr>
        <p:spPr>
          <a:xfrm>
            <a:off x="3143250" y="2495549"/>
            <a:ext cx="660402" cy="0"/>
          </a:xfrm>
          <a:prstGeom prst="line">
            <a:avLst/>
          </a:prstGeom>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70583E5E-40E6-46EF-B006-2B78F907C8D4}"/>
              </a:ext>
            </a:extLst>
          </p:cNvPr>
          <p:cNvCxnSpPr/>
          <p:nvPr/>
        </p:nvCxnSpPr>
        <p:spPr>
          <a:xfrm>
            <a:off x="3143250" y="2905124"/>
            <a:ext cx="660402" cy="0"/>
          </a:xfrm>
          <a:prstGeom prst="line">
            <a:avLst/>
          </a:prstGeom>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2F1A8473-0246-467C-99C6-552CA73789A9}"/>
              </a:ext>
            </a:extLst>
          </p:cNvPr>
          <p:cNvCxnSpPr/>
          <p:nvPr/>
        </p:nvCxnSpPr>
        <p:spPr>
          <a:xfrm>
            <a:off x="3143250" y="3219450"/>
            <a:ext cx="660402" cy="0"/>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B4AD79E5-9BDB-498E-AA4E-04E44DB50D42}"/>
              </a:ext>
            </a:extLst>
          </p:cNvPr>
          <p:cNvCxnSpPr/>
          <p:nvPr/>
        </p:nvCxnSpPr>
        <p:spPr>
          <a:xfrm>
            <a:off x="3143250" y="3581400"/>
            <a:ext cx="660402" cy="0"/>
          </a:xfrm>
          <a:prstGeom prst="line">
            <a:avLst/>
          </a:prstGeom>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3EDCC00F-6E9D-4F9D-85C4-D642D6A3F988}"/>
              </a:ext>
            </a:extLst>
          </p:cNvPr>
          <p:cNvCxnSpPr/>
          <p:nvPr/>
        </p:nvCxnSpPr>
        <p:spPr>
          <a:xfrm>
            <a:off x="3143250" y="3895725"/>
            <a:ext cx="660402" cy="0"/>
          </a:xfrm>
          <a:prstGeom prst="line">
            <a:avLst/>
          </a:prstGeom>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DCD610F3-3051-4F67-80EF-E43D4E760F6B}"/>
              </a:ext>
            </a:extLst>
          </p:cNvPr>
          <p:cNvCxnSpPr/>
          <p:nvPr/>
        </p:nvCxnSpPr>
        <p:spPr>
          <a:xfrm>
            <a:off x="3143250" y="4210051"/>
            <a:ext cx="660402" cy="0"/>
          </a:xfrm>
          <a:prstGeom prst="line">
            <a:avLst/>
          </a:prstGeom>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6644D31F-482B-41DD-BA9F-31673EDB8959}"/>
              </a:ext>
            </a:extLst>
          </p:cNvPr>
          <p:cNvCxnSpPr/>
          <p:nvPr/>
        </p:nvCxnSpPr>
        <p:spPr>
          <a:xfrm>
            <a:off x="3143250" y="4972051"/>
            <a:ext cx="66040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6118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7" name="Titel 6"/>
          <p:cNvSpPr>
            <a:spLocks noGrp="1"/>
          </p:cNvSpPr>
          <p:nvPr>
            <p:ph type="title"/>
          </p:nvPr>
        </p:nvSpPr>
        <p:spPr/>
        <p:txBody>
          <a:bodyPr/>
          <a:lstStyle/>
          <a:p>
            <a:r>
              <a:rPr lang="de-DE" sz="2400" dirty="0">
                <a:solidFill>
                  <a:schemeClr val="bg1">
                    <a:lumMod val="50000"/>
                  </a:schemeClr>
                </a:solidFill>
              </a:rPr>
              <a:t> 1. Rechtliche Grundbegriffe</a:t>
            </a:r>
            <a:r>
              <a:rPr lang="de-DE" dirty="0"/>
              <a:t/>
            </a:r>
            <a:br>
              <a:rPr lang="de-DE" dirty="0"/>
            </a:br>
            <a:endParaRPr lang="de-DE" dirty="0"/>
          </a:p>
        </p:txBody>
      </p:sp>
      <p:sp>
        <p:nvSpPr>
          <p:cNvPr id="8" name="Inhaltsplatzhalter 7"/>
          <p:cNvSpPr>
            <a:spLocks noGrp="1"/>
          </p:cNvSpPr>
          <p:nvPr>
            <p:ph idx="1"/>
          </p:nvPr>
        </p:nvSpPr>
        <p:spPr/>
        <p:txBody>
          <a:bodyPr>
            <a:normAutofit/>
          </a:bodyPr>
          <a:lstStyle/>
          <a:p>
            <a:pPr marL="0" indent="0">
              <a:buNone/>
            </a:pPr>
            <a:r>
              <a:rPr lang="de-DE" sz="2400" b="1" dirty="0"/>
              <a:t>3. Ausschreibung</a:t>
            </a:r>
          </a:p>
          <a:p>
            <a:pPr marL="0" indent="0">
              <a:buNone/>
            </a:pPr>
            <a:endParaRPr lang="de-DE" sz="2000" b="1" dirty="0"/>
          </a:p>
          <a:p>
            <a:pPr marL="0" indent="0">
              <a:buNone/>
            </a:pPr>
            <a:r>
              <a:rPr lang="de-DE" sz="2000" i="1" dirty="0"/>
              <a:t>Ziff. 4.1. Berufungsleitfaden UM</a:t>
            </a:r>
          </a:p>
          <a:p>
            <a:pPr marL="0" indent="0">
              <a:buNone/>
            </a:pPr>
            <a:endParaRPr lang="de-DE" sz="2000" i="1" dirty="0"/>
          </a:p>
          <a:p>
            <a:pPr marL="0" indent="0" algn="just">
              <a:buNone/>
            </a:pPr>
            <a:r>
              <a:rPr lang="de-DE" sz="2000" b="1" dirty="0"/>
              <a:t>Verantwortliche Person zur Ansprache qualifizierter </a:t>
            </a:r>
            <a:r>
              <a:rPr lang="de-DE" sz="2000" b="1" dirty="0" err="1"/>
              <a:t>Wissenschaftler_innen</a:t>
            </a:r>
            <a:endParaRPr lang="de-DE" sz="2000" b="1" dirty="0"/>
          </a:p>
          <a:p>
            <a:pPr marL="0" indent="0" algn="just">
              <a:buNone/>
            </a:pPr>
            <a:r>
              <a:rPr lang="de-DE" sz="2000" dirty="0"/>
              <a:t>[…] Mit dem Ausschreibungstext erhält die Wissenschaftliche </a:t>
            </a:r>
            <a:r>
              <a:rPr lang="de-DE" sz="2000" dirty="0" err="1"/>
              <a:t>Vorständ_in</a:t>
            </a:r>
            <a:r>
              <a:rPr lang="de-DE" sz="2000" dirty="0"/>
              <a:t> zudem eine Empfehlung der </a:t>
            </a:r>
            <a:r>
              <a:rPr lang="de-DE" sz="2000" dirty="0" err="1"/>
              <a:t>Kommissionsvorsitzend_en</a:t>
            </a:r>
            <a:r>
              <a:rPr lang="de-DE" sz="2000" dirty="0"/>
              <a:t>, in der die dem Kreise der Mitglieder der Berufungskommission entstammende und für die Recherche und Kontaktaufnahme verantwortliche Person hinsichtlich qualifizierter Frauen gem. Ziffer 4.3.6.4 des Leitfadens für die Besetzung von Professuren an der Johannes Gutenberg-Universität Mainz benannt wird […]</a:t>
            </a:r>
          </a:p>
        </p:txBody>
      </p:sp>
    </p:spTree>
    <p:extLst>
      <p:ext uri="{BB962C8B-B14F-4D97-AF65-F5344CB8AC3E}">
        <p14:creationId xmlns:p14="http://schemas.microsoft.com/office/powerpoint/2010/main" val="27887227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7" name="Titel 6"/>
          <p:cNvSpPr>
            <a:spLocks noGrp="1"/>
          </p:cNvSpPr>
          <p:nvPr>
            <p:ph type="title"/>
          </p:nvPr>
        </p:nvSpPr>
        <p:spPr/>
        <p:txBody>
          <a:bodyPr/>
          <a:lstStyle/>
          <a:p>
            <a:r>
              <a:rPr lang="de-DE" sz="2400" dirty="0">
                <a:solidFill>
                  <a:schemeClr val="bg1">
                    <a:lumMod val="50000"/>
                  </a:schemeClr>
                </a:solidFill>
              </a:rPr>
              <a:t> 1. Rechtliche Grundbegriffe</a:t>
            </a:r>
            <a:r>
              <a:rPr lang="de-DE" dirty="0"/>
              <a:t/>
            </a:r>
            <a:br>
              <a:rPr lang="de-DE" dirty="0"/>
            </a:br>
            <a:endParaRPr lang="de-DE" dirty="0"/>
          </a:p>
        </p:txBody>
      </p:sp>
      <p:sp>
        <p:nvSpPr>
          <p:cNvPr id="8" name="Inhaltsplatzhalter 7"/>
          <p:cNvSpPr>
            <a:spLocks noGrp="1"/>
          </p:cNvSpPr>
          <p:nvPr>
            <p:ph idx="1"/>
          </p:nvPr>
        </p:nvSpPr>
        <p:spPr/>
        <p:txBody>
          <a:bodyPr>
            <a:normAutofit/>
          </a:bodyPr>
          <a:lstStyle/>
          <a:p>
            <a:pPr marL="0" indent="0">
              <a:buNone/>
            </a:pPr>
            <a:r>
              <a:rPr lang="de-DE" sz="2400" b="1" dirty="0"/>
              <a:t>3. Ausschreibung</a:t>
            </a:r>
          </a:p>
          <a:p>
            <a:pPr marL="0" indent="0">
              <a:buNone/>
            </a:pPr>
            <a:r>
              <a:rPr lang="de-DE" sz="2400" i="1" dirty="0"/>
              <a:t>W3-Professuren</a:t>
            </a:r>
          </a:p>
          <a:p>
            <a:pPr marL="0" indent="0">
              <a:buNone/>
            </a:pPr>
            <a:endParaRPr lang="de-DE" b="1" dirty="0"/>
          </a:p>
        </p:txBody>
      </p:sp>
      <p:graphicFrame>
        <p:nvGraphicFramePr>
          <p:cNvPr id="5" name="Tabelle 2">
            <a:extLst>
              <a:ext uri="{FF2B5EF4-FFF2-40B4-BE49-F238E27FC236}">
                <a16:creationId xmlns:a16="http://schemas.microsoft.com/office/drawing/2014/main" id="{CFDEF587-320B-4440-BE83-D807BD8F72D9}"/>
              </a:ext>
            </a:extLst>
          </p:cNvPr>
          <p:cNvGraphicFramePr>
            <a:graphicFrameLocks noGrp="1"/>
          </p:cNvGraphicFramePr>
          <p:nvPr>
            <p:extLst>
              <p:ext uri="{D42A27DB-BD31-4B8C-83A1-F6EECF244321}">
                <p14:modId xmlns:p14="http://schemas.microsoft.com/office/powerpoint/2010/main" val="760853350"/>
              </p:ext>
            </p:extLst>
          </p:nvPr>
        </p:nvGraphicFramePr>
        <p:xfrm>
          <a:off x="935025" y="2858295"/>
          <a:ext cx="10336013" cy="3200410"/>
        </p:xfrm>
        <a:graphic>
          <a:graphicData uri="http://schemas.openxmlformats.org/drawingml/2006/table">
            <a:tbl>
              <a:tblPr firstRow="1" bandRow="1">
                <a:tableStyleId>{2D5ABB26-0587-4C30-8999-92F81FD0307C}</a:tableStyleId>
              </a:tblPr>
              <a:tblGrid>
                <a:gridCol w="5056201">
                  <a:extLst>
                    <a:ext uri="{9D8B030D-6E8A-4147-A177-3AD203B41FA5}">
                      <a16:colId xmlns:a16="http://schemas.microsoft.com/office/drawing/2014/main" val="1337999515"/>
                    </a:ext>
                  </a:extLst>
                </a:gridCol>
                <a:gridCol w="5279812">
                  <a:extLst>
                    <a:ext uri="{9D8B030D-6E8A-4147-A177-3AD203B41FA5}">
                      <a16:colId xmlns:a16="http://schemas.microsoft.com/office/drawing/2014/main" val="2635185137"/>
                    </a:ext>
                  </a:extLst>
                </a:gridCol>
              </a:tblGrid>
              <a:tr h="396242">
                <a:tc>
                  <a:txBody>
                    <a:bodyPr/>
                    <a:lstStyle/>
                    <a:p>
                      <a:r>
                        <a:rPr lang="de-DE" sz="2000" b="0" i="1" dirty="0"/>
                        <a:t>Was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de-DE" sz="2000" b="0" i="1" dirty="0"/>
                        <a:t>Wer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96775283"/>
                  </a:ext>
                </a:extLst>
              </a:tr>
              <a:tr h="701042">
                <a:tc>
                  <a:txBody>
                    <a:bodyPr/>
                    <a:lstStyle/>
                    <a:p>
                      <a:r>
                        <a:rPr lang="de-DE" sz="2000" dirty="0">
                          <a:effectLst/>
                        </a:rPr>
                        <a:t>1. Erstellung eines Ausschreibungstextes auf Grundlage des Profilpapieres</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Berufungskommission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609344"/>
                  </a:ext>
                </a:extLst>
              </a:tr>
              <a:tr h="396242">
                <a:tc>
                  <a:txBody>
                    <a:bodyPr/>
                    <a:lstStyle/>
                    <a:p>
                      <a:r>
                        <a:rPr lang="de-DE" sz="2000" kern="1200" dirty="0">
                          <a:solidFill>
                            <a:schemeClr val="tx1"/>
                          </a:solidFill>
                          <a:latin typeface="+mn-lt"/>
                          <a:ea typeface="+mn-ea"/>
                          <a:cs typeface="+mn-cs"/>
                        </a:rPr>
                        <a:t>2. Verabschiedung des Ausschreibungstextes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kern="1200" dirty="0">
                          <a:solidFill>
                            <a:schemeClr val="tx1"/>
                          </a:solidFill>
                          <a:latin typeface="+mn-lt"/>
                          <a:ea typeface="+mn-ea"/>
                          <a:cs typeface="+mn-cs"/>
                        </a:rPr>
                        <a:t>FBR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65499"/>
                  </a:ext>
                </a:extLst>
              </a:tr>
              <a:tr h="396242">
                <a:tc>
                  <a:txBody>
                    <a:bodyPr/>
                    <a:lstStyle/>
                    <a:p>
                      <a:r>
                        <a:rPr lang="de-DE" sz="2000" kern="1200" dirty="0">
                          <a:solidFill>
                            <a:schemeClr val="tx1"/>
                          </a:solidFill>
                          <a:latin typeface="+mn-lt"/>
                          <a:ea typeface="+mn-ea"/>
                          <a:cs typeface="+mn-cs"/>
                        </a:rPr>
                        <a:t>3. Genehmigung des Ausschreibungstextes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kern="1200" dirty="0" err="1" smtClean="0">
                          <a:solidFill>
                            <a:schemeClr val="tx1"/>
                          </a:solidFill>
                          <a:latin typeface="+mn-lt"/>
                          <a:ea typeface="+mn-ea"/>
                          <a:cs typeface="+mn-cs"/>
                        </a:rPr>
                        <a:t>Präsident_in</a:t>
                      </a:r>
                      <a:endParaRPr lang="de-DE" sz="2000" kern="1200" dirty="0">
                        <a:solidFill>
                          <a:schemeClr val="tx1"/>
                        </a:solidFill>
                        <a:latin typeface="+mn-lt"/>
                        <a:ea typeface="+mn-ea"/>
                        <a:cs typeface="+mn-cs"/>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148542"/>
                  </a:ext>
                </a:extLst>
              </a:tr>
              <a:tr h="1310642">
                <a:tc>
                  <a:txBody>
                    <a:bodyPr/>
                    <a:lstStyle/>
                    <a:p>
                      <a:r>
                        <a:rPr lang="de-DE" sz="2000" kern="1200" dirty="0">
                          <a:solidFill>
                            <a:schemeClr val="tx1"/>
                          </a:solidFill>
                          <a:latin typeface="+mn-lt"/>
                          <a:ea typeface="+mn-ea"/>
                          <a:cs typeface="+mn-cs"/>
                        </a:rPr>
                        <a:t>4. Ausschreibung in deutscher und englischer Sprache </a:t>
                      </a:r>
                    </a:p>
                    <a:p>
                      <a:r>
                        <a:rPr lang="de-DE" sz="2000" kern="1200" dirty="0">
                          <a:solidFill>
                            <a:schemeClr val="tx1"/>
                          </a:solidFill>
                          <a:latin typeface="+mn-lt"/>
                          <a:ea typeface="+mn-ea"/>
                          <a:cs typeface="+mn-cs"/>
                        </a:rPr>
                        <a:t>(Bewerbungsfrist mind. 2, i.d.R. 4 Wochen)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kern="1200" dirty="0">
                          <a:solidFill>
                            <a:schemeClr val="tx1"/>
                          </a:solidFill>
                          <a:latin typeface="+mn-lt"/>
                          <a:ea typeface="+mn-ea"/>
                          <a:cs typeface="+mn-cs"/>
                        </a:rPr>
                        <a:t>i.d.R. mind. 1 Printorgan, Fachgesellschaft, Dt. Hochschulverband, medizinischen Dekanate sämtlicher Hochschulen in Deutschland, Österreich, Schweiz, Homepage UM etc…</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93399"/>
                  </a:ext>
                </a:extLst>
              </a:tr>
            </a:tbl>
          </a:graphicData>
        </a:graphic>
      </p:graphicFrame>
    </p:spTree>
    <p:extLst>
      <p:ext uri="{BB962C8B-B14F-4D97-AF65-F5344CB8AC3E}">
        <p14:creationId xmlns:p14="http://schemas.microsoft.com/office/powerpoint/2010/main" val="10319958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7" name="Titel 6"/>
          <p:cNvSpPr>
            <a:spLocks noGrp="1"/>
          </p:cNvSpPr>
          <p:nvPr>
            <p:ph type="title"/>
          </p:nvPr>
        </p:nvSpPr>
        <p:spPr/>
        <p:txBody>
          <a:bodyPr/>
          <a:lstStyle/>
          <a:p>
            <a:r>
              <a:rPr lang="de-DE" sz="2400" dirty="0">
                <a:solidFill>
                  <a:schemeClr val="bg1">
                    <a:lumMod val="50000"/>
                  </a:schemeClr>
                </a:solidFill>
              </a:rPr>
              <a:t> 1. Rechtliche Grundbegriffe</a:t>
            </a:r>
            <a:r>
              <a:rPr lang="de-DE" dirty="0"/>
              <a:t/>
            </a:r>
            <a:br>
              <a:rPr lang="de-DE" dirty="0"/>
            </a:br>
            <a:endParaRPr lang="de-DE" dirty="0"/>
          </a:p>
        </p:txBody>
      </p:sp>
      <p:sp>
        <p:nvSpPr>
          <p:cNvPr id="8" name="Inhaltsplatzhalter 7"/>
          <p:cNvSpPr>
            <a:spLocks noGrp="1"/>
          </p:cNvSpPr>
          <p:nvPr>
            <p:ph idx="1"/>
          </p:nvPr>
        </p:nvSpPr>
        <p:spPr/>
        <p:txBody>
          <a:bodyPr>
            <a:normAutofit/>
          </a:bodyPr>
          <a:lstStyle/>
          <a:p>
            <a:pPr marL="0" indent="0">
              <a:buNone/>
            </a:pPr>
            <a:r>
              <a:rPr lang="de-DE" sz="2400" b="1" dirty="0"/>
              <a:t>3. Ausschreibung</a:t>
            </a:r>
          </a:p>
          <a:p>
            <a:pPr marL="0" indent="0">
              <a:buNone/>
            </a:pPr>
            <a:r>
              <a:rPr lang="de-DE" sz="2400" i="1" dirty="0"/>
              <a:t>W1- u. W2-Professuren</a:t>
            </a:r>
          </a:p>
          <a:p>
            <a:pPr marL="0" indent="0">
              <a:buNone/>
            </a:pPr>
            <a:endParaRPr lang="de-DE" b="1" dirty="0"/>
          </a:p>
        </p:txBody>
      </p:sp>
      <p:graphicFrame>
        <p:nvGraphicFramePr>
          <p:cNvPr id="5" name="Tabelle 2">
            <a:extLst>
              <a:ext uri="{FF2B5EF4-FFF2-40B4-BE49-F238E27FC236}">
                <a16:creationId xmlns:a16="http://schemas.microsoft.com/office/drawing/2014/main" id="{CFDEF587-320B-4440-BE83-D807BD8F72D9}"/>
              </a:ext>
            </a:extLst>
          </p:cNvPr>
          <p:cNvGraphicFramePr>
            <a:graphicFrameLocks noGrp="1"/>
          </p:cNvGraphicFramePr>
          <p:nvPr>
            <p:extLst>
              <p:ext uri="{D42A27DB-BD31-4B8C-83A1-F6EECF244321}">
                <p14:modId xmlns:p14="http://schemas.microsoft.com/office/powerpoint/2010/main" val="527375169"/>
              </p:ext>
            </p:extLst>
          </p:nvPr>
        </p:nvGraphicFramePr>
        <p:xfrm>
          <a:off x="935025" y="2858295"/>
          <a:ext cx="10336013" cy="3810010"/>
        </p:xfrm>
        <a:graphic>
          <a:graphicData uri="http://schemas.openxmlformats.org/drawingml/2006/table">
            <a:tbl>
              <a:tblPr firstRow="1" bandRow="1">
                <a:tableStyleId>{2D5ABB26-0587-4C30-8999-92F81FD0307C}</a:tableStyleId>
              </a:tblPr>
              <a:tblGrid>
                <a:gridCol w="5056201">
                  <a:extLst>
                    <a:ext uri="{9D8B030D-6E8A-4147-A177-3AD203B41FA5}">
                      <a16:colId xmlns:a16="http://schemas.microsoft.com/office/drawing/2014/main" val="1337999515"/>
                    </a:ext>
                  </a:extLst>
                </a:gridCol>
                <a:gridCol w="5279812">
                  <a:extLst>
                    <a:ext uri="{9D8B030D-6E8A-4147-A177-3AD203B41FA5}">
                      <a16:colId xmlns:a16="http://schemas.microsoft.com/office/drawing/2014/main" val="2635185137"/>
                    </a:ext>
                  </a:extLst>
                </a:gridCol>
              </a:tblGrid>
              <a:tr h="396242">
                <a:tc>
                  <a:txBody>
                    <a:bodyPr/>
                    <a:lstStyle/>
                    <a:p>
                      <a:r>
                        <a:rPr lang="de-DE" sz="2000" b="0" i="1" dirty="0"/>
                        <a:t>Was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de-DE" sz="2000" b="0" i="1" dirty="0"/>
                        <a:t>Wer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96775283"/>
                  </a:ext>
                </a:extLst>
              </a:tr>
              <a:tr h="701042">
                <a:tc>
                  <a:txBody>
                    <a:bodyPr/>
                    <a:lstStyle/>
                    <a:p>
                      <a:r>
                        <a:rPr lang="de-DE" sz="2000" dirty="0">
                          <a:effectLst/>
                        </a:rPr>
                        <a:t>1. Erstellung eines Ausschreibungstextes auf Grundlage des Profilpapieres</a:t>
                      </a:r>
                      <a:endParaRPr lang="de-DE" sz="20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dirty="0"/>
                        <a:t>Berufungskommission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609344"/>
                  </a:ext>
                </a:extLst>
              </a:tr>
              <a:tr h="1005842">
                <a:tc>
                  <a:txBody>
                    <a:bodyPr/>
                    <a:lstStyle/>
                    <a:p>
                      <a:r>
                        <a:rPr lang="de-DE" sz="2000" kern="1200" dirty="0">
                          <a:solidFill>
                            <a:schemeClr val="tx1"/>
                          </a:solidFill>
                          <a:latin typeface="+mn-lt"/>
                          <a:ea typeface="+mn-ea"/>
                          <a:cs typeface="+mn-cs"/>
                        </a:rPr>
                        <a:t>2. Verabschiedung des Ausschreibungstextes</a:t>
                      </a:r>
                    </a:p>
                    <a:p>
                      <a:r>
                        <a:rPr lang="de-DE" sz="2000" kern="1200" dirty="0">
                          <a:solidFill>
                            <a:schemeClr val="tx1"/>
                          </a:solidFill>
                          <a:latin typeface="+mn-lt"/>
                          <a:ea typeface="+mn-ea"/>
                          <a:cs typeface="+mn-cs"/>
                        </a:rPr>
                        <a:t>( nur wenn 2/3 Mehrheit in der Berufungskommission unterschritten wird)</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kern="1200" dirty="0">
                          <a:solidFill>
                            <a:schemeClr val="tx1"/>
                          </a:solidFill>
                          <a:latin typeface="+mn-lt"/>
                          <a:ea typeface="+mn-ea"/>
                          <a:cs typeface="+mn-cs"/>
                        </a:rPr>
                        <a:t>FBR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65499"/>
                  </a:ext>
                </a:extLst>
              </a:tr>
              <a:tr h="396242">
                <a:tc>
                  <a:txBody>
                    <a:bodyPr/>
                    <a:lstStyle/>
                    <a:p>
                      <a:r>
                        <a:rPr lang="de-DE" sz="2000" kern="1200" dirty="0">
                          <a:solidFill>
                            <a:schemeClr val="tx1"/>
                          </a:solidFill>
                          <a:latin typeface="+mn-lt"/>
                          <a:ea typeface="+mn-ea"/>
                          <a:cs typeface="+mn-cs"/>
                        </a:rPr>
                        <a:t>3. Genehmigung des Ausschreibungstextes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kern="1200" dirty="0" err="1" smtClean="0">
                          <a:solidFill>
                            <a:schemeClr val="tx1"/>
                          </a:solidFill>
                          <a:latin typeface="+mn-lt"/>
                          <a:ea typeface="+mn-ea"/>
                          <a:cs typeface="+mn-cs"/>
                        </a:rPr>
                        <a:t>Präsident_in</a:t>
                      </a:r>
                      <a:endParaRPr lang="de-DE" sz="2000" kern="1200" dirty="0">
                        <a:solidFill>
                          <a:schemeClr val="tx1"/>
                        </a:solidFill>
                        <a:latin typeface="+mn-lt"/>
                        <a:ea typeface="+mn-ea"/>
                        <a:cs typeface="+mn-cs"/>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148542"/>
                  </a:ext>
                </a:extLst>
              </a:tr>
              <a:tr h="1310642">
                <a:tc>
                  <a:txBody>
                    <a:bodyPr/>
                    <a:lstStyle/>
                    <a:p>
                      <a:r>
                        <a:rPr lang="de-DE" sz="2000" kern="1200" dirty="0">
                          <a:solidFill>
                            <a:schemeClr val="tx1"/>
                          </a:solidFill>
                          <a:latin typeface="+mn-lt"/>
                          <a:ea typeface="+mn-ea"/>
                          <a:cs typeface="+mn-cs"/>
                        </a:rPr>
                        <a:t>4. Ausschreibung in deutscher und englischer Sprache </a:t>
                      </a:r>
                    </a:p>
                    <a:p>
                      <a:r>
                        <a:rPr lang="de-DE" sz="2000" kern="1200" dirty="0">
                          <a:solidFill>
                            <a:schemeClr val="tx1"/>
                          </a:solidFill>
                          <a:latin typeface="+mn-lt"/>
                          <a:ea typeface="+mn-ea"/>
                          <a:cs typeface="+mn-cs"/>
                        </a:rPr>
                        <a:t>(Bewerbungsfrist mind. 2, i.d.R. 4 Wochen)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2000" kern="1200" dirty="0">
                          <a:solidFill>
                            <a:schemeClr val="tx1"/>
                          </a:solidFill>
                          <a:latin typeface="+mn-lt"/>
                          <a:ea typeface="+mn-ea"/>
                          <a:cs typeface="+mn-cs"/>
                        </a:rPr>
                        <a:t>i.d.R. mind. 1 Printorgan, Fachgesellschaft, Dt. Hochschulverband, medizinischen Dekanate sämtlicher Hochschulen in Deutschland, Österreich, Schweiz, Homepage UM etc…</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93399"/>
                  </a:ext>
                </a:extLst>
              </a:tr>
            </a:tbl>
          </a:graphicData>
        </a:graphic>
      </p:graphicFrame>
    </p:spTree>
    <p:extLst>
      <p:ext uri="{BB962C8B-B14F-4D97-AF65-F5344CB8AC3E}">
        <p14:creationId xmlns:p14="http://schemas.microsoft.com/office/powerpoint/2010/main" val="1089004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3. Ausschreibung</a:t>
            </a:r>
          </a:p>
          <a:p>
            <a:pPr marL="0" indent="0">
              <a:buNone/>
            </a:pPr>
            <a:endParaRPr lang="de-DE" sz="2400" b="1" dirty="0"/>
          </a:p>
          <a:p>
            <a:pPr marL="0" indent="0">
              <a:buNone/>
            </a:pPr>
            <a:r>
              <a:rPr lang="de-DE" sz="2000" b="1" dirty="0">
                <a:latin typeface="Calibri" panose="020F0502020204030204" pitchFamily="34" charset="0"/>
                <a:cs typeface="Times New Roman" panose="02020603050405020304" pitchFamily="18" charset="0"/>
              </a:rPr>
              <a:t>Wie kann ich mitgestalten?</a:t>
            </a:r>
          </a:p>
          <a:p>
            <a:pPr>
              <a:buFont typeface="Wingdings" panose="05000000000000000000" pitchFamily="2" charset="2"/>
              <a:buChar char="Ø"/>
            </a:pPr>
            <a:r>
              <a:rPr lang="de-DE" sz="2000" dirty="0"/>
              <a:t>Inhaltliche Entscheidungen treffen: </a:t>
            </a:r>
          </a:p>
          <a:p>
            <a:pPr lvl="1"/>
            <a:r>
              <a:rPr lang="de-DE" sz="1600" i="1" dirty="0"/>
              <a:t>Was</a:t>
            </a:r>
            <a:r>
              <a:rPr lang="de-DE" sz="1600" dirty="0"/>
              <a:t> erwarten wir von der </a:t>
            </a:r>
            <a:r>
              <a:rPr lang="de-DE" sz="1600" dirty="0" err="1"/>
              <a:t>Stelleninhaber_in</a:t>
            </a:r>
            <a:r>
              <a:rPr lang="de-DE" sz="1600" dirty="0"/>
              <a:t>?</a:t>
            </a:r>
          </a:p>
          <a:p>
            <a:pPr>
              <a:buFont typeface="Wingdings" panose="05000000000000000000" pitchFamily="2" charset="2"/>
              <a:buChar char="Ø"/>
            </a:pPr>
            <a:r>
              <a:rPr lang="de-DE" sz="2000" dirty="0"/>
              <a:t>Strategische Entscheidungen treffen: </a:t>
            </a:r>
          </a:p>
          <a:p>
            <a:pPr lvl="1"/>
            <a:r>
              <a:rPr lang="de-DE" sz="1600" i="1" dirty="0"/>
              <a:t>Wen</a:t>
            </a:r>
            <a:r>
              <a:rPr lang="de-DE" sz="1600" dirty="0"/>
              <a:t> wollen wir? Wie ist das zu erwartende </a:t>
            </a:r>
            <a:r>
              <a:rPr lang="de-DE" sz="1600" dirty="0" err="1"/>
              <a:t>Bewerber_innenfeld</a:t>
            </a:r>
            <a:r>
              <a:rPr lang="de-DE" sz="1600" dirty="0"/>
              <a:t>, welche Kompetenzen gibt es schon an der UM?</a:t>
            </a:r>
          </a:p>
          <a:p>
            <a:pPr>
              <a:buFont typeface="Wingdings" panose="05000000000000000000" pitchFamily="2" charset="2"/>
              <a:buChar char="Ø"/>
            </a:pPr>
            <a:r>
              <a:rPr lang="de-DE" sz="2000" dirty="0"/>
              <a:t>Auswahlgrundlage schaffen: weit genug, eng genug? </a:t>
            </a:r>
          </a:p>
          <a:p>
            <a:pPr lvl="1"/>
            <a:r>
              <a:rPr lang="de-DE" sz="1600" dirty="0"/>
              <a:t>keine Ad-Personam Ausschreibung</a:t>
            </a:r>
          </a:p>
          <a:p>
            <a:pPr lvl="1"/>
            <a:r>
              <a:rPr lang="de-DE" sz="1600" dirty="0"/>
              <a:t>keine verfrühte Einengung des Handlungsspielraumes der BK 	</a:t>
            </a:r>
          </a:p>
          <a:p>
            <a:pPr lvl="1"/>
            <a:r>
              <a:rPr lang="de-DE" sz="1600" dirty="0"/>
              <a:t>Merksatz: </a:t>
            </a:r>
            <a:r>
              <a:rPr lang="de-DE" sz="1600" i="1" dirty="0"/>
              <a:t>Ausdeuten immer, Hinzufügen nimmer! </a:t>
            </a:r>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7677800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4. Sichtung der Bewerbungsunterlagen</a:t>
            </a:r>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r>
              <a:rPr lang="de-DE" sz="2000" i="1" dirty="0"/>
              <a:t>2 Phasen</a:t>
            </a:r>
          </a:p>
          <a:p>
            <a:pPr marL="0" indent="0">
              <a:lnSpc>
                <a:spcPct val="100000"/>
              </a:lnSpc>
              <a:spcBef>
                <a:spcPts val="0"/>
              </a:spcBef>
              <a:buNone/>
            </a:pPr>
            <a:endParaRPr lang="de-DE" sz="2000" i="1" dirty="0"/>
          </a:p>
          <a:p>
            <a:pPr marL="457211" indent="-457211">
              <a:lnSpc>
                <a:spcPct val="100000"/>
              </a:lnSpc>
              <a:spcBef>
                <a:spcPts val="0"/>
              </a:spcBef>
              <a:buAutoNum type="arabicPeriod"/>
            </a:pPr>
            <a:r>
              <a:rPr lang="de-DE" sz="2000" i="1" dirty="0"/>
              <a:t>Prüf- und Aufbereitungsvorgänge des Dekanates (Ressort Forschung und Lehre)</a:t>
            </a:r>
          </a:p>
          <a:p>
            <a:pPr marL="0" indent="0">
              <a:lnSpc>
                <a:spcPct val="100000"/>
              </a:lnSpc>
              <a:spcBef>
                <a:spcPts val="0"/>
              </a:spcBef>
              <a:buNone/>
            </a:pPr>
            <a:r>
              <a:rPr lang="de-DE" sz="2000" i="1" dirty="0"/>
              <a:t>	</a:t>
            </a:r>
          </a:p>
          <a:p>
            <a:pPr marL="0" indent="0">
              <a:lnSpc>
                <a:spcPct val="100000"/>
              </a:lnSpc>
              <a:spcBef>
                <a:spcPts val="0"/>
              </a:spcBef>
              <a:buNone/>
            </a:pPr>
            <a:r>
              <a:rPr lang="de-DE" sz="2000" i="1" dirty="0"/>
              <a:t>2.    Kommissionsarbeit </a:t>
            </a:r>
          </a:p>
          <a:p>
            <a:pPr marL="0" indent="0">
              <a:lnSpc>
                <a:spcPct val="100000"/>
              </a:lnSpc>
              <a:spcBef>
                <a:spcPts val="0"/>
              </a:spcBef>
              <a:buNone/>
            </a:pPr>
            <a:endParaRPr lang="de-DE" sz="2000" i="1" dirty="0"/>
          </a:p>
          <a:p>
            <a:pPr marL="0" indent="0">
              <a:buNone/>
            </a:pPr>
            <a:endParaRPr lang="de-DE" sz="2400" b="1" dirty="0"/>
          </a:p>
          <a:p>
            <a:pPr marL="0" indent="0">
              <a:buNone/>
            </a:pPr>
            <a:endParaRPr lang="de-DE"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19885643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fontScale="92500" lnSpcReduction="10000"/>
          </a:bodyPr>
          <a:lstStyle/>
          <a:p>
            <a:pPr marL="0" indent="0">
              <a:buNone/>
            </a:pPr>
            <a:r>
              <a:rPr lang="de-DE" sz="2601" b="1" dirty="0"/>
              <a:t>4. Sichtung der Bewerbungsunterlagen</a:t>
            </a:r>
          </a:p>
          <a:p>
            <a:pPr marL="0" indent="0">
              <a:lnSpc>
                <a:spcPct val="100000"/>
              </a:lnSpc>
              <a:spcBef>
                <a:spcPts val="0"/>
              </a:spcBef>
              <a:buNone/>
            </a:pPr>
            <a:r>
              <a:rPr lang="de-DE" sz="2201" i="1" dirty="0"/>
              <a:t>Phase 1: Vorbereitung Dekanat</a:t>
            </a:r>
          </a:p>
          <a:p>
            <a:pPr marL="0" indent="0">
              <a:lnSpc>
                <a:spcPct val="100000"/>
              </a:lnSpc>
              <a:spcBef>
                <a:spcPts val="0"/>
              </a:spcBef>
              <a:buNone/>
            </a:pPr>
            <a:endParaRPr lang="de-DE" sz="2201" i="1" dirty="0"/>
          </a:p>
          <a:p>
            <a:pPr marL="0" indent="0">
              <a:lnSpc>
                <a:spcPct val="100000"/>
              </a:lnSpc>
              <a:spcBef>
                <a:spcPts val="0"/>
              </a:spcBef>
              <a:buNone/>
            </a:pPr>
            <a:r>
              <a:rPr lang="de-DE" sz="2201" i="1" dirty="0"/>
              <a:t>Allgemeines Gleichbehandlungsgesetz (AGG)</a:t>
            </a:r>
          </a:p>
          <a:p>
            <a:pPr marL="0" indent="0">
              <a:lnSpc>
                <a:spcPct val="100000"/>
              </a:lnSpc>
              <a:spcBef>
                <a:spcPts val="0"/>
              </a:spcBef>
              <a:buNone/>
            </a:pPr>
            <a:endParaRPr lang="de-DE" sz="2201" i="1" dirty="0"/>
          </a:p>
          <a:p>
            <a:pPr marL="0" indent="0">
              <a:lnSpc>
                <a:spcPct val="100000"/>
              </a:lnSpc>
              <a:spcBef>
                <a:spcPts val="0"/>
              </a:spcBef>
              <a:buNone/>
            </a:pPr>
            <a:r>
              <a:rPr lang="de-DE" sz="2201" i="1" dirty="0"/>
              <a:t>§ 1 Ziel des Gesetzes</a:t>
            </a:r>
          </a:p>
          <a:p>
            <a:pPr marL="0" indent="0">
              <a:lnSpc>
                <a:spcPct val="100000"/>
              </a:lnSpc>
              <a:spcBef>
                <a:spcPts val="0"/>
              </a:spcBef>
              <a:buNone/>
            </a:pPr>
            <a:r>
              <a:rPr lang="de-DE" sz="2201" dirty="0"/>
              <a:t>Ziel des Gesetzes ist, </a:t>
            </a:r>
            <a:r>
              <a:rPr lang="de-DE" sz="2201" u="sng" dirty="0"/>
              <a:t>Benachteiligungen aus Gründen </a:t>
            </a:r>
            <a:r>
              <a:rPr lang="de-DE" sz="2201" dirty="0"/>
              <a:t>der Rasse oder wegen der ethnischen Herkunft, des Geschlechts, der Religion oder Weltanschauung, einer </a:t>
            </a:r>
            <a:r>
              <a:rPr lang="de-DE" sz="2201" u="sng" dirty="0"/>
              <a:t>Behinderung, des Alters oder der sexuellen Identität </a:t>
            </a:r>
            <a:r>
              <a:rPr lang="de-DE" sz="2201" dirty="0"/>
              <a:t>zu verhindern oder zu beseitigen.</a:t>
            </a:r>
            <a:endParaRPr lang="de-DE" sz="2201" b="1" dirty="0"/>
          </a:p>
          <a:p>
            <a:pPr marL="0" indent="0">
              <a:lnSpc>
                <a:spcPct val="100000"/>
              </a:lnSpc>
              <a:spcBef>
                <a:spcPts val="0"/>
              </a:spcBef>
              <a:buNone/>
            </a:pPr>
            <a:endParaRPr lang="de-DE" sz="2201" b="1" dirty="0"/>
          </a:p>
          <a:p>
            <a:pPr marL="0" indent="0">
              <a:lnSpc>
                <a:spcPct val="100000"/>
              </a:lnSpc>
              <a:spcBef>
                <a:spcPts val="0"/>
              </a:spcBef>
              <a:buNone/>
            </a:pPr>
            <a:r>
              <a:rPr lang="de-DE" sz="2201" i="1" dirty="0"/>
              <a:t>§ 3 Begriffsbestimmungen (2)</a:t>
            </a:r>
          </a:p>
          <a:p>
            <a:pPr marL="0" indent="0">
              <a:lnSpc>
                <a:spcPct val="100000"/>
              </a:lnSpc>
              <a:spcBef>
                <a:spcPts val="0"/>
              </a:spcBef>
              <a:buNone/>
            </a:pPr>
            <a:r>
              <a:rPr lang="de-DE" sz="2201" dirty="0"/>
              <a:t>„(2) Eine </a:t>
            </a:r>
            <a:r>
              <a:rPr lang="de-DE" sz="2201" u="sng" dirty="0"/>
              <a:t>mittelbare Benachteiligung </a:t>
            </a:r>
            <a:r>
              <a:rPr lang="de-DE" sz="2201" dirty="0"/>
              <a:t>liegt vor, wenn dem Anschein nach neutrale Vorschriften, Kriterien oder Verfahren Personen wegen eines in § 1 genannten Grundes gegenüber anderen Personen in besonderer Weise benachteiligen können, […]“</a:t>
            </a:r>
            <a:endParaRPr lang="de-DE" sz="2201" b="1" dirty="0"/>
          </a:p>
          <a:p>
            <a:pPr marL="0" indent="0">
              <a:lnSpc>
                <a:spcPct val="100000"/>
              </a:lnSpc>
              <a:spcBef>
                <a:spcPts val="0"/>
              </a:spcBef>
              <a:buNone/>
            </a:pPr>
            <a:r>
              <a:rPr lang="de-DE" sz="2201" dirty="0"/>
              <a:t>		</a:t>
            </a:r>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28678676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lnSpcReduction="10000"/>
          </a:bodyPr>
          <a:lstStyle/>
          <a:p>
            <a:pPr marL="0" indent="0">
              <a:buNone/>
            </a:pPr>
            <a:r>
              <a:rPr lang="de-DE" sz="2400" b="1" dirty="0"/>
              <a:t>4. Sichtung der Bewerbungsunterlagen</a:t>
            </a:r>
          </a:p>
          <a:p>
            <a:pPr marL="0" indent="0">
              <a:lnSpc>
                <a:spcPct val="100000"/>
              </a:lnSpc>
              <a:spcBef>
                <a:spcPts val="0"/>
              </a:spcBef>
              <a:buNone/>
            </a:pPr>
            <a:r>
              <a:rPr lang="de-DE" sz="2000" i="1" dirty="0"/>
              <a:t>Phase 1: Vorbereitung Dekanat</a:t>
            </a:r>
          </a:p>
          <a:p>
            <a:pPr marL="0" indent="0">
              <a:lnSpc>
                <a:spcPct val="100000"/>
              </a:lnSpc>
              <a:spcBef>
                <a:spcPts val="0"/>
              </a:spcBef>
              <a:buNone/>
            </a:pPr>
            <a:endParaRPr lang="de-DE" sz="2201" i="1" dirty="0"/>
          </a:p>
          <a:p>
            <a:pPr marL="0" indent="0">
              <a:lnSpc>
                <a:spcPct val="100000"/>
              </a:lnSpc>
              <a:spcBef>
                <a:spcPts val="0"/>
              </a:spcBef>
              <a:buNone/>
            </a:pPr>
            <a:r>
              <a:rPr lang="de-DE" sz="2000" i="1" dirty="0"/>
              <a:t>Aufbereitung der Bewerbungsunterlagen gem. Berufungsleitfaden UM</a:t>
            </a:r>
          </a:p>
          <a:p>
            <a:pPr marL="0" indent="0">
              <a:lnSpc>
                <a:spcPct val="100000"/>
              </a:lnSpc>
              <a:spcBef>
                <a:spcPts val="0"/>
              </a:spcBef>
              <a:buNone/>
            </a:pPr>
            <a:endParaRPr lang="de-DE" sz="2400" i="1" dirty="0"/>
          </a:p>
          <a:p>
            <a:pPr algn="just">
              <a:lnSpc>
                <a:spcPct val="100000"/>
              </a:lnSpc>
              <a:spcBef>
                <a:spcPts val="0"/>
              </a:spcBef>
            </a:pPr>
            <a:r>
              <a:rPr lang="de-DE" sz="2400" dirty="0"/>
              <a:t>	</a:t>
            </a:r>
            <a:r>
              <a:rPr lang="de-DE" sz="1600" dirty="0">
                <a:latin typeface="Arial" panose="020B0604020202020204" pitchFamily="34" charset="0"/>
              </a:rPr>
              <a:t>Nachforderung fehlender Dokumente (Urkunden, OP-Kataloge, Aufstellungen …)</a:t>
            </a:r>
          </a:p>
          <a:p>
            <a:pPr algn="just">
              <a:lnSpc>
                <a:spcPct val="100000"/>
              </a:lnSpc>
              <a:spcBef>
                <a:spcPts val="0"/>
              </a:spcBef>
            </a:pPr>
            <a:r>
              <a:rPr lang="de-DE" sz="2400" dirty="0"/>
              <a:t>	</a:t>
            </a:r>
            <a:r>
              <a:rPr lang="de-DE" sz="1600" dirty="0">
                <a:latin typeface="Arial" panose="020B0604020202020204" pitchFamily="34" charset="0"/>
              </a:rPr>
              <a:t>vergleichende grafische Aufbereitung der Leistungen der </a:t>
            </a:r>
            <a:r>
              <a:rPr lang="de-DE" sz="1600" dirty="0" err="1">
                <a:latin typeface="Arial" panose="020B0604020202020204" pitchFamily="34" charset="0"/>
              </a:rPr>
              <a:t>Bewerber_innen</a:t>
            </a:r>
            <a:r>
              <a:rPr lang="de-DE" sz="1600" dirty="0">
                <a:latin typeface="Arial" panose="020B0604020202020204" pitchFamily="34" charset="0"/>
              </a:rPr>
              <a:t> </a:t>
            </a:r>
          </a:p>
          <a:p>
            <a:pPr marL="0" indent="0" algn="just">
              <a:lnSpc>
                <a:spcPct val="100000"/>
              </a:lnSpc>
              <a:spcBef>
                <a:spcPts val="0"/>
              </a:spcBef>
              <a:buNone/>
            </a:pPr>
            <a:endParaRPr lang="de-DE" sz="1600" dirty="0">
              <a:latin typeface="Arial" panose="020B0604020202020204" pitchFamily="34" charset="0"/>
            </a:endParaRPr>
          </a:p>
          <a:p>
            <a:pPr lvl="2" algn="just">
              <a:lnSpc>
                <a:spcPct val="100000"/>
              </a:lnSpc>
              <a:spcBef>
                <a:spcPts val="0"/>
              </a:spcBef>
              <a:buFont typeface="Courier New" panose="02070309020205020404" pitchFamily="49" charset="0"/>
              <a:buChar char="o"/>
            </a:pPr>
            <a:r>
              <a:rPr lang="de-DE" sz="1600" dirty="0">
                <a:latin typeface="Arial" panose="020B0604020202020204" pitchFamily="34" charset="0"/>
              </a:rPr>
              <a:t>Vergleichszeitraum der vergangenen 5 Jahre </a:t>
            </a:r>
          </a:p>
          <a:p>
            <a:pPr marL="914422" lvl="2" indent="0" algn="just">
              <a:lnSpc>
                <a:spcPct val="100000"/>
              </a:lnSpc>
              <a:spcBef>
                <a:spcPts val="0"/>
              </a:spcBef>
              <a:buNone/>
            </a:pPr>
            <a:r>
              <a:rPr lang="de-DE" sz="1600" dirty="0">
                <a:latin typeface="Arial" panose="020B0604020202020204" pitchFamily="34" charset="0"/>
              </a:rPr>
              <a:t>	</a:t>
            </a:r>
          </a:p>
          <a:p>
            <a:pPr lvl="2" algn="just">
              <a:lnSpc>
                <a:spcPct val="100000"/>
              </a:lnSpc>
              <a:spcBef>
                <a:spcPts val="0"/>
              </a:spcBef>
              <a:buFont typeface="Courier New" panose="02070309020205020404" pitchFamily="49" charset="0"/>
              <a:buChar char="o"/>
            </a:pPr>
            <a:r>
              <a:rPr lang="de-DE" sz="1600" dirty="0">
                <a:latin typeface="Arial" panose="020B0604020202020204" pitchFamily="34" charset="0"/>
              </a:rPr>
              <a:t>Abbildung von Zeiten außergewöhnlicher Belastung</a:t>
            </a:r>
          </a:p>
          <a:p>
            <a:pPr marL="914422" lvl="2" indent="0" algn="just">
              <a:lnSpc>
                <a:spcPct val="100000"/>
              </a:lnSpc>
              <a:spcBef>
                <a:spcPts val="0"/>
              </a:spcBef>
              <a:buNone/>
            </a:pPr>
            <a:endParaRPr lang="de-DE" sz="1600" dirty="0">
              <a:latin typeface="Arial" panose="020B0604020202020204" pitchFamily="34" charset="0"/>
            </a:endParaRPr>
          </a:p>
          <a:p>
            <a:pPr lvl="3" algn="just">
              <a:lnSpc>
                <a:spcPct val="100000"/>
              </a:lnSpc>
              <a:spcBef>
                <a:spcPts val="0"/>
              </a:spcBef>
            </a:pPr>
            <a:r>
              <a:rPr lang="de-DE" sz="1700" dirty="0"/>
              <a:t>Familienpflegezeiten</a:t>
            </a:r>
            <a:r>
              <a:rPr lang="de-DE" sz="1401" dirty="0">
                <a:latin typeface="Arial" panose="020B0604020202020204" pitchFamily="34" charset="0"/>
              </a:rPr>
              <a:t> (</a:t>
            </a:r>
            <a:r>
              <a:rPr lang="de-DE" sz="1401" dirty="0" err="1">
                <a:latin typeface="Arial" panose="020B0604020202020204" pitchFamily="34" charset="0"/>
              </a:rPr>
              <a:t>FPflZG</a:t>
            </a:r>
            <a:r>
              <a:rPr lang="de-DE" sz="1401" dirty="0">
                <a:latin typeface="Arial" panose="020B0604020202020204" pitchFamily="34" charset="0"/>
              </a:rPr>
              <a:t>)</a:t>
            </a:r>
          </a:p>
          <a:p>
            <a:pPr lvl="3" algn="just">
              <a:lnSpc>
                <a:spcPct val="100000"/>
              </a:lnSpc>
              <a:spcBef>
                <a:spcPts val="0"/>
              </a:spcBef>
            </a:pPr>
            <a:r>
              <a:rPr lang="de-DE" sz="1700" dirty="0"/>
              <a:t>Elternzeit</a:t>
            </a:r>
            <a:r>
              <a:rPr lang="de-DE" sz="1401" dirty="0">
                <a:latin typeface="Arial" panose="020B0604020202020204" pitchFamily="34" charset="0"/>
              </a:rPr>
              <a:t> (BEEG)</a:t>
            </a:r>
            <a:r>
              <a:rPr lang="de-DE" sz="1401" dirty="0"/>
              <a:t>	</a:t>
            </a:r>
          </a:p>
          <a:p>
            <a:pPr lvl="3" algn="just">
              <a:lnSpc>
                <a:spcPct val="100000"/>
              </a:lnSpc>
              <a:spcBef>
                <a:spcPts val="0"/>
              </a:spcBef>
            </a:pPr>
            <a:r>
              <a:rPr lang="de-DE" sz="1700" dirty="0"/>
              <a:t>Beschäftigungsverbot</a:t>
            </a:r>
            <a:r>
              <a:rPr lang="de-DE" sz="1401" dirty="0">
                <a:latin typeface="Arial" panose="020B0604020202020204" pitchFamily="34" charset="0"/>
              </a:rPr>
              <a:t> (MuSchG)</a:t>
            </a:r>
          </a:p>
          <a:p>
            <a:pPr lvl="3" algn="just">
              <a:lnSpc>
                <a:spcPct val="100000"/>
              </a:lnSpc>
              <a:spcBef>
                <a:spcPts val="0"/>
              </a:spcBef>
            </a:pPr>
            <a:r>
              <a:rPr lang="de-DE" sz="1401" dirty="0">
                <a:latin typeface="Arial" panose="020B0604020202020204" pitchFamily="34" charset="0"/>
              </a:rPr>
              <a:t>sonstige </a:t>
            </a:r>
            <a:r>
              <a:rPr lang="de-DE" sz="1700" dirty="0"/>
              <a:t>Zeiten</a:t>
            </a:r>
            <a:r>
              <a:rPr lang="de-DE" sz="1401" dirty="0">
                <a:latin typeface="Arial" panose="020B0604020202020204" pitchFamily="34" charset="0"/>
              </a:rPr>
              <a:t> (Krankheiten; Unfälle; Rehabilitationszeiten etc.)</a:t>
            </a:r>
            <a:r>
              <a:rPr lang="de-DE" sz="1401" dirty="0"/>
              <a:t>		</a:t>
            </a:r>
            <a:endParaRPr lang="de-DE"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160661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4. Sichtung der Bewerbungsunterlagen</a:t>
            </a:r>
          </a:p>
          <a:p>
            <a:pPr marL="0" indent="0">
              <a:lnSpc>
                <a:spcPct val="100000"/>
              </a:lnSpc>
              <a:spcBef>
                <a:spcPts val="0"/>
              </a:spcBef>
              <a:buNone/>
            </a:pPr>
            <a:r>
              <a:rPr lang="de-DE" sz="2000" i="1" dirty="0"/>
              <a:t>Phase 1: Vorbereitung Dekanat</a:t>
            </a:r>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r>
              <a:rPr lang="de-DE" sz="2000" dirty="0"/>
              <a:t>Vergleichende Darstellungen der</a:t>
            </a:r>
          </a:p>
          <a:p>
            <a:pPr marL="0" indent="0">
              <a:lnSpc>
                <a:spcPct val="100000"/>
              </a:lnSpc>
              <a:spcBef>
                <a:spcPts val="0"/>
              </a:spcBef>
              <a:buNone/>
            </a:pPr>
            <a:r>
              <a:rPr lang="de-DE" sz="2000" dirty="0"/>
              <a:t>Leistungen der </a:t>
            </a:r>
            <a:r>
              <a:rPr lang="de-DE" sz="2000" dirty="0" err="1"/>
              <a:t>Bewerber_innen</a:t>
            </a:r>
            <a:endParaRPr lang="de-DE" sz="2000" dirty="0"/>
          </a:p>
          <a:p>
            <a:pPr marL="0" indent="0">
              <a:lnSpc>
                <a:spcPct val="100000"/>
              </a:lnSpc>
              <a:spcBef>
                <a:spcPts val="0"/>
              </a:spcBef>
              <a:buNone/>
            </a:pPr>
            <a:endParaRPr lang="de-DE" sz="2201" i="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
        <p:nvSpPr>
          <p:cNvPr id="6" name="Rechteck 5">
            <a:extLst>
              <a:ext uri="{FF2B5EF4-FFF2-40B4-BE49-F238E27FC236}">
                <a16:creationId xmlns:a16="http://schemas.microsoft.com/office/drawing/2014/main" id="{0D694E92-5A9D-41CE-B843-C26F90898CC3}"/>
              </a:ext>
            </a:extLst>
          </p:cNvPr>
          <p:cNvSpPr/>
          <p:nvPr/>
        </p:nvSpPr>
        <p:spPr>
          <a:xfrm>
            <a:off x="5096256" y="2747964"/>
            <a:ext cx="5867019" cy="3973877"/>
          </a:xfrm>
          <a:prstGeom prst="rect">
            <a:avLst/>
          </a:prstGeom>
          <a:solidFill>
            <a:schemeClr val="accent3">
              <a:lumMod val="40000"/>
              <a:lumOff val="6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5" name="Grafik 4">
            <a:extLst>
              <a:ext uri="{FF2B5EF4-FFF2-40B4-BE49-F238E27FC236}">
                <a16:creationId xmlns:a16="http://schemas.microsoft.com/office/drawing/2014/main" id="{E76A0A0C-E5F7-4362-A40A-9239DB944BEA}"/>
              </a:ext>
            </a:extLst>
          </p:cNvPr>
          <p:cNvPicPr>
            <a:picLocks noChangeAspect="1"/>
          </p:cNvPicPr>
          <p:nvPr/>
        </p:nvPicPr>
        <p:blipFill>
          <a:blip r:embed="rId4"/>
          <a:stretch>
            <a:fillRect/>
          </a:stretch>
        </p:blipFill>
        <p:spPr>
          <a:xfrm>
            <a:off x="5574535" y="3119030"/>
            <a:ext cx="4761486" cy="3234379"/>
          </a:xfrm>
          <a:prstGeom prst="rect">
            <a:avLst/>
          </a:prstGeom>
        </p:spPr>
      </p:pic>
    </p:spTree>
    <p:extLst>
      <p:ext uri="{BB962C8B-B14F-4D97-AF65-F5344CB8AC3E}">
        <p14:creationId xmlns:p14="http://schemas.microsoft.com/office/powerpoint/2010/main" val="18894128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4. Sichtung der Bewerbungsunterlagen</a:t>
            </a:r>
          </a:p>
          <a:p>
            <a:pPr marL="0" indent="0">
              <a:lnSpc>
                <a:spcPct val="100000"/>
              </a:lnSpc>
              <a:spcBef>
                <a:spcPts val="0"/>
              </a:spcBef>
              <a:buNone/>
            </a:pPr>
            <a:r>
              <a:rPr lang="de-DE" sz="2000" i="1" dirty="0"/>
              <a:t>Phase 1: Vorbereitung Dekanat</a:t>
            </a:r>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lnSpc>
                <a:spcPct val="100000"/>
              </a:lnSpc>
              <a:spcBef>
                <a:spcPts val="0"/>
              </a:spcBef>
              <a:buNone/>
            </a:pPr>
            <a:r>
              <a:rPr lang="de-DE" sz="2000" dirty="0"/>
              <a:t>Einheitliches Bewerbungsformblatt</a:t>
            </a:r>
          </a:p>
          <a:p>
            <a:pPr marL="0" indent="0">
              <a:lnSpc>
                <a:spcPct val="100000"/>
              </a:lnSpc>
              <a:spcBef>
                <a:spcPts val="0"/>
              </a:spcBef>
              <a:buNone/>
            </a:pPr>
            <a:endParaRPr lang="de-DE" sz="2201" i="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
        <p:nvSpPr>
          <p:cNvPr id="6" name="Rechteck 5">
            <a:extLst>
              <a:ext uri="{FF2B5EF4-FFF2-40B4-BE49-F238E27FC236}">
                <a16:creationId xmlns:a16="http://schemas.microsoft.com/office/drawing/2014/main" id="{0D694E92-5A9D-41CE-B843-C26F90898CC3}"/>
              </a:ext>
            </a:extLst>
          </p:cNvPr>
          <p:cNvSpPr/>
          <p:nvPr/>
        </p:nvSpPr>
        <p:spPr>
          <a:xfrm>
            <a:off x="5096256" y="2747964"/>
            <a:ext cx="5867019" cy="3973877"/>
          </a:xfrm>
          <a:prstGeom prst="rect">
            <a:avLst/>
          </a:prstGeom>
          <a:solidFill>
            <a:schemeClr val="accent3">
              <a:lumMod val="40000"/>
              <a:lumOff val="6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3" name="Grafik 2">
            <a:extLst>
              <a:ext uri="{FF2B5EF4-FFF2-40B4-BE49-F238E27FC236}">
                <a16:creationId xmlns:a16="http://schemas.microsoft.com/office/drawing/2014/main" id="{1F1437B6-6141-4189-985B-55542DFF8691}"/>
              </a:ext>
            </a:extLst>
          </p:cNvPr>
          <p:cNvPicPr>
            <a:picLocks noChangeAspect="1"/>
          </p:cNvPicPr>
          <p:nvPr/>
        </p:nvPicPr>
        <p:blipFill>
          <a:blip r:embed="rId4"/>
          <a:stretch>
            <a:fillRect/>
          </a:stretch>
        </p:blipFill>
        <p:spPr>
          <a:xfrm>
            <a:off x="8046723" y="2980945"/>
            <a:ext cx="2594523" cy="3437508"/>
          </a:xfrm>
          <a:prstGeom prst="rect">
            <a:avLst/>
          </a:prstGeom>
        </p:spPr>
      </p:pic>
      <p:pic>
        <p:nvPicPr>
          <p:cNvPr id="10" name="Grafik 9">
            <a:extLst>
              <a:ext uri="{FF2B5EF4-FFF2-40B4-BE49-F238E27FC236}">
                <a16:creationId xmlns:a16="http://schemas.microsoft.com/office/drawing/2014/main" id="{2C3383F1-C668-4B4E-9B13-7145EEE1015C}"/>
              </a:ext>
            </a:extLst>
          </p:cNvPr>
          <p:cNvPicPr>
            <a:picLocks noChangeAspect="1"/>
          </p:cNvPicPr>
          <p:nvPr/>
        </p:nvPicPr>
        <p:blipFill>
          <a:blip r:embed="rId5"/>
          <a:stretch>
            <a:fillRect/>
          </a:stretch>
        </p:blipFill>
        <p:spPr>
          <a:xfrm>
            <a:off x="5447199" y="2980948"/>
            <a:ext cx="2508080" cy="3488350"/>
          </a:xfrm>
          <a:prstGeom prst="rect">
            <a:avLst/>
          </a:prstGeom>
        </p:spPr>
      </p:pic>
    </p:spTree>
    <p:extLst>
      <p:ext uri="{BB962C8B-B14F-4D97-AF65-F5344CB8AC3E}">
        <p14:creationId xmlns:p14="http://schemas.microsoft.com/office/powerpoint/2010/main" val="4059881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fontScale="70000" lnSpcReduction="20000"/>
          </a:bodyPr>
          <a:lstStyle/>
          <a:p>
            <a:pPr marL="0" indent="0">
              <a:buNone/>
            </a:pPr>
            <a:r>
              <a:rPr lang="de-DE" sz="3401" b="1" dirty="0"/>
              <a:t>Freiheit von Forschung und Lehre</a:t>
            </a:r>
          </a:p>
          <a:p>
            <a:pPr marL="0" indent="0">
              <a:buNone/>
            </a:pPr>
            <a:endParaRPr lang="de-DE" dirty="0"/>
          </a:p>
          <a:p>
            <a:pPr marL="0" indent="0">
              <a:buNone/>
            </a:pPr>
            <a:r>
              <a:rPr lang="de-DE" i="1" dirty="0"/>
              <a:t>Artikel 5, Absatz 3 Grundgesetz</a:t>
            </a:r>
          </a:p>
          <a:p>
            <a:pPr marL="0" indent="0">
              <a:buNone/>
            </a:pPr>
            <a:r>
              <a:rPr lang="de-DE" dirty="0"/>
              <a:t>„Kunst und Wissenschaft, Forschung und Lehre sind frei. […]“</a:t>
            </a:r>
          </a:p>
          <a:p>
            <a:pPr marL="0" indent="0">
              <a:buNone/>
            </a:pPr>
            <a:endParaRPr lang="de-DE" i="1" dirty="0">
              <a:solidFill>
                <a:schemeClr val="accent5">
                  <a:lumMod val="75000"/>
                </a:schemeClr>
              </a:solidFill>
            </a:endParaRPr>
          </a:p>
          <a:p>
            <a:pPr marL="0" indent="0">
              <a:buNone/>
            </a:pPr>
            <a:r>
              <a:rPr lang="de-DE" sz="2900" i="1" dirty="0"/>
              <a:t>BVerfG v. 29.5.1973 (Hochschulurteil)</a:t>
            </a:r>
          </a:p>
          <a:p>
            <a:pPr marL="0" indent="0">
              <a:buNone/>
            </a:pPr>
            <a:r>
              <a:rPr lang="de-DE" sz="2900" i="1" dirty="0"/>
              <a:t>Gründe, c) II), Abs. 1:</a:t>
            </a:r>
          </a:p>
          <a:p>
            <a:pPr marL="0" indent="0" algn="just">
              <a:buNone/>
            </a:pPr>
            <a:r>
              <a:rPr lang="de-DE" sz="2900" dirty="0"/>
              <a:t>„Das in Art. 5 Abs. 3 GG enthaltene Freiheitsrecht schützt als Abwehrrecht die wissenschaftliche Betätigung gegen staatliche Eingriffe und steht jedem zu, der wissenschaftlich tätig ist oder tätig werden will (vgl. BVerfGE 15, 256 [263)). Dieser Freiraum des Wissenschaftlers ist grundsätzlich ebenso vorbehaltlos geschützt, wie die Freiheit künstlerischer Betätigung gewährleistet ist. In ihm herrscht absolute Freiheit von jeder </a:t>
            </a:r>
            <a:r>
              <a:rPr lang="de-DE" sz="2900" dirty="0" err="1"/>
              <a:t>lngerenz</a:t>
            </a:r>
            <a:r>
              <a:rPr lang="de-DE" sz="2900" dirty="0"/>
              <a:t> öffentlicher Gewalt. In diesen Freiheitsraum fallen vor allem die auf wissenschaftlicher Eigengesetzlichkeit beruhenden Prozesse, Verhaltensweisen und Entscheidungen bei dem Auffinden von Erkenntnissen, ihrer Deutung und Weitergabe.“</a:t>
            </a:r>
          </a:p>
        </p:txBody>
      </p:sp>
      <p:sp>
        <p:nvSpPr>
          <p:cNvPr id="9" name="Titel 6">
            <a:extLst>
              <a:ext uri="{FF2B5EF4-FFF2-40B4-BE49-F238E27FC236}">
                <a16:creationId xmlns:a16="http://schemas.microsoft.com/office/drawing/2014/main" id="{66436383-46D1-4428-90CF-46B2C6CFA5C0}"/>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1. Rechtliche Grundbegriffe</a:t>
            </a:r>
            <a:r>
              <a:rPr lang="de-DE" dirty="0"/>
              <a:t/>
            </a:r>
            <a:br>
              <a:rPr lang="de-DE" dirty="0"/>
            </a:br>
            <a:endParaRPr lang="de-DE" dirty="0"/>
          </a:p>
        </p:txBody>
      </p:sp>
    </p:spTree>
    <p:extLst>
      <p:ext uri="{BB962C8B-B14F-4D97-AF65-F5344CB8AC3E}">
        <p14:creationId xmlns:p14="http://schemas.microsoft.com/office/powerpoint/2010/main" val="1762771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fontScale="92500" lnSpcReduction="20000"/>
          </a:bodyPr>
          <a:lstStyle/>
          <a:p>
            <a:pPr marL="0" indent="0">
              <a:buNone/>
            </a:pPr>
            <a:r>
              <a:rPr lang="de-DE" sz="2601" b="1" dirty="0"/>
              <a:t>4. Sichtung der Bewerbungsunterlagen</a:t>
            </a:r>
          </a:p>
          <a:p>
            <a:pPr marL="0" indent="0">
              <a:lnSpc>
                <a:spcPct val="100000"/>
              </a:lnSpc>
              <a:spcBef>
                <a:spcPts val="0"/>
              </a:spcBef>
              <a:buNone/>
            </a:pPr>
            <a:r>
              <a:rPr lang="de-DE" sz="2201" i="1" dirty="0"/>
              <a:t>Phase 1: Vorbereitung Dekanat</a:t>
            </a:r>
          </a:p>
          <a:p>
            <a:pPr marL="0" indent="0">
              <a:lnSpc>
                <a:spcPct val="100000"/>
              </a:lnSpc>
              <a:spcBef>
                <a:spcPts val="0"/>
              </a:spcBef>
              <a:buNone/>
            </a:pPr>
            <a:endParaRPr lang="de-DE" sz="2201" i="1" dirty="0"/>
          </a:p>
          <a:p>
            <a:pPr marL="0" indent="0">
              <a:lnSpc>
                <a:spcPct val="100000"/>
              </a:lnSpc>
              <a:spcBef>
                <a:spcPts val="0"/>
              </a:spcBef>
              <a:buNone/>
            </a:pPr>
            <a:r>
              <a:rPr lang="de-DE" sz="2201" i="1" dirty="0"/>
              <a:t>Ausschluss von Interessenskonflikten und Befangenheit (gem. § 17 (4), 4. Grundordnung JGU)</a:t>
            </a:r>
          </a:p>
          <a:p>
            <a:pPr marL="0" indent="0">
              <a:lnSpc>
                <a:spcPct val="100000"/>
              </a:lnSpc>
              <a:spcBef>
                <a:spcPts val="0"/>
              </a:spcBef>
              <a:buNone/>
            </a:pPr>
            <a:endParaRPr lang="de-DE" sz="2201" i="1" dirty="0"/>
          </a:p>
          <a:p>
            <a:pPr marL="0" indent="0" algn="just">
              <a:lnSpc>
                <a:spcPct val="100000"/>
              </a:lnSpc>
              <a:spcBef>
                <a:spcPts val="0"/>
              </a:spcBef>
              <a:buNone/>
            </a:pPr>
            <a:r>
              <a:rPr lang="de-DE" sz="2201" dirty="0"/>
              <a:t>„Personen, bei denen eine Befangenheit oder Interessenskonflikte im Sinne der §§ 20 und 21 Verwaltungsverfahrensgesetz vorliegen oder vermutet werden können, dürfen Berufungs-kommissionen nicht als Mitglieder angehören.“ </a:t>
            </a:r>
          </a:p>
          <a:p>
            <a:pPr marL="0" indent="0" algn="just">
              <a:lnSpc>
                <a:spcPct val="100000"/>
              </a:lnSpc>
              <a:spcBef>
                <a:spcPts val="0"/>
              </a:spcBef>
              <a:buNone/>
            </a:pPr>
            <a:endParaRPr lang="de-DE" sz="2000" dirty="0"/>
          </a:p>
          <a:p>
            <a:pPr algn="just">
              <a:lnSpc>
                <a:spcPct val="100000"/>
              </a:lnSpc>
              <a:spcBef>
                <a:spcPts val="0"/>
              </a:spcBef>
            </a:pPr>
            <a:endParaRPr lang="de-DE" sz="2000" dirty="0"/>
          </a:p>
          <a:p>
            <a:pPr algn="just">
              <a:lnSpc>
                <a:spcPct val="100000"/>
              </a:lnSpc>
              <a:spcBef>
                <a:spcPts val="0"/>
              </a:spcBef>
              <a:spcAft>
                <a:spcPts val="601"/>
              </a:spcAft>
            </a:pPr>
            <a:r>
              <a:rPr lang="de-DE" sz="2000" dirty="0"/>
              <a:t>	</a:t>
            </a:r>
            <a:r>
              <a:rPr lang="de-DE" sz="1801" dirty="0"/>
              <a:t>z.B. gemeinsame Publikationen</a:t>
            </a:r>
          </a:p>
          <a:p>
            <a:pPr algn="just">
              <a:lnSpc>
                <a:spcPct val="100000"/>
              </a:lnSpc>
              <a:spcBef>
                <a:spcPts val="0"/>
              </a:spcBef>
              <a:spcAft>
                <a:spcPts val="601"/>
              </a:spcAft>
            </a:pPr>
            <a:r>
              <a:rPr lang="de-DE" sz="1801" dirty="0"/>
              <a:t>	aktuelle (dienstl.) Abhängigkeitsverhältnisse</a:t>
            </a:r>
          </a:p>
          <a:p>
            <a:pPr algn="just">
              <a:lnSpc>
                <a:spcPct val="100000"/>
              </a:lnSpc>
              <a:spcBef>
                <a:spcPts val="0"/>
              </a:spcBef>
              <a:spcAft>
                <a:spcPts val="601"/>
              </a:spcAft>
            </a:pPr>
            <a:r>
              <a:rPr lang="de-DE" sz="1801" dirty="0"/>
              <a:t>	enge freundschaftliche Verhältnisse oder familiärer Bezug</a:t>
            </a:r>
          </a:p>
          <a:p>
            <a:pPr algn="just">
              <a:lnSpc>
                <a:spcPct val="100000"/>
              </a:lnSpc>
              <a:spcBef>
                <a:spcPts val="0"/>
              </a:spcBef>
              <a:spcAft>
                <a:spcPts val="601"/>
              </a:spcAft>
            </a:pPr>
            <a:r>
              <a:rPr lang="de-DE" sz="1801" dirty="0"/>
              <a:t>	besonders enge Zusammenarbeit</a:t>
            </a:r>
          </a:p>
          <a:p>
            <a:pPr algn="just">
              <a:lnSpc>
                <a:spcPct val="100000"/>
              </a:lnSpc>
              <a:spcBef>
                <a:spcPts val="0"/>
              </a:spcBef>
              <a:spcAft>
                <a:spcPts val="601"/>
              </a:spcAft>
            </a:pPr>
            <a:r>
              <a:rPr lang="de-DE" sz="1801" dirty="0"/>
              <a:t>	</a:t>
            </a:r>
            <a:r>
              <a:rPr lang="de-DE" sz="1801" dirty="0" smtClean="0"/>
              <a:t>doppelte </a:t>
            </a:r>
            <a:r>
              <a:rPr lang="de-DE" sz="1801" dirty="0"/>
              <a:t>Begutachtung</a:t>
            </a:r>
          </a:p>
          <a:p>
            <a:pPr algn="just">
              <a:lnSpc>
                <a:spcPct val="100000"/>
              </a:lnSpc>
              <a:spcBef>
                <a:spcPts val="0"/>
              </a:spcBef>
              <a:spcAft>
                <a:spcPts val="601"/>
              </a:spcAft>
            </a:pPr>
            <a:r>
              <a:rPr lang="de-DE" sz="1801" dirty="0"/>
              <a:t>	etc…</a:t>
            </a:r>
          </a:p>
          <a:p>
            <a:pPr marL="0" indent="0">
              <a:buNone/>
            </a:pPr>
            <a:endParaRPr lang="de-DE" sz="2400" b="1" dirty="0"/>
          </a:p>
          <a:p>
            <a:pPr marL="0" indent="0">
              <a:buNone/>
            </a:pPr>
            <a:endParaRPr lang="de-DE"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2955330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4. Sichtung der Bewerbungsunterlagen</a:t>
            </a:r>
          </a:p>
          <a:p>
            <a:pPr marL="0" indent="0">
              <a:lnSpc>
                <a:spcPct val="100000"/>
              </a:lnSpc>
              <a:spcBef>
                <a:spcPts val="0"/>
              </a:spcBef>
              <a:buNone/>
            </a:pPr>
            <a:r>
              <a:rPr lang="de-DE" sz="2000" i="1" dirty="0"/>
              <a:t>Phase 1: Vorbereitung Dekanat</a:t>
            </a:r>
          </a:p>
          <a:p>
            <a:pPr marL="0" indent="0">
              <a:lnSpc>
                <a:spcPct val="100000"/>
              </a:lnSpc>
              <a:spcBef>
                <a:spcPts val="0"/>
              </a:spcBef>
              <a:buNone/>
            </a:pPr>
            <a:endParaRPr lang="de-DE" sz="2201" i="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graphicFrame>
        <p:nvGraphicFramePr>
          <p:cNvPr id="5" name="Tabelle 2">
            <a:extLst>
              <a:ext uri="{FF2B5EF4-FFF2-40B4-BE49-F238E27FC236}">
                <a16:creationId xmlns:a16="http://schemas.microsoft.com/office/drawing/2014/main" id="{2D580AFC-8EF7-4F9B-8312-CBBC6B589666}"/>
              </a:ext>
            </a:extLst>
          </p:cNvPr>
          <p:cNvGraphicFramePr>
            <a:graphicFrameLocks noGrp="1"/>
          </p:cNvGraphicFramePr>
          <p:nvPr>
            <p:extLst>
              <p:ext uri="{D42A27DB-BD31-4B8C-83A1-F6EECF244321}">
                <p14:modId xmlns:p14="http://schemas.microsoft.com/office/powerpoint/2010/main" val="2152535626"/>
              </p:ext>
            </p:extLst>
          </p:nvPr>
        </p:nvGraphicFramePr>
        <p:xfrm>
          <a:off x="935025" y="2858295"/>
          <a:ext cx="10336013" cy="2712729"/>
        </p:xfrm>
        <a:graphic>
          <a:graphicData uri="http://schemas.openxmlformats.org/drawingml/2006/table">
            <a:tbl>
              <a:tblPr firstRow="1" bandRow="1">
                <a:tableStyleId>{2D5ABB26-0587-4C30-8999-92F81FD0307C}</a:tableStyleId>
              </a:tblPr>
              <a:tblGrid>
                <a:gridCol w="5056201">
                  <a:extLst>
                    <a:ext uri="{9D8B030D-6E8A-4147-A177-3AD203B41FA5}">
                      <a16:colId xmlns:a16="http://schemas.microsoft.com/office/drawing/2014/main" val="1337999515"/>
                    </a:ext>
                  </a:extLst>
                </a:gridCol>
                <a:gridCol w="5279812">
                  <a:extLst>
                    <a:ext uri="{9D8B030D-6E8A-4147-A177-3AD203B41FA5}">
                      <a16:colId xmlns:a16="http://schemas.microsoft.com/office/drawing/2014/main" val="2635185137"/>
                    </a:ext>
                  </a:extLst>
                </a:gridCol>
              </a:tblGrid>
              <a:tr h="396242">
                <a:tc>
                  <a:txBody>
                    <a:bodyPr/>
                    <a:lstStyle/>
                    <a:p>
                      <a:r>
                        <a:rPr lang="de-DE" sz="2000" b="0" i="1" dirty="0"/>
                        <a:t>Was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de-DE" sz="2000" b="0" i="1" dirty="0"/>
                        <a:t>Wer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96775283"/>
                  </a:ext>
                </a:extLst>
              </a:tr>
              <a:tr h="524935">
                <a:tc>
                  <a:txBody>
                    <a:bodyPr/>
                    <a:lstStyle/>
                    <a:p>
                      <a:r>
                        <a:rPr lang="de-DE" sz="1400" dirty="0">
                          <a:effectLst/>
                        </a:rPr>
                        <a:t>1. Vollständigkeitsprüfung der Bewerbungsunterlagen und ggf. Nachforderung von Urkunden, Dokumenten, Angaben</a:t>
                      </a:r>
                      <a:endParaRPr lang="de-DE" sz="14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dirty="0"/>
                        <a:t>Ressort Forschung und Lehre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609344"/>
                  </a:ext>
                </a:extLst>
              </a:tr>
              <a:tr h="524935">
                <a:tc>
                  <a:txBody>
                    <a:bodyPr/>
                    <a:lstStyle/>
                    <a:p>
                      <a:r>
                        <a:rPr lang="de-DE" sz="1400" kern="1200" dirty="0">
                          <a:solidFill>
                            <a:schemeClr val="tx1"/>
                          </a:solidFill>
                          <a:latin typeface="+mn-lt"/>
                          <a:ea typeface="+mn-ea"/>
                          <a:cs typeface="+mn-cs"/>
                        </a:rPr>
                        <a:t>2. Vergleichende grafische Aufbereitung der Leistungen der </a:t>
                      </a:r>
                      <a:r>
                        <a:rPr lang="de-DE" sz="1400" kern="1200" dirty="0" err="1">
                          <a:solidFill>
                            <a:schemeClr val="tx1"/>
                          </a:solidFill>
                          <a:latin typeface="+mn-lt"/>
                          <a:ea typeface="+mn-ea"/>
                          <a:cs typeface="+mn-cs"/>
                        </a:rPr>
                        <a:t>Bewerber_innen</a:t>
                      </a:r>
                      <a:endParaRPr lang="de-DE" sz="1400" kern="1200" dirty="0">
                        <a:solidFill>
                          <a:schemeClr val="tx1"/>
                        </a:solidFill>
                        <a:latin typeface="+mn-lt"/>
                        <a:ea typeface="+mn-ea"/>
                        <a:cs typeface="+mn-cs"/>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Ressort Forschung und Lehre</a:t>
                      </a:r>
                    </a:p>
                    <a:p>
                      <a:endParaRPr lang="de-DE" sz="14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65499"/>
                  </a:ext>
                </a:extLst>
              </a:tr>
              <a:tr h="370841">
                <a:tc>
                  <a:txBody>
                    <a:bodyPr/>
                    <a:lstStyle/>
                    <a:p>
                      <a:r>
                        <a:rPr lang="de-DE" sz="1400" kern="1200" dirty="0">
                          <a:solidFill>
                            <a:schemeClr val="tx1"/>
                          </a:solidFill>
                          <a:latin typeface="+mn-lt"/>
                          <a:ea typeface="+mn-ea"/>
                          <a:cs typeface="+mn-cs"/>
                        </a:rPr>
                        <a:t>3. Befangenheitsprüfung der Berufungskommission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dirty="0"/>
                        <a:t>Ressort Forschung und Lehre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581273"/>
                  </a:ext>
                </a:extLst>
              </a:tr>
              <a:tr h="370841">
                <a:tc>
                  <a:txBody>
                    <a:bodyPr/>
                    <a:lstStyle/>
                    <a:p>
                      <a:r>
                        <a:rPr lang="de-DE" sz="1400" kern="1200" dirty="0">
                          <a:solidFill>
                            <a:schemeClr val="tx1"/>
                          </a:solidFill>
                          <a:latin typeface="+mn-lt"/>
                          <a:ea typeface="+mn-ea"/>
                          <a:cs typeface="+mn-cs"/>
                        </a:rPr>
                        <a:t>4. Ggf. Umbildung der Berufungskommission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kern="1200" dirty="0">
                          <a:solidFill>
                            <a:schemeClr val="tx1"/>
                          </a:solidFill>
                          <a:latin typeface="+mn-lt"/>
                          <a:ea typeface="+mn-ea"/>
                          <a:cs typeface="+mn-cs"/>
                        </a:rPr>
                        <a:t>WV, FBR, Präsident, potentielles Kommissionsmitglied</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4392750"/>
                  </a:ext>
                </a:extLst>
              </a:tr>
              <a:tr h="524935">
                <a:tc>
                  <a:txBody>
                    <a:bodyPr/>
                    <a:lstStyle/>
                    <a:p>
                      <a:r>
                        <a:rPr lang="de-DE" sz="1400" kern="1200" dirty="0">
                          <a:solidFill>
                            <a:schemeClr val="tx1"/>
                          </a:solidFill>
                          <a:latin typeface="+mn-lt"/>
                          <a:ea typeface="+mn-ea"/>
                          <a:cs typeface="+mn-cs"/>
                        </a:rPr>
                        <a:t>5. Zur Verfügung Stellung der aufbereiteten Bewerbungsunterlagen und der vergleichenden Auswertung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kern="1200" dirty="0">
                          <a:solidFill>
                            <a:schemeClr val="tx1"/>
                          </a:solidFill>
                          <a:latin typeface="+mn-lt"/>
                          <a:ea typeface="+mn-ea"/>
                          <a:cs typeface="+mn-cs"/>
                        </a:rPr>
                        <a:t>Ressort Forschung und Lehre an Berufungskommission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372156"/>
                  </a:ext>
                </a:extLst>
              </a:tr>
            </a:tbl>
          </a:graphicData>
        </a:graphic>
      </p:graphicFrame>
    </p:spTree>
    <p:extLst>
      <p:ext uri="{BB962C8B-B14F-4D97-AF65-F5344CB8AC3E}">
        <p14:creationId xmlns:p14="http://schemas.microsoft.com/office/powerpoint/2010/main" val="6471127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4. Sichtung der Bewerbungsunterlagen</a:t>
            </a:r>
          </a:p>
          <a:p>
            <a:pPr marL="0" indent="0">
              <a:lnSpc>
                <a:spcPct val="100000"/>
              </a:lnSpc>
              <a:spcBef>
                <a:spcPts val="0"/>
              </a:spcBef>
              <a:buNone/>
            </a:pPr>
            <a:r>
              <a:rPr lang="de-DE" sz="2000" i="1" dirty="0"/>
              <a:t>Phase 1: Vorbereitung Dekanat</a:t>
            </a:r>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buNone/>
            </a:pPr>
            <a:r>
              <a:rPr lang="de-DE" sz="2000" b="1" dirty="0">
                <a:latin typeface="Calibri" panose="020F0502020204030204" pitchFamily="34" charset="0"/>
                <a:cs typeface="Times New Roman" panose="02020603050405020304" pitchFamily="18" charset="0"/>
              </a:rPr>
              <a:t>Wie kann ich mitgestalten?</a:t>
            </a:r>
          </a:p>
          <a:p>
            <a:pPr marL="0" indent="0">
              <a:lnSpc>
                <a:spcPct val="100000"/>
              </a:lnSpc>
              <a:spcBef>
                <a:spcPts val="0"/>
              </a:spcBef>
              <a:buNone/>
            </a:pPr>
            <a:endParaRPr lang="de-DE" sz="2000" i="1" dirty="0"/>
          </a:p>
          <a:p>
            <a:pPr>
              <a:lnSpc>
                <a:spcPct val="100000"/>
              </a:lnSpc>
              <a:spcBef>
                <a:spcPts val="0"/>
              </a:spcBef>
              <a:buFont typeface="Wingdings" panose="05000000000000000000" pitchFamily="2" charset="2"/>
              <a:buChar char="Ø"/>
            </a:pPr>
            <a:r>
              <a:rPr lang="de-DE" sz="2000" dirty="0"/>
              <a:t>Bitte melden Sie an das Dekanat, falls Sie zu </a:t>
            </a:r>
            <a:r>
              <a:rPr lang="de-DE" sz="2000" dirty="0" err="1"/>
              <a:t>Bewerber_innen</a:t>
            </a:r>
            <a:r>
              <a:rPr lang="de-DE" sz="2000" dirty="0"/>
              <a:t> in Verhältnissen stehen, die die Besorgnis der Befangenheit hervorrufen könnten.</a:t>
            </a:r>
          </a:p>
          <a:p>
            <a:pPr marL="0" indent="0">
              <a:lnSpc>
                <a:spcPct val="100000"/>
              </a:lnSpc>
              <a:spcBef>
                <a:spcPts val="0"/>
              </a:spcBef>
              <a:buNone/>
            </a:pPr>
            <a:endParaRPr lang="de-DE" sz="2000" i="1" dirty="0"/>
          </a:p>
          <a:p>
            <a:pPr marL="0" indent="0">
              <a:lnSpc>
                <a:spcPct val="100000"/>
              </a:lnSpc>
              <a:spcBef>
                <a:spcPts val="0"/>
              </a:spcBef>
              <a:buNone/>
            </a:pPr>
            <a:endParaRPr lang="de-DE" sz="2201" i="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0171485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a:xfrm>
            <a:off x="838204" y="1789048"/>
            <a:ext cx="10515600" cy="4351339"/>
          </a:xfrm>
        </p:spPr>
        <p:txBody>
          <a:bodyPr>
            <a:normAutofit/>
          </a:bodyPr>
          <a:lstStyle/>
          <a:p>
            <a:pPr marL="0" indent="0">
              <a:buNone/>
            </a:pPr>
            <a:r>
              <a:rPr lang="de-DE" sz="2400" b="1" dirty="0"/>
              <a:t>4. Sichtung der Bewerbungsunterlagen</a:t>
            </a:r>
          </a:p>
          <a:p>
            <a:pPr marL="0" indent="0">
              <a:lnSpc>
                <a:spcPct val="100000"/>
              </a:lnSpc>
              <a:spcBef>
                <a:spcPts val="0"/>
              </a:spcBef>
              <a:buNone/>
            </a:pPr>
            <a:r>
              <a:rPr lang="de-DE" sz="2000" i="1" dirty="0"/>
              <a:t>Phase 2: Kommissionsarbeit</a:t>
            </a:r>
          </a:p>
          <a:p>
            <a:pPr marL="0" indent="0">
              <a:lnSpc>
                <a:spcPct val="100000"/>
              </a:lnSpc>
              <a:spcBef>
                <a:spcPts val="0"/>
              </a:spcBef>
              <a:buNone/>
            </a:pPr>
            <a:endParaRPr lang="de-DE" sz="2000" i="1" dirty="0"/>
          </a:p>
          <a:p>
            <a:pPr marL="0" indent="0">
              <a:lnSpc>
                <a:spcPct val="100000"/>
              </a:lnSpc>
              <a:spcBef>
                <a:spcPts val="0"/>
              </a:spcBef>
              <a:buNone/>
            </a:pPr>
            <a:r>
              <a:rPr lang="de-DE" sz="2000" i="1" dirty="0"/>
              <a:t>Begründungspflicht bei Vorauswahl (gem. Ziff. 4.3.1. Berufungsleitfaden JGU)</a:t>
            </a:r>
          </a:p>
          <a:p>
            <a:pPr marL="0" indent="0">
              <a:lnSpc>
                <a:spcPct val="100000"/>
              </a:lnSpc>
              <a:spcBef>
                <a:spcPts val="0"/>
              </a:spcBef>
              <a:buNone/>
            </a:pPr>
            <a:endParaRPr lang="de-DE" sz="2000" i="1" dirty="0"/>
          </a:p>
          <a:p>
            <a:pPr algn="just">
              <a:lnSpc>
                <a:spcPct val="100000"/>
              </a:lnSpc>
              <a:spcBef>
                <a:spcPts val="0"/>
              </a:spcBef>
              <a:buFontTx/>
              <a:buChar char="-"/>
            </a:pPr>
            <a:r>
              <a:rPr lang="de-DE" sz="2000" dirty="0"/>
              <a:t>nach einheitlichen und nachvollziehbaren Kriterien </a:t>
            </a:r>
          </a:p>
          <a:p>
            <a:pPr marL="0" indent="0" algn="just">
              <a:lnSpc>
                <a:spcPct val="100000"/>
              </a:lnSpc>
              <a:spcBef>
                <a:spcPts val="0"/>
              </a:spcBef>
              <a:buNone/>
            </a:pPr>
            <a:endParaRPr lang="de-DE" sz="2000" dirty="0"/>
          </a:p>
          <a:p>
            <a:pPr algn="just">
              <a:lnSpc>
                <a:spcPct val="100000"/>
              </a:lnSpc>
              <a:spcBef>
                <a:spcPts val="0"/>
              </a:spcBef>
              <a:buFontTx/>
              <a:buChar char="-"/>
            </a:pPr>
            <a:r>
              <a:rPr lang="de-DE" sz="2000" dirty="0"/>
              <a:t>nachvollziehbare, protokollierte Begründung für die </a:t>
            </a:r>
            <a:r>
              <a:rPr lang="de-DE" sz="2000" dirty="0" smtClean="0"/>
              <a:t>Nichtberücksichtigung von </a:t>
            </a:r>
            <a:r>
              <a:rPr lang="de-DE" sz="2000" dirty="0"/>
              <a:t>Personen, die nicht zur Probevorlesung / zum Vortrag eingeladen werden </a:t>
            </a:r>
          </a:p>
          <a:p>
            <a:pPr marL="0" indent="0" algn="just">
              <a:lnSpc>
                <a:spcPct val="100000"/>
              </a:lnSpc>
              <a:spcBef>
                <a:spcPts val="0"/>
              </a:spcBef>
              <a:buNone/>
            </a:pPr>
            <a:endParaRPr lang="de-DE" sz="2000" dirty="0"/>
          </a:p>
          <a:p>
            <a:pPr algn="just">
              <a:lnSpc>
                <a:spcPct val="100000"/>
              </a:lnSpc>
              <a:spcBef>
                <a:spcPts val="0"/>
              </a:spcBef>
              <a:buFontTx/>
              <a:buChar char="-"/>
            </a:pPr>
            <a:r>
              <a:rPr lang="de-DE" sz="2000" dirty="0"/>
              <a:t>Allgemein gehaltene Formulierungen wie „nicht einschlägig“ oder „nicht ausreichend ausgewiesen“ reichen bei einer evtl. Konkurrentenklage als Begründung für die Nichtberücksichtigung nicht aus.</a:t>
            </a:r>
          </a:p>
          <a:p>
            <a:pPr marL="0" indent="0" algn="just">
              <a:lnSpc>
                <a:spcPct val="100000"/>
              </a:lnSpc>
              <a:spcBef>
                <a:spcPts val="0"/>
              </a:spcBef>
              <a:buNone/>
            </a:pPr>
            <a:endParaRPr lang="de-DE" sz="2000" i="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11080479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lnSpcReduction="10000"/>
          </a:bodyPr>
          <a:lstStyle/>
          <a:p>
            <a:pPr marL="0" indent="0">
              <a:buNone/>
            </a:pPr>
            <a:r>
              <a:rPr lang="de-DE" sz="2400" b="1" dirty="0"/>
              <a:t>4. Sichtung der Bewerbungsunterlagen</a:t>
            </a:r>
          </a:p>
          <a:p>
            <a:pPr marL="0" indent="0">
              <a:buNone/>
            </a:pPr>
            <a:r>
              <a:rPr lang="de-DE" sz="2000" i="1" dirty="0"/>
              <a:t>Phase 2: Kommissionsarbeit</a:t>
            </a:r>
          </a:p>
          <a:p>
            <a:pPr marL="0" indent="0">
              <a:buNone/>
            </a:pPr>
            <a:endParaRPr lang="de-DE" sz="2000" i="1" dirty="0"/>
          </a:p>
          <a:p>
            <a:pPr marL="0" indent="0">
              <a:buNone/>
            </a:pPr>
            <a:r>
              <a:rPr lang="de-DE" sz="2000" i="1" dirty="0"/>
              <a:t>Einstellungsvoraussetzungen (§ 49 </a:t>
            </a:r>
            <a:r>
              <a:rPr lang="de-DE" sz="2000" i="1" dirty="0" err="1"/>
              <a:t>HochSchG</a:t>
            </a:r>
            <a:r>
              <a:rPr lang="de-DE" sz="2000" i="1" dirty="0"/>
              <a:t>)</a:t>
            </a:r>
          </a:p>
          <a:p>
            <a:pPr>
              <a:buFontTx/>
              <a:buChar char="-"/>
            </a:pPr>
            <a:r>
              <a:rPr lang="de-DE" sz="2000" dirty="0"/>
              <a:t>erfolgreich abgeschlossenes </a:t>
            </a:r>
            <a:r>
              <a:rPr lang="de-DE" sz="2000" dirty="0" smtClean="0"/>
              <a:t>Hochschulstudium</a:t>
            </a:r>
            <a:endParaRPr lang="de-DE" sz="2000" dirty="0"/>
          </a:p>
          <a:p>
            <a:pPr>
              <a:buFontTx/>
              <a:buChar char="-"/>
            </a:pPr>
            <a:r>
              <a:rPr lang="de-DE" sz="2000" dirty="0"/>
              <a:t>pädagogische Eignung</a:t>
            </a:r>
          </a:p>
          <a:p>
            <a:pPr>
              <a:buFontTx/>
              <a:buChar char="-"/>
            </a:pPr>
            <a:r>
              <a:rPr lang="de-DE" sz="2000" dirty="0"/>
              <a:t>zusätzliche wissenschaftliche Leistungen </a:t>
            </a:r>
          </a:p>
          <a:p>
            <a:pPr lvl="1">
              <a:buFontTx/>
              <a:buChar char="-"/>
            </a:pPr>
            <a:r>
              <a:rPr lang="de-DE" sz="1401" dirty="0"/>
              <a:t>im Rahmen einer Juniorprofessur</a:t>
            </a:r>
          </a:p>
          <a:p>
            <a:pPr lvl="1">
              <a:buFontTx/>
              <a:buChar char="-"/>
            </a:pPr>
            <a:r>
              <a:rPr lang="de-DE" sz="1401" dirty="0"/>
              <a:t>eines </a:t>
            </a:r>
            <a:r>
              <a:rPr lang="de-DE" sz="1401" dirty="0" err="1"/>
              <a:t>Tenure</a:t>
            </a:r>
            <a:r>
              <a:rPr lang="de-DE" sz="1401" dirty="0"/>
              <a:t> Tracks</a:t>
            </a:r>
          </a:p>
          <a:p>
            <a:pPr lvl="1">
              <a:buFontTx/>
              <a:buChar char="-"/>
            </a:pPr>
            <a:r>
              <a:rPr lang="de-DE" sz="1401" dirty="0"/>
              <a:t>durch eine Habilitation</a:t>
            </a:r>
          </a:p>
          <a:p>
            <a:pPr lvl="1">
              <a:buFontTx/>
              <a:buChar char="-"/>
            </a:pPr>
            <a:r>
              <a:rPr lang="de-DE" sz="1401" dirty="0"/>
              <a:t>im Rahmen einer Tätigkeit als wissenschaftliche </a:t>
            </a:r>
            <a:r>
              <a:rPr lang="de-DE" sz="1401" dirty="0" err="1"/>
              <a:t>Mitarbeiter_in</a:t>
            </a:r>
            <a:endParaRPr lang="de-DE" sz="1401" dirty="0"/>
          </a:p>
          <a:p>
            <a:pPr>
              <a:buFontTx/>
              <a:buChar char="-"/>
            </a:pPr>
            <a:r>
              <a:rPr lang="de-DE" sz="2000" dirty="0"/>
              <a:t>Gebietsarzt- oder Gebietszahnarztanerkennung </a:t>
            </a:r>
            <a:r>
              <a:rPr lang="de-DE" sz="1401" dirty="0"/>
              <a:t>bei ärztl. oder </a:t>
            </a:r>
            <a:r>
              <a:rPr lang="de-DE" sz="1401" dirty="0" err="1"/>
              <a:t>zahnärztl</a:t>
            </a:r>
            <a:r>
              <a:rPr lang="de-DE" sz="1401" dirty="0"/>
              <a:t>. Aufgaben, soweit für das betreffende Fachgebiet in Rheinland-Pfalz eine entsprechende Weiterbildung vorgesehen ist.</a:t>
            </a:r>
          </a:p>
        </p:txBody>
      </p:sp>
      <p:sp>
        <p:nvSpPr>
          <p:cNvPr id="5" name="Inhaltsplatzhalter 7"/>
          <p:cNvSpPr txBox="1">
            <a:spLocks/>
          </p:cNvSpPr>
          <p:nvPr/>
        </p:nvSpPr>
        <p:spPr>
          <a:xfrm>
            <a:off x="838204" y="2400719"/>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
        <p:nvSpPr>
          <p:cNvPr id="10" name="Titel 6">
            <a:extLst>
              <a:ext uri="{FF2B5EF4-FFF2-40B4-BE49-F238E27FC236}">
                <a16:creationId xmlns:a16="http://schemas.microsoft.com/office/drawing/2014/main" id="{A2253356-0632-44F1-9231-0A98CEBBDCF3}"/>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1416555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a:bodyPr>
          <a:lstStyle/>
          <a:p>
            <a:pPr marL="0" indent="0">
              <a:buNone/>
            </a:pPr>
            <a:r>
              <a:rPr lang="de-DE" sz="2400" b="1" dirty="0"/>
              <a:t>4. Sichtung der Bewerbungsunterlagen</a:t>
            </a:r>
          </a:p>
          <a:p>
            <a:pPr marL="0" indent="0">
              <a:buNone/>
            </a:pPr>
            <a:r>
              <a:rPr lang="de-DE" sz="2000" i="1" dirty="0"/>
              <a:t>Phase 2: Kommissionsarbeit</a:t>
            </a:r>
          </a:p>
          <a:p>
            <a:pPr marL="0" indent="0">
              <a:buNone/>
            </a:pPr>
            <a:endParaRPr lang="de-DE" sz="2400" b="1" dirty="0"/>
          </a:p>
          <a:p>
            <a:pPr marL="0" indent="0">
              <a:buNone/>
            </a:pPr>
            <a:r>
              <a:rPr lang="de-DE" sz="2000" i="1" dirty="0"/>
              <a:t>Anrechnung von </a:t>
            </a:r>
            <a:r>
              <a:rPr lang="de-DE" sz="2000" i="1" dirty="0" smtClean="0"/>
              <a:t>Familienarbeit </a:t>
            </a:r>
            <a:r>
              <a:rPr lang="de-DE" sz="2000" i="1" dirty="0"/>
              <a:t>zu fachlichen Leistungen (§ 43 </a:t>
            </a:r>
            <a:r>
              <a:rPr lang="de-DE" sz="2000" i="1" dirty="0" err="1"/>
              <a:t>HochSchG</a:t>
            </a:r>
            <a:r>
              <a:rPr lang="de-DE" sz="2000" i="1" dirty="0"/>
              <a:t>)</a:t>
            </a:r>
          </a:p>
          <a:p>
            <a:pPr marL="0" indent="0">
              <a:buNone/>
            </a:pPr>
            <a:endParaRPr lang="de-DE" sz="2000" dirty="0"/>
          </a:p>
          <a:p>
            <a:pPr marL="0" indent="0" algn="just">
              <a:buNone/>
            </a:pPr>
            <a:r>
              <a:rPr lang="de-DE" sz="2000" dirty="0"/>
              <a:t>[…](3) </a:t>
            </a:r>
            <a:r>
              <a:rPr lang="de-DE" sz="2000" dirty="0">
                <a:solidFill>
                  <a:srgbClr val="FFC000"/>
                </a:solidFill>
              </a:rPr>
              <a:t>Für die Beurteilung von Eignung, Befähigung und fachlicher Leistung (Qualifikation) sind ausschließlich die Anforderungen der zu besetzenden Stelle oder des zu vergebenden Amtes maßgeblich. Diese ergeben sich in der Regel aus der Stellenbeschreibung. </a:t>
            </a:r>
            <a:r>
              <a:rPr lang="de-DE" sz="2000" dirty="0">
                <a:solidFill>
                  <a:srgbClr val="00B0F0"/>
                </a:solidFill>
              </a:rPr>
              <a:t>Bei der Beurteilung der Qualifikation sind auch Erfahrungen, Kenntnisse und Fertigkeiten zu berücksichtigen, die durch Familienarbeit oder ehrenamtliche Tätigkeit erworben wurden.</a:t>
            </a:r>
            <a:r>
              <a:rPr lang="de-DE" sz="2000" dirty="0"/>
              <a:t> </a:t>
            </a:r>
            <a:r>
              <a:rPr lang="de-DE" sz="2000" dirty="0">
                <a:solidFill>
                  <a:srgbClr val="FFC000"/>
                </a:solidFill>
              </a:rPr>
              <a:t>Satz 3 gilt nicht, soweit diese Erfahrungen, Kenntnisse und Fertigkeiten für die zu übertragenden Aufgaben ohne Bedeutung sind.[…]</a:t>
            </a:r>
          </a:p>
        </p:txBody>
      </p:sp>
      <p:sp>
        <p:nvSpPr>
          <p:cNvPr id="5" name="Inhaltsplatzhalter 7"/>
          <p:cNvSpPr txBox="1">
            <a:spLocks/>
          </p:cNvSpPr>
          <p:nvPr/>
        </p:nvSpPr>
        <p:spPr>
          <a:xfrm>
            <a:off x="838204" y="2400719"/>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
        <p:nvSpPr>
          <p:cNvPr id="8" name="Textfeld 7">
            <a:extLst>
              <a:ext uri="{FF2B5EF4-FFF2-40B4-BE49-F238E27FC236}">
                <a16:creationId xmlns:a16="http://schemas.microsoft.com/office/drawing/2014/main" id="{985CF32F-48C7-40B8-9BB4-F11953D4DE4C}"/>
              </a:ext>
            </a:extLst>
          </p:cNvPr>
          <p:cNvSpPr txBox="1"/>
          <p:nvPr/>
        </p:nvSpPr>
        <p:spPr>
          <a:xfrm>
            <a:off x="838204" y="1134588"/>
            <a:ext cx="10515600" cy="369460"/>
          </a:xfrm>
          <a:prstGeom prst="rect">
            <a:avLst/>
          </a:prstGeom>
          <a:noFill/>
        </p:spPr>
        <p:txBody>
          <a:bodyPr wrap="square" rtlCol="0">
            <a:spAutoFit/>
          </a:bodyPr>
          <a:lstStyle/>
          <a:p>
            <a:r>
              <a:rPr lang="de-DE" sz="1801" b="1" dirty="0">
                <a:solidFill>
                  <a:srgbClr val="FFC000"/>
                </a:solidFill>
              </a:rPr>
              <a:t>Bestenauslese</a:t>
            </a:r>
            <a:r>
              <a:rPr lang="de-DE" sz="1801" b="1" dirty="0"/>
              <a:t>		                </a:t>
            </a:r>
            <a:r>
              <a:rPr lang="de-DE" sz="1801" b="1" dirty="0">
                <a:solidFill>
                  <a:srgbClr val="00B050"/>
                </a:solidFill>
              </a:rPr>
              <a:t>Freiheit von Forschung und Lehre </a:t>
            </a:r>
            <a:r>
              <a:rPr lang="de-DE" sz="1801" b="1" dirty="0"/>
              <a:t>		              </a:t>
            </a:r>
            <a:r>
              <a:rPr lang="de-DE" sz="1801" b="1" dirty="0">
                <a:solidFill>
                  <a:srgbClr val="00B0F0"/>
                </a:solidFill>
              </a:rPr>
              <a:t>Gleichstellung</a:t>
            </a:r>
          </a:p>
        </p:txBody>
      </p:sp>
      <p:sp>
        <p:nvSpPr>
          <p:cNvPr id="10" name="Titel 6">
            <a:extLst>
              <a:ext uri="{FF2B5EF4-FFF2-40B4-BE49-F238E27FC236}">
                <a16:creationId xmlns:a16="http://schemas.microsoft.com/office/drawing/2014/main" id="{A2253356-0632-44F1-9231-0A98CEBBDCF3}"/>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7842013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fontScale="92500" lnSpcReduction="10000"/>
          </a:bodyPr>
          <a:lstStyle/>
          <a:p>
            <a:pPr marL="0" indent="0">
              <a:buNone/>
            </a:pPr>
            <a:r>
              <a:rPr lang="de-DE" sz="2601" b="1" dirty="0"/>
              <a:t>4. Sichtung der Bewerbungsunterlagen</a:t>
            </a:r>
          </a:p>
          <a:p>
            <a:pPr marL="0" indent="0">
              <a:buNone/>
            </a:pPr>
            <a:r>
              <a:rPr lang="de-DE" sz="2201" i="1" dirty="0"/>
              <a:t>Phase 2: Kommissionsarbeit</a:t>
            </a:r>
          </a:p>
          <a:p>
            <a:pPr marL="0" indent="0">
              <a:buNone/>
            </a:pPr>
            <a:endParaRPr lang="de-DE" sz="2601" b="1" dirty="0"/>
          </a:p>
          <a:p>
            <a:pPr marL="0" indent="0">
              <a:buNone/>
            </a:pPr>
            <a:r>
              <a:rPr lang="de-DE" sz="2201" i="1" dirty="0"/>
              <a:t>Vorstellungsgespräch: Wer wird eingeladen? (§ 43 </a:t>
            </a:r>
            <a:r>
              <a:rPr lang="de-DE" sz="2201" i="1" dirty="0" err="1"/>
              <a:t>HochSchG</a:t>
            </a:r>
            <a:r>
              <a:rPr lang="de-DE" sz="2201" i="1" dirty="0"/>
              <a:t>)</a:t>
            </a:r>
          </a:p>
          <a:p>
            <a:pPr marL="0" indent="0">
              <a:buNone/>
            </a:pPr>
            <a:endParaRPr lang="de-DE" sz="2201" i="1" dirty="0"/>
          </a:p>
          <a:p>
            <a:pPr marL="0" indent="0" algn="just">
              <a:buNone/>
            </a:pPr>
            <a:r>
              <a:rPr lang="de-DE" sz="2201" dirty="0"/>
              <a:t>[…] (5) </a:t>
            </a:r>
            <a:r>
              <a:rPr lang="de-DE" sz="2201" dirty="0">
                <a:solidFill>
                  <a:srgbClr val="00B0F0"/>
                </a:solidFill>
              </a:rPr>
              <a:t>In Bereichen, in denen Frauen unterrepräsentiert sind (§ 3 Abs. 8 in Verbindung mit Abs. 7 LGG), sind zu Vorstellungsgesprächen oder anderen Auswahlverfahren entweder alle Bewerberinnen einzuladen, </a:t>
            </a:r>
            <a:r>
              <a:rPr lang="de-DE" sz="2201" dirty="0">
                <a:solidFill>
                  <a:srgbClr val="FFC000"/>
                </a:solidFill>
              </a:rPr>
              <a:t>die für die zu besetzende Stelle im Sinne des Absatzes 3 qualifiziert sind</a:t>
            </a:r>
            <a:r>
              <a:rPr lang="de-DE" sz="2201" dirty="0">
                <a:solidFill>
                  <a:srgbClr val="00B0F0"/>
                </a:solidFill>
              </a:rPr>
              <a:t>, oder mindestens ebenso viele Bewerberinnen wie Bewerber. Bewerberinnen und Bewerbern, </a:t>
            </a:r>
            <a:r>
              <a:rPr lang="de-DE" sz="2201" dirty="0">
                <a:solidFill>
                  <a:srgbClr val="FFC000"/>
                </a:solidFill>
              </a:rPr>
              <a:t>die die Voraussetzungen für eine Stelle gemäß § 46 nach Maßgabe der Ausschreibung erfüllen, </a:t>
            </a:r>
            <a:r>
              <a:rPr lang="de-DE" sz="2201" dirty="0">
                <a:solidFill>
                  <a:srgbClr val="00B0F0"/>
                </a:solidFill>
              </a:rPr>
              <a:t>ist grundsätzlich Gelegenheit zu einem Probevortrag oder Vorstellungsgespräch zu geben, solange eine Unterrepräsentanz des jeweiligen Geschlechts besteht. Ist die Zahl der Bewerberinnen und Bewerber hierfür zu groß, so soll die Zahl der eingeladenen Bewerberinnen oder Bewerber des unterrepräsentierten Geschlechts ihren Anteil an den Bewerbungen übersteigen</a:t>
            </a:r>
            <a:r>
              <a:rPr lang="de-DE" sz="2201" dirty="0"/>
              <a:t>.[…]</a:t>
            </a:r>
          </a:p>
          <a:p>
            <a:pPr marL="0" indent="0">
              <a:buNone/>
            </a:pPr>
            <a:endParaRPr lang="de-DE" dirty="0">
              <a:solidFill>
                <a:schemeClr val="bg1">
                  <a:lumMod val="85000"/>
                </a:schemeClr>
              </a:solidFill>
            </a:endParaRPr>
          </a:p>
        </p:txBody>
      </p:sp>
      <p:sp>
        <p:nvSpPr>
          <p:cNvPr id="5" name="Inhaltsplatzhalter 7"/>
          <p:cNvSpPr txBox="1">
            <a:spLocks/>
          </p:cNvSpPr>
          <p:nvPr/>
        </p:nvSpPr>
        <p:spPr>
          <a:xfrm>
            <a:off x="838204" y="2383940"/>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
        <p:nvSpPr>
          <p:cNvPr id="8" name="Textfeld 7">
            <a:extLst>
              <a:ext uri="{FF2B5EF4-FFF2-40B4-BE49-F238E27FC236}">
                <a16:creationId xmlns:a16="http://schemas.microsoft.com/office/drawing/2014/main" id="{FFC777BC-97D0-49DD-B7F4-3EAAD655DBD7}"/>
              </a:ext>
            </a:extLst>
          </p:cNvPr>
          <p:cNvSpPr txBox="1"/>
          <p:nvPr/>
        </p:nvSpPr>
        <p:spPr>
          <a:xfrm>
            <a:off x="838204" y="1134588"/>
            <a:ext cx="10515600" cy="369460"/>
          </a:xfrm>
          <a:prstGeom prst="rect">
            <a:avLst/>
          </a:prstGeom>
          <a:noFill/>
        </p:spPr>
        <p:txBody>
          <a:bodyPr wrap="square" rtlCol="0">
            <a:spAutoFit/>
          </a:bodyPr>
          <a:lstStyle/>
          <a:p>
            <a:r>
              <a:rPr lang="de-DE" sz="1801" b="1" dirty="0">
                <a:solidFill>
                  <a:srgbClr val="FFC000"/>
                </a:solidFill>
              </a:rPr>
              <a:t>Bestenauslese</a:t>
            </a:r>
            <a:r>
              <a:rPr lang="de-DE" sz="1801" b="1" dirty="0"/>
              <a:t>		                </a:t>
            </a:r>
            <a:r>
              <a:rPr lang="de-DE" sz="1801" b="1" dirty="0">
                <a:solidFill>
                  <a:srgbClr val="00B050"/>
                </a:solidFill>
              </a:rPr>
              <a:t>Freiheit von Forschung und Lehre </a:t>
            </a:r>
            <a:r>
              <a:rPr lang="de-DE" sz="1801" b="1" dirty="0"/>
              <a:t>		              </a:t>
            </a:r>
            <a:r>
              <a:rPr lang="de-DE" sz="1801" b="1" dirty="0">
                <a:solidFill>
                  <a:srgbClr val="00B0F0"/>
                </a:solidFill>
              </a:rPr>
              <a:t>Gleichstellung</a:t>
            </a:r>
          </a:p>
        </p:txBody>
      </p:sp>
      <p:sp>
        <p:nvSpPr>
          <p:cNvPr id="10" name="Titel 6">
            <a:extLst>
              <a:ext uri="{FF2B5EF4-FFF2-40B4-BE49-F238E27FC236}">
                <a16:creationId xmlns:a16="http://schemas.microsoft.com/office/drawing/2014/main" id="{DF971881-DA97-47C3-89FA-6D8580206F99}"/>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2241789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a:bodyPr>
          <a:lstStyle/>
          <a:p>
            <a:pPr marL="0" indent="0">
              <a:buNone/>
            </a:pPr>
            <a:r>
              <a:rPr lang="de-DE" sz="2400" b="1" dirty="0"/>
              <a:t>4. Sichtung der Bewerbungsunterlagen</a:t>
            </a:r>
          </a:p>
          <a:p>
            <a:pPr marL="0" indent="0">
              <a:buNone/>
            </a:pPr>
            <a:r>
              <a:rPr lang="de-DE" sz="2000" i="1" dirty="0"/>
              <a:t>Phase 2: Kommissionsarbeit</a:t>
            </a:r>
          </a:p>
          <a:p>
            <a:pPr marL="0" indent="0">
              <a:buNone/>
            </a:pPr>
            <a:endParaRPr lang="de-DE" sz="2000" b="1" dirty="0"/>
          </a:p>
          <a:p>
            <a:pPr marL="0" indent="0">
              <a:lnSpc>
                <a:spcPct val="100000"/>
              </a:lnSpc>
              <a:spcBef>
                <a:spcPts val="0"/>
              </a:spcBef>
              <a:buNone/>
            </a:pPr>
            <a:r>
              <a:rPr lang="de-DE" sz="2000" i="1" dirty="0"/>
              <a:t>Vorstellungsgespräch: Wer wird eingeladen? (gem. Ziff. 4.3.1. Berufungsleitfaden JGU)</a:t>
            </a:r>
          </a:p>
          <a:p>
            <a:pPr marL="0" indent="0">
              <a:buNone/>
            </a:pPr>
            <a:endParaRPr lang="de-DE" sz="2000" i="1" dirty="0"/>
          </a:p>
          <a:p>
            <a:pPr marL="0" indent="0" algn="just">
              <a:buNone/>
            </a:pPr>
            <a:r>
              <a:rPr lang="de-DE" sz="2000" dirty="0"/>
              <a:t>„[…] Darüber  hinaus sind gemäß §  82  Satz  2  SGB  IX  </a:t>
            </a:r>
            <a:r>
              <a:rPr lang="de-DE" sz="2000" u="sng" dirty="0"/>
              <a:t>alle</a:t>
            </a:r>
            <a:r>
              <a:rPr lang="de-DE" sz="2000" dirty="0"/>
              <a:t> schwerbehinderten  Bewerberinnen  und  Bewerber oder  von  der  Agentur  für  Arbeit  vorgeschlagenen  </a:t>
            </a:r>
            <a:r>
              <a:rPr lang="de-DE" sz="2000" u="sng" dirty="0"/>
              <a:t>schwerbehinderten  Personen</a:t>
            </a:r>
            <a:r>
              <a:rPr lang="de-DE" sz="2000" dirty="0"/>
              <a:t>,  </a:t>
            </a:r>
            <a:r>
              <a:rPr lang="de-DE" sz="2000" u="sng" dirty="0"/>
              <a:t>deren  fachliche  Eignung  </a:t>
            </a:r>
            <a:r>
              <a:rPr lang="de-DE" sz="2000" dirty="0"/>
              <a:t>für  die  ausgeschriebene  Professur  auf Grund  der  schriftlichen  Bewerbungsunterlagen </a:t>
            </a:r>
            <a:r>
              <a:rPr lang="de-DE" sz="2000" u="sng" dirty="0"/>
              <a:t>nicht  offensichtlich  ausgeschlossen werden kann</a:t>
            </a:r>
            <a:r>
              <a:rPr lang="de-DE" sz="2000" dirty="0"/>
              <a:t>, zum </a:t>
            </a:r>
            <a:r>
              <a:rPr lang="de-DE" sz="2000" dirty="0" err="1"/>
              <a:t>Vorstellungsge-spräch</a:t>
            </a:r>
            <a:r>
              <a:rPr lang="de-DE" sz="2000" dirty="0"/>
              <a:t> </a:t>
            </a:r>
            <a:r>
              <a:rPr lang="de-DE" sz="2000" u="sng" dirty="0"/>
              <a:t>einzuladen</a:t>
            </a:r>
            <a:r>
              <a:rPr lang="de-DE" sz="2000" dirty="0"/>
              <a:t> […]“</a:t>
            </a:r>
            <a:endParaRPr lang="de-DE" sz="2000" dirty="0">
              <a:solidFill>
                <a:schemeClr val="bg1">
                  <a:lumMod val="85000"/>
                </a:schemeClr>
              </a:solidFill>
            </a:endParaRPr>
          </a:p>
        </p:txBody>
      </p:sp>
      <p:sp>
        <p:nvSpPr>
          <p:cNvPr id="5" name="Inhaltsplatzhalter 7"/>
          <p:cNvSpPr txBox="1">
            <a:spLocks/>
          </p:cNvSpPr>
          <p:nvPr/>
        </p:nvSpPr>
        <p:spPr>
          <a:xfrm>
            <a:off x="838204" y="2383940"/>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
        <p:nvSpPr>
          <p:cNvPr id="10" name="Titel 6">
            <a:extLst>
              <a:ext uri="{FF2B5EF4-FFF2-40B4-BE49-F238E27FC236}">
                <a16:creationId xmlns:a16="http://schemas.microsoft.com/office/drawing/2014/main" id="{DF971881-DA97-47C3-89FA-6D8580206F99}"/>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4179326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a:bodyPr>
          <a:lstStyle/>
          <a:p>
            <a:pPr marL="0" indent="0">
              <a:buNone/>
            </a:pPr>
            <a:r>
              <a:rPr lang="de-DE" sz="2400" b="1" dirty="0"/>
              <a:t>4. Sichtung der Bewerbungsunterlagen</a:t>
            </a:r>
          </a:p>
          <a:p>
            <a:pPr marL="0" indent="0">
              <a:buNone/>
            </a:pPr>
            <a:r>
              <a:rPr lang="de-DE" sz="2000" i="1" dirty="0"/>
              <a:t>Phase 2: Kommissionsarbeit</a:t>
            </a:r>
          </a:p>
          <a:p>
            <a:pPr marL="0" indent="0">
              <a:buNone/>
            </a:pPr>
            <a:endParaRPr lang="de-DE" sz="2601" b="1" dirty="0"/>
          </a:p>
          <a:p>
            <a:pPr marL="0" indent="0">
              <a:lnSpc>
                <a:spcPct val="100000"/>
              </a:lnSpc>
              <a:spcBef>
                <a:spcPts val="0"/>
              </a:spcBef>
              <a:buNone/>
            </a:pPr>
            <a:r>
              <a:rPr lang="de-DE" sz="2000" i="1" dirty="0"/>
              <a:t>Festlegung der zum Hearing einzuladenden (gem. Ziff. 6.2. Berufungsleitfaden UM)</a:t>
            </a:r>
          </a:p>
          <a:p>
            <a:pPr marL="0" indent="0" algn="just">
              <a:lnSpc>
                <a:spcPct val="100000"/>
              </a:lnSpc>
              <a:spcBef>
                <a:spcPts val="0"/>
              </a:spcBef>
              <a:buNone/>
            </a:pPr>
            <a:r>
              <a:rPr lang="de-DE" sz="2000" dirty="0"/>
              <a:t>„Die </a:t>
            </a:r>
            <a:r>
              <a:rPr lang="de-DE" sz="2000" dirty="0" err="1"/>
              <a:t>Vorsitzend_e</a:t>
            </a:r>
            <a:r>
              <a:rPr lang="de-DE" sz="2000" dirty="0"/>
              <a:t> der Berufungskommission berichtet im Fachbereichsrat über die Bewerberlage und trägt die Empfehlung vor, welche </a:t>
            </a:r>
            <a:r>
              <a:rPr lang="de-DE" sz="2000" dirty="0" err="1"/>
              <a:t>Bewerber_innen</a:t>
            </a:r>
            <a:r>
              <a:rPr lang="de-DE" sz="2000" dirty="0"/>
              <a:t> zur Studierendenvorlesung und Anhörung eingeladen werden sollen. Sofern eine 2/3-Mehrheit der Berufungskommissionsmitglieder vorliegt, erfolgt die Einladung der ausgewählten </a:t>
            </a:r>
            <a:r>
              <a:rPr lang="de-DE" sz="2000" dirty="0" err="1"/>
              <a:t>Kandidat_innen</a:t>
            </a:r>
            <a:r>
              <a:rPr lang="de-DE" sz="2000" dirty="0"/>
              <a:t> zur Studierendenvorlesung und Anhörung unmittelbar durch das Ressort Forschung und Lehre. Entsprechend einem Grundsatzbeschluss des Fachbereichs-rates ist eine vorherige Beschlussfassung durch das Gremium in diesem Fall entbehr-</a:t>
            </a:r>
            <a:r>
              <a:rPr lang="de-DE" sz="2000" dirty="0" err="1"/>
              <a:t>lich</a:t>
            </a:r>
            <a:r>
              <a:rPr lang="de-DE" sz="2000" dirty="0"/>
              <a:t>.“</a:t>
            </a:r>
          </a:p>
        </p:txBody>
      </p:sp>
      <p:sp>
        <p:nvSpPr>
          <p:cNvPr id="5" name="Inhaltsplatzhalter 7"/>
          <p:cNvSpPr txBox="1">
            <a:spLocks/>
          </p:cNvSpPr>
          <p:nvPr/>
        </p:nvSpPr>
        <p:spPr>
          <a:xfrm>
            <a:off x="838204" y="2422040"/>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
        <p:nvSpPr>
          <p:cNvPr id="10" name="Titel 6">
            <a:extLst>
              <a:ext uri="{FF2B5EF4-FFF2-40B4-BE49-F238E27FC236}">
                <a16:creationId xmlns:a16="http://schemas.microsoft.com/office/drawing/2014/main" id="{DF971881-DA97-47C3-89FA-6D8580206F99}"/>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40642211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4. Sichtung der Bewerbungsunterlagen</a:t>
            </a:r>
          </a:p>
          <a:p>
            <a:pPr marL="0" indent="0">
              <a:lnSpc>
                <a:spcPct val="100000"/>
              </a:lnSpc>
              <a:spcBef>
                <a:spcPts val="0"/>
              </a:spcBef>
              <a:buNone/>
            </a:pPr>
            <a:r>
              <a:rPr lang="de-DE" sz="2000" i="1" dirty="0"/>
              <a:t>Phase 2: Kommissionsarbeit</a:t>
            </a:r>
          </a:p>
          <a:p>
            <a:pPr marL="0" indent="0">
              <a:lnSpc>
                <a:spcPct val="100000"/>
              </a:lnSpc>
              <a:spcBef>
                <a:spcPts val="0"/>
              </a:spcBef>
              <a:buNone/>
            </a:pPr>
            <a:endParaRPr lang="de-DE" sz="2201" i="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graphicFrame>
        <p:nvGraphicFramePr>
          <p:cNvPr id="5" name="Tabelle 2">
            <a:extLst>
              <a:ext uri="{FF2B5EF4-FFF2-40B4-BE49-F238E27FC236}">
                <a16:creationId xmlns:a16="http://schemas.microsoft.com/office/drawing/2014/main" id="{2D580AFC-8EF7-4F9B-8312-CBBC6B589666}"/>
              </a:ext>
            </a:extLst>
          </p:cNvPr>
          <p:cNvGraphicFramePr>
            <a:graphicFrameLocks noGrp="1"/>
          </p:cNvGraphicFramePr>
          <p:nvPr>
            <p:extLst>
              <p:ext uri="{D42A27DB-BD31-4B8C-83A1-F6EECF244321}">
                <p14:modId xmlns:p14="http://schemas.microsoft.com/office/powerpoint/2010/main" val="1674926090"/>
              </p:ext>
            </p:extLst>
          </p:nvPr>
        </p:nvGraphicFramePr>
        <p:xfrm>
          <a:off x="935025" y="2858294"/>
          <a:ext cx="10336013" cy="1508765"/>
        </p:xfrm>
        <a:graphic>
          <a:graphicData uri="http://schemas.openxmlformats.org/drawingml/2006/table">
            <a:tbl>
              <a:tblPr firstRow="1" bandRow="1">
                <a:tableStyleId>{2D5ABB26-0587-4C30-8999-92F81FD0307C}</a:tableStyleId>
              </a:tblPr>
              <a:tblGrid>
                <a:gridCol w="5056201">
                  <a:extLst>
                    <a:ext uri="{9D8B030D-6E8A-4147-A177-3AD203B41FA5}">
                      <a16:colId xmlns:a16="http://schemas.microsoft.com/office/drawing/2014/main" val="1337999515"/>
                    </a:ext>
                  </a:extLst>
                </a:gridCol>
                <a:gridCol w="5279812">
                  <a:extLst>
                    <a:ext uri="{9D8B030D-6E8A-4147-A177-3AD203B41FA5}">
                      <a16:colId xmlns:a16="http://schemas.microsoft.com/office/drawing/2014/main" val="2635185137"/>
                    </a:ext>
                  </a:extLst>
                </a:gridCol>
              </a:tblGrid>
              <a:tr h="396242">
                <a:tc>
                  <a:txBody>
                    <a:bodyPr/>
                    <a:lstStyle/>
                    <a:p>
                      <a:r>
                        <a:rPr lang="de-DE" sz="2000" b="0" i="1" dirty="0"/>
                        <a:t>Was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de-DE" sz="2000" b="0" i="1" dirty="0"/>
                        <a:t>Wer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96775283"/>
                  </a:ext>
                </a:extLst>
              </a:tr>
              <a:tr h="370841">
                <a:tc>
                  <a:txBody>
                    <a:bodyPr/>
                    <a:lstStyle/>
                    <a:p>
                      <a:r>
                        <a:rPr lang="de-DE" sz="1400" dirty="0">
                          <a:effectLst/>
                        </a:rPr>
                        <a:t>1. Auswahl der zum Hearing einzuladenden </a:t>
                      </a:r>
                      <a:r>
                        <a:rPr lang="de-DE" sz="1400" dirty="0" err="1">
                          <a:effectLst/>
                        </a:rPr>
                        <a:t>Kandidat_innen</a:t>
                      </a:r>
                      <a:endParaRPr lang="de-DE" sz="14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dirty="0"/>
                        <a:t>Berufungskommission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609344"/>
                  </a:ext>
                </a:extLst>
              </a:tr>
              <a:tr h="741682">
                <a:tc>
                  <a:txBody>
                    <a:bodyPr/>
                    <a:lstStyle/>
                    <a:p>
                      <a:r>
                        <a:rPr lang="de-DE" sz="1400" kern="1200" dirty="0">
                          <a:solidFill>
                            <a:schemeClr val="tx1"/>
                          </a:solidFill>
                          <a:latin typeface="+mn-lt"/>
                          <a:ea typeface="+mn-ea"/>
                          <a:cs typeface="+mn-cs"/>
                        </a:rPr>
                        <a:t>2. </a:t>
                      </a:r>
                      <a:r>
                        <a:rPr lang="de-DE" sz="1400" dirty="0">
                          <a:effectLst/>
                        </a:rPr>
                        <a:t>Entscheid über die zum Hearing einzuladenden </a:t>
                      </a:r>
                      <a:r>
                        <a:rPr lang="de-DE" sz="1400" dirty="0" err="1">
                          <a:effectLst/>
                        </a:rPr>
                        <a:t>Kandidat_innen</a:t>
                      </a:r>
                      <a:r>
                        <a:rPr lang="de-DE" sz="1400" dirty="0">
                          <a:effectLst/>
                        </a:rPr>
                        <a:t>, sofern eine 2/3 Mehrheit in der Kommission nicht erreicht wurde</a:t>
                      </a:r>
                      <a:endParaRPr lang="de-DE" sz="1400" kern="1200" dirty="0">
                        <a:solidFill>
                          <a:schemeClr val="tx1"/>
                        </a:solidFill>
                        <a:latin typeface="+mn-lt"/>
                        <a:ea typeface="+mn-ea"/>
                        <a:cs typeface="+mn-cs"/>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FBR</a:t>
                      </a:r>
                    </a:p>
                    <a:p>
                      <a:endParaRPr lang="de-DE" sz="14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65499"/>
                  </a:ext>
                </a:extLst>
              </a:tr>
            </a:tbl>
          </a:graphicData>
        </a:graphic>
      </p:graphicFrame>
    </p:spTree>
    <p:extLst>
      <p:ext uri="{BB962C8B-B14F-4D97-AF65-F5344CB8AC3E}">
        <p14:creationId xmlns:p14="http://schemas.microsoft.com/office/powerpoint/2010/main" val="924968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Freiheit von Forschung und Lehre</a:t>
            </a:r>
          </a:p>
          <a:p>
            <a:pPr marL="0" indent="0">
              <a:buNone/>
            </a:pPr>
            <a:r>
              <a:rPr lang="de-DE" sz="2400" dirty="0"/>
              <a:t>als Grundlage der akademischen Selbstverwaltung</a:t>
            </a:r>
          </a:p>
          <a:p>
            <a:pPr marL="0" indent="0">
              <a:buNone/>
            </a:pPr>
            <a:endParaRPr lang="de-DE" sz="2000" dirty="0"/>
          </a:p>
          <a:p>
            <a:pPr marL="0" indent="0">
              <a:buNone/>
            </a:pPr>
            <a:r>
              <a:rPr lang="de-DE" sz="2000" i="1" dirty="0"/>
              <a:t>Vgl. BVerfG v. 29.05.1973, 1 </a:t>
            </a:r>
            <a:r>
              <a:rPr lang="de-DE" sz="2000" i="1" dirty="0" err="1"/>
              <a:t>BVr</a:t>
            </a:r>
            <a:r>
              <a:rPr lang="de-DE" sz="2000" i="1" dirty="0"/>
              <a:t> 424/71: </a:t>
            </a:r>
          </a:p>
          <a:p>
            <a:pPr marL="0" indent="0" algn="just">
              <a:buNone/>
            </a:pPr>
            <a:r>
              <a:rPr lang="de-DE" sz="2000" dirty="0"/>
              <a:t>„Das </a:t>
            </a:r>
            <a:r>
              <a:rPr lang="de-DE" sz="2000" u="sng" dirty="0"/>
              <a:t>Auswahlverfahren</a:t>
            </a:r>
            <a:r>
              <a:rPr lang="de-DE" sz="2000" dirty="0"/>
              <a:t> der Universität, das die eigentlichen Träger der freien Forschung und Lehre innerhalb der Universität bestimmt,· ist mit der Garantie der Wissenschaftsfreiheit besonders eng verknüpft. Sachfremde Einflüsse bei der Auswahl dieser für den Wissenschaftsbetrieb in der Universität in erster Linie verantwortlichen Grundrechtsträger können unmittelbare Gefahren für eine freie </a:t>
            </a:r>
            <a:r>
              <a:rPr lang="de-DE" sz="2000" dirty="0" smtClean="0"/>
              <a:t>Ausübung </a:t>
            </a:r>
            <a:r>
              <a:rPr lang="de-DE" sz="2000" dirty="0"/>
              <a:t>von wissenschaftlicher Lehre und Forschung mit sich bringen. </a:t>
            </a:r>
            <a:r>
              <a:rPr lang="de-DE" sz="2000" u="sng" dirty="0"/>
              <a:t>Dem Urteil der Hochschullehrer kommt in solchen Angelegenheiten daher eine besondere Bedeutung zu.“</a:t>
            </a:r>
          </a:p>
          <a:p>
            <a:pPr marL="0" indent="0">
              <a:buNone/>
            </a:pPr>
            <a:endParaRPr lang="de-DE" sz="2000" u="sng" dirty="0"/>
          </a:p>
          <a:p>
            <a:pPr marL="0" indent="0" algn="r">
              <a:buNone/>
            </a:pPr>
            <a:r>
              <a:rPr lang="de-DE" sz="1001" i="1" dirty="0"/>
              <a:t>Hervorhebungen Prof. Dr. </a:t>
            </a:r>
            <a:r>
              <a:rPr lang="de-DE" sz="1001" i="1" dirty="0" err="1"/>
              <a:t>iur</a:t>
            </a:r>
            <a:r>
              <a:rPr lang="de-DE" sz="1001" i="1" dirty="0"/>
              <a:t>. Dirk </a:t>
            </a:r>
            <a:r>
              <a:rPr lang="de-DE" sz="1001" i="1" dirty="0" err="1"/>
              <a:t>Böhmann</a:t>
            </a:r>
            <a:r>
              <a:rPr lang="de-DE" sz="1001" i="1" dirty="0"/>
              <a:t>, Deutscher Hochschulverband</a:t>
            </a:r>
          </a:p>
          <a:p>
            <a:pPr marL="0" indent="0">
              <a:buNone/>
            </a:pPr>
            <a:endParaRPr lang="de-DE" sz="2000" u="sng" dirty="0"/>
          </a:p>
        </p:txBody>
      </p:sp>
      <p:sp>
        <p:nvSpPr>
          <p:cNvPr id="9" name="Titel 6">
            <a:extLst>
              <a:ext uri="{FF2B5EF4-FFF2-40B4-BE49-F238E27FC236}">
                <a16:creationId xmlns:a16="http://schemas.microsoft.com/office/drawing/2014/main" id="{7C39B6A0-3C7B-491C-B76B-1BDC9E17C4F2}"/>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1. Rechtliche Grundbegriffe</a:t>
            </a:r>
            <a:r>
              <a:rPr lang="de-DE" dirty="0"/>
              <a:t/>
            </a:r>
            <a:br>
              <a:rPr lang="de-DE" dirty="0"/>
            </a:br>
            <a:endParaRPr lang="de-DE" dirty="0"/>
          </a:p>
        </p:txBody>
      </p:sp>
    </p:spTree>
    <p:extLst>
      <p:ext uri="{BB962C8B-B14F-4D97-AF65-F5344CB8AC3E}">
        <p14:creationId xmlns:p14="http://schemas.microsoft.com/office/powerpoint/2010/main" val="13287112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4. Sichtung der Bewerbungsunterlagen</a:t>
            </a:r>
          </a:p>
          <a:p>
            <a:pPr marL="0" indent="0">
              <a:lnSpc>
                <a:spcPct val="100000"/>
              </a:lnSpc>
              <a:spcBef>
                <a:spcPts val="0"/>
              </a:spcBef>
              <a:buNone/>
            </a:pPr>
            <a:r>
              <a:rPr lang="de-DE" sz="2000" i="1" dirty="0"/>
              <a:t>Phase 2: Kommissionsarbeit</a:t>
            </a:r>
          </a:p>
          <a:p>
            <a:pPr marL="0" indent="0">
              <a:lnSpc>
                <a:spcPct val="100000"/>
              </a:lnSpc>
              <a:spcBef>
                <a:spcPts val="0"/>
              </a:spcBef>
              <a:buNone/>
            </a:pPr>
            <a:endParaRPr lang="de-DE" sz="2000" i="1" dirty="0"/>
          </a:p>
          <a:p>
            <a:pPr marL="0" indent="0">
              <a:lnSpc>
                <a:spcPct val="100000"/>
              </a:lnSpc>
              <a:spcBef>
                <a:spcPts val="0"/>
              </a:spcBef>
              <a:buNone/>
            </a:pPr>
            <a:endParaRPr lang="de-DE" sz="2000" i="1" dirty="0"/>
          </a:p>
          <a:p>
            <a:pPr marL="0" indent="0">
              <a:buNone/>
            </a:pPr>
            <a:r>
              <a:rPr lang="de-DE" sz="2000" b="1" dirty="0">
                <a:latin typeface="Calibri" panose="020F0502020204030204" pitchFamily="34" charset="0"/>
                <a:cs typeface="Times New Roman" panose="02020603050405020304" pitchFamily="18" charset="0"/>
              </a:rPr>
              <a:t>Wie kann ich mitgestalten?</a:t>
            </a:r>
          </a:p>
          <a:p>
            <a:pPr marL="0" indent="0">
              <a:lnSpc>
                <a:spcPct val="100000"/>
              </a:lnSpc>
              <a:spcBef>
                <a:spcPts val="0"/>
              </a:spcBef>
              <a:buNone/>
            </a:pPr>
            <a:endParaRPr lang="de-DE" sz="2000" i="1" dirty="0"/>
          </a:p>
          <a:p>
            <a:pPr>
              <a:lnSpc>
                <a:spcPct val="100000"/>
              </a:lnSpc>
              <a:spcBef>
                <a:spcPts val="0"/>
              </a:spcBef>
              <a:spcAft>
                <a:spcPts val="601"/>
              </a:spcAft>
              <a:buFont typeface="Wingdings" panose="05000000000000000000" pitchFamily="2" charset="2"/>
              <a:buChar char="Ø"/>
            </a:pPr>
            <a:r>
              <a:rPr lang="de-DE" sz="2000" dirty="0"/>
              <a:t>Argumentieren Sie auf Grundlage des Ausschreibungstextes und seiner Kriterien</a:t>
            </a:r>
          </a:p>
          <a:p>
            <a:pPr>
              <a:lnSpc>
                <a:spcPct val="100000"/>
              </a:lnSpc>
              <a:spcBef>
                <a:spcPts val="0"/>
              </a:spcBef>
              <a:spcAft>
                <a:spcPts val="601"/>
              </a:spcAft>
              <a:buFont typeface="Wingdings" panose="05000000000000000000" pitchFamily="2" charset="2"/>
              <a:buChar char="Ø"/>
            </a:pPr>
            <a:r>
              <a:rPr lang="de-DE" sz="2000" dirty="0"/>
              <a:t>Vergleichen Sie nach einheitlichen Maßstäben</a:t>
            </a:r>
          </a:p>
          <a:p>
            <a:pPr>
              <a:lnSpc>
                <a:spcPct val="100000"/>
              </a:lnSpc>
              <a:spcBef>
                <a:spcPts val="0"/>
              </a:spcBef>
              <a:spcAft>
                <a:spcPts val="601"/>
              </a:spcAft>
              <a:buFont typeface="Wingdings" panose="05000000000000000000" pitchFamily="2" charset="2"/>
              <a:buChar char="Ø"/>
            </a:pPr>
            <a:r>
              <a:rPr lang="de-DE" sz="2000" dirty="0"/>
              <a:t>Begründen Sie Ihre Argumente stets inhaltlich</a:t>
            </a:r>
          </a:p>
          <a:p>
            <a:pPr>
              <a:lnSpc>
                <a:spcPct val="100000"/>
              </a:lnSpc>
              <a:spcBef>
                <a:spcPts val="0"/>
              </a:spcBef>
              <a:spcAft>
                <a:spcPts val="601"/>
              </a:spcAft>
              <a:buFont typeface="Wingdings" panose="05000000000000000000" pitchFamily="2" charset="2"/>
              <a:buChar char="Ø"/>
            </a:pPr>
            <a:r>
              <a:rPr lang="de-DE" sz="2000" dirty="0"/>
              <a:t>Verweisen Sie ggf. auf die gesetzlichen und satzungsrechtlichen Regelungen, um Gleichstellungsaspekten Nachdruck zu verleihen</a:t>
            </a:r>
          </a:p>
          <a:p>
            <a:pPr marL="0" indent="0">
              <a:lnSpc>
                <a:spcPct val="100000"/>
              </a:lnSpc>
              <a:spcBef>
                <a:spcPts val="0"/>
              </a:spcBef>
              <a:buNone/>
            </a:pPr>
            <a:endParaRPr lang="de-DE" sz="2000" i="1" dirty="0"/>
          </a:p>
          <a:p>
            <a:pPr marL="0" indent="0">
              <a:lnSpc>
                <a:spcPct val="100000"/>
              </a:lnSpc>
              <a:spcBef>
                <a:spcPts val="0"/>
              </a:spcBef>
              <a:buNone/>
            </a:pPr>
            <a:endParaRPr lang="de-DE" sz="2201" i="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646776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5. Hearing und Erstellung des Besetzungsvorschlages</a:t>
            </a:r>
          </a:p>
          <a:p>
            <a:pPr marL="0" indent="0">
              <a:buNone/>
            </a:pPr>
            <a:endParaRPr lang="de-DE" sz="2400" b="1" dirty="0"/>
          </a:p>
          <a:p>
            <a:pPr marL="0" indent="0">
              <a:buNone/>
            </a:pPr>
            <a:r>
              <a:rPr lang="de-DE" sz="2000" dirty="0"/>
              <a:t>Studierendenvorlesungen </a:t>
            </a:r>
            <a:r>
              <a:rPr lang="de-DE" sz="2000" i="1" dirty="0"/>
              <a:t>(gem. Ziff. 6.3. Berufungsleitfaden UM)</a:t>
            </a:r>
          </a:p>
          <a:p>
            <a:pPr marL="0" indent="0">
              <a:buNone/>
            </a:pPr>
            <a:r>
              <a:rPr lang="de-DE" sz="1401" dirty="0"/>
              <a:t>	- fachbereichsöffentlich</a:t>
            </a:r>
          </a:p>
          <a:p>
            <a:pPr marL="0" indent="0">
              <a:buNone/>
            </a:pPr>
            <a:r>
              <a:rPr lang="de-DE" sz="1401" dirty="0"/>
              <a:t>	- </a:t>
            </a:r>
            <a:r>
              <a:rPr lang="de-DE" sz="1401" dirty="0" smtClean="0"/>
              <a:t>umfassen</a:t>
            </a:r>
            <a:endParaRPr lang="de-DE" sz="1401" dirty="0"/>
          </a:p>
          <a:p>
            <a:pPr marL="0" indent="0">
              <a:buNone/>
            </a:pPr>
            <a:r>
              <a:rPr lang="de-DE" sz="1401" dirty="0"/>
              <a:t>		- Themen </a:t>
            </a:r>
          </a:p>
          <a:p>
            <a:pPr marL="0" indent="0">
              <a:buNone/>
            </a:pPr>
            <a:r>
              <a:rPr lang="de-DE" sz="1401" dirty="0"/>
              <a:t>			- aus der curricularen Lehre </a:t>
            </a:r>
          </a:p>
          <a:p>
            <a:pPr marL="0" indent="0">
              <a:buNone/>
            </a:pPr>
            <a:r>
              <a:rPr lang="de-DE" sz="1401" dirty="0"/>
              <a:t>			- werden zugelost</a:t>
            </a:r>
          </a:p>
          <a:p>
            <a:pPr marL="0" indent="0">
              <a:buNone/>
            </a:pPr>
            <a:r>
              <a:rPr lang="de-DE" sz="1401" dirty="0"/>
              <a:t>			- werden 10 Tage vor dem Hearing mitgeteilt</a:t>
            </a:r>
          </a:p>
          <a:p>
            <a:pPr marL="0" indent="0">
              <a:buNone/>
            </a:pPr>
            <a:r>
              <a:rPr lang="de-DE" sz="1401" dirty="0"/>
              <a:t>		- werden durch die Studierenden evaluiert</a:t>
            </a:r>
          </a:p>
          <a:p>
            <a:pPr marL="0" indent="0">
              <a:buNone/>
            </a:pPr>
            <a:r>
              <a:rPr lang="de-DE" sz="1401" dirty="0"/>
              <a:t>			</a:t>
            </a:r>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58470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a:extLst>
              <a:ext uri="{FF2B5EF4-FFF2-40B4-BE49-F238E27FC236}">
                <a16:creationId xmlns:a16="http://schemas.microsoft.com/office/drawing/2014/main" id="{7FF723F8-1064-444D-AB0D-E9252FD3E3A2}"/>
              </a:ext>
            </a:extLst>
          </p:cNvPr>
          <p:cNvGraphicFramePr>
            <a:graphicFrameLocks noChangeAspect="1"/>
          </p:cNvGraphicFramePr>
          <p:nvPr/>
        </p:nvGraphicFramePr>
        <p:xfrm>
          <a:off x="3481387" y="-270700"/>
          <a:ext cx="5229226" cy="7399399"/>
        </p:xfrm>
        <a:graphic>
          <a:graphicData uri="http://schemas.openxmlformats.org/presentationml/2006/ole">
            <mc:AlternateContent xmlns:mc="http://schemas.openxmlformats.org/markup-compatibility/2006">
              <mc:Choice xmlns:v="urn:schemas-microsoft-com:vml" Requires="v">
                <p:oleObj spid="_x0000_s4122" name="Acrobat Document" r:id="rId4" imgW="5667136" imgH="8019778" progId="AcroExch.Document.DC">
                  <p:embed/>
                </p:oleObj>
              </mc:Choice>
              <mc:Fallback>
                <p:oleObj name="Acrobat Document" r:id="rId4" imgW="5667136" imgH="8019778" progId="AcroExch.Document.DC">
                  <p:embed/>
                  <p:pic>
                    <p:nvPicPr>
                      <p:cNvPr id="11" name="Objekt 10">
                        <a:extLst>
                          <a:ext uri="{FF2B5EF4-FFF2-40B4-BE49-F238E27FC236}">
                            <a16:creationId xmlns:a16="http://schemas.microsoft.com/office/drawing/2014/main" id="{7FF723F8-1064-444D-AB0D-E9252FD3E3A2}"/>
                          </a:ext>
                        </a:extLst>
                      </p:cNvPr>
                      <p:cNvPicPr/>
                      <p:nvPr/>
                    </p:nvPicPr>
                    <p:blipFill>
                      <a:blip r:embed="rId5"/>
                      <a:stretch>
                        <a:fillRect/>
                      </a:stretch>
                    </p:blipFill>
                    <p:spPr>
                      <a:xfrm>
                        <a:off x="3481387" y="-270700"/>
                        <a:ext cx="5229226" cy="7399399"/>
                      </a:xfrm>
                      <a:prstGeom prst="rect">
                        <a:avLst/>
                      </a:prstGeom>
                    </p:spPr>
                  </p:pic>
                </p:oleObj>
              </mc:Fallback>
            </mc:AlternateContent>
          </a:graphicData>
        </a:graphic>
      </p:graphicFrame>
      <p:pic>
        <p:nvPicPr>
          <p:cNvPr id="3" name="Grafik 2">
            <a:extLst>
              <a:ext uri="{FF2B5EF4-FFF2-40B4-BE49-F238E27FC236}">
                <a16:creationId xmlns:a16="http://schemas.microsoft.com/office/drawing/2014/main" id="{2758F72B-89CF-4D99-B9AC-AE6A077856C1}"/>
              </a:ext>
            </a:extLst>
          </p:cNvPr>
          <p:cNvPicPr>
            <a:picLocks noChangeAspect="1"/>
          </p:cNvPicPr>
          <p:nvPr/>
        </p:nvPicPr>
        <p:blipFill>
          <a:blip r:embed="rId6"/>
          <a:stretch>
            <a:fillRect/>
          </a:stretch>
        </p:blipFill>
        <p:spPr>
          <a:xfrm>
            <a:off x="3384697" y="0"/>
            <a:ext cx="5422605" cy="6858000"/>
          </a:xfrm>
          <a:prstGeom prst="rect">
            <a:avLst/>
          </a:prstGeom>
        </p:spPr>
      </p:pic>
    </p:spTree>
    <p:extLst>
      <p:ext uri="{BB962C8B-B14F-4D97-AF65-F5344CB8AC3E}">
        <p14:creationId xmlns:p14="http://schemas.microsoft.com/office/powerpoint/2010/main" val="26362413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5. Hearing und Erstellung des Besetzungsvorschlages</a:t>
            </a:r>
          </a:p>
          <a:p>
            <a:pPr marL="0" indent="0">
              <a:buNone/>
            </a:pPr>
            <a:endParaRPr lang="de-DE" sz="2400" b="1" dirty="0"/>
          </a:p>
          <a:p>
            <a:pPr marL="0" indent="0">
              <a:buNone/>
            </a:pPr>
            <a:r>
              <a:rPr lang="de-DE" sz="2000" dirty="0"/>
              <a:t>Anhörungen </a:t>
            </a:r>
            <a:r>
              <a:rPr lang="de-DE" sz="2000" i="1" dirty="0"/>
              <a:t>(gem. Ziff. 6.3. Berufungsleitfaden UM)</a:t>
            </a:r>
          </a:p>
          <a:p>
            <a:pPr marL="0" indent="0">
              <a:buNone/>
            </a:pPr>
            <a:r>
              <a:rPr lang="de-DE" sz="1401" dirty="0"/>
              <a:t>	- fachbereichsöffentlich</a:t>
            </a:r>
          </a:p>
          <a:p>
            <a:pPr marL="0" indent="0">
              <a:buNone/>
            </a:pPr>
            <a:r>
              <a:rPr lang="de-DE" sz="1401" dirty="0"/>
              <a:t>	- Vorstellung </a:t>
            </a:r>
          </a:p>
          <a:p>
            <a:pPr marL="0" indent="0">
              <a:buNone/>
            </a:pPr>
            <a:r>
              <a:rPr lang="de-DE" sz="1401" dirty="0"/>
              <a:t>		- der zentralen Aspekte ihrer wissenschaftlichen Arbeit </a:t>
            </a:r>
          </a:p>
          <a:p>
            <a:pPr marL="0" indent="0">
              <a:buNone/>
            </a:pPr>
            <a:r>
              <a:rPr lang="de-DE" sz="1401" dirty="0"/>
              <a:t>		- der Lehrtätigkeit und Prüfungserfahrung</a:t>
            </a:r>
          </a:p>
          <a:p>
            <a:pPr marL="0" indent="0">
              <a:buNone/>
            </a:pPr>
            <a:r>
              <a:rPr lang="de-DE" sz="1401" dirty="0"/>
              <a:t>		- der Zukunftskonzepte einer zukünftigen Tätigkeit in Mainz in Forschung, Lehre und ggf. Patientenversorgung</a:t>
            </a:r>
          </a:p>
          <a:p>
            <a:pPr marL="0" indent="0">
              <a:buNone/>
            </a:pPr>
            <a:r>
              <a:rPr lang="de-DE" sz="1401" dirty="0"/>
              <a:t> 		</a:t>
            </a:r>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2688160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a:extLst>
              <a:ext uri="{FF2B5EF4-FFF2-40B4-BE49-F238E27FC236}">
                <a16:creationId xmlns:a16="http://schemas.microsoft.com/office/drawing/2014/main" id="{7FF723F8-1064-444D-AB0D-E9252FD3E3A2}"/>
              </a:ext>
            </a:extLst>
          </p:cNvPr>
          <p:cNvGraphicFramePr>
            <a:graphicFrameLocks noChangeAspect="1"/>
          </p:cNvGraphicFramePr>
          <p:nvPr>
            <p:extLst>
              <p:ext uri="{D42A27DB-BD31-4B8C-83A1-F6EECF244321}">
                <p14:modId xmlns:p14="http://schemas.microsoft.com/office/powerpoint/2010/main" val="3551880574"/>
              </p:ext>
            </p:extLst>
          </p:nvPr>
        </p:nvGraphicFramePr>
        <p:xfrm>
          <a:off x="3205162" y="-503299"/>
          <a:ext cx="5291138" cy="7487005"/>
        </p:xfrm>
        <a:graphic>
          <a:graphicData uri="http://schemas.openxmlformats.org/presentationml/2006/ole">
            <mc:AlternateContent xmlns:mc="http://schemas.openxmlformats.org/markup-compatibility/2006">
              <mc:Choice xmlns:v="urn:schemas-microsoft-com:vml" Requires="v">
                <p:oleObj spid="_x0000_s3099" name="Acrobat Document" r:id="rId4" imgW="5667136" imgH="8019778" progId="AcroExch.Document.DC">
                  <p:embed/>
                </p:oleObj>
              </mc:Choice>
              <mc:Fallback>
                <p:oleObj name="Acrobat Document" r:id="rId4" imgW="5667136" imgH="8019778" progId="AcroExch.Document.DC">
                  <p:embed/>
                  <p:pic>
                    <p:nvPicPr>
                      <p:cNvPr id="0" name=""/>
                      <p:cNvPicPr/>
                      <p:nvPr/>
                    </p:nvPicPr>
                    <p:blipFill>
                      <a:blip r:embed="rId5"/>
                      <a:stretch>
                        <a:fillRect/>
                      </a:stretch>
                    </p:blipFill>
                    <p:spPr>
                      <a:xfrm>
                        <a:off x="3205162" y="-503299"/>
                        <a:ext cx="5291138" cy="7487005"/>
                      </a:xfrm>
                      <a:prstGeom prst="rect">
                        <a:avLst/>
                      </a:prstGeom>
                    </p:spPr>
                  </p:pic>
                </p:oleObj>
              </mc:Fallback>
            </mc:AlternateContent>
          </a:graphicData>
        </a:graphic>
      </p:graphicFrame>
    </p:spTree>
    <p:extLst>
      <p:ext uri="{BB962C8B-B14F-4D97-AF65-F5344CB8AC3E}">
        <p14:creationId xmlns:p14="http://schemas.microsoft.com/office/powerpoint/2010/main" val="35553302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lnSpcReduction="10000"/>
          </a:bodyPr>
          <a:lstStyle/>
          <a:p>
            <a:pPr marL="0" indent="0">
              <a:buNone/>
            </a:pPr>
            <a:r>
              <a:rPr lang="de-DE" sz="2400" b="1" dirty="0"/>
              <a:t>5. Hearing und Erstellung des Besetzungsvorschlages</a:t>
            </a:r>
          </a:p>
          <a:p>
            <a:pPr marL="0" indent="0">
              <a:buNone/>
            </a:pPr>
            <a:r>
              <a:rPr lang="de-DE" sz="2000" i="1" dirty="0"/>
              <a:t>Umfang eines Besetzungsvorschlages</a:t>
            </a:r>
          </a:p>
          <a:p>
            <a:pPr marL="0" indent="0">
              <a:buNone/>
            </a:pPr>
            <a:endParaRPr lang="de-DE" sz="2400" b="1" dirty="0"/>
          </a:p>
          <a:p>
            <a:pPr algn="just">
              <a:buFontTx/>
              <a:buChar char="-"/>
            </a:pPr>
            <a:r>
              <a:rPr lang="de-DE" sz="2000" dirty="0"/>
              <a:t>Ein Besetzungsvorschlag soll mindestens 3 Personen umfassen. Besetzungsvorschlägen mit weniger als 3 Bewerberinnen und Bewerber ist daher eine Begründung beizufügen, aus der sich ergibt, welche Anhaltspunkte den Fachbereich dazu bewogen haben, von der Soll-Vorschrift des § 50 Abs.2 </a:t>
            </a:r>
            <a:r>
              <a:rPr lang="de-DE" sz="2000" dirty="0" err="1"/>
              <a:t>HochSchG</a:t>
            </a:r>
            <a:r>
              <a:rPr lang="de-DE" sz="2000" dirty="0"/>
              <a:t> abzuweichen bzw. welche Schwierigkeiten bestanden. </a:t>
            </a:r>
          </a:p>
          <a:p>
            <a:pPr marL="0" indent="0" algn="r">
              <a:buNone/>
            </a:pPr>
            <a:r>
              <a:rPr lang="de-DE" sz="2000" dirty="0"/>
              <a:t>    (§ 50 Abs.2 </a:t>
            </a:r>
            <a:r>
              <a:rPr lang="de-DE" sz="2000" dirty="0" err="1"/>
              <a:t>HochSchG</a:t>
            </a:r>
            <a:r>
              <a:rPr lang="de-DE" sz="2000" dirty="0"/>
              <a:t> u. Ziff. 4.3.6.3. Berufungsleitfaden JGU) </a:t>
            </a:r>
          </a:p>
          <a:p>
            <a:pPr marL="0" indent="0" algn="just">
              <a:buNone/>
            </a:pPr>
            <a:endParaRPr lang="de-DE" sz="2000" dirty="0"/>
          </a:p>
          <a:p>
            <a:pPr algn="just">
              <a:buFontTx/>
              <a:buChar char="-"/>
            </a:pPr>
            <a:r>
              <a:rPr lang="de-DE" sz="2000" dirty="0"/>
              <a:t>Mitglieder der eigenen Hochschule dürfen nur in begründeten Ausnahmefällen in den Besetzungsvorschlag aufgenommen werden. </a:t>
            </a:r>
          </a:p>
          <a:p>
            <a:pPr marL="0" indent="0" algn="r">
              <a:buNone/>
            </a:pPr>
            <a:r>
              <a:rPr lang="de-DE" sz="2000" dirty="0"/>
              <a:t>    (§ 50 Abs.2 </a:t>
            </a:r>
            <a:r>
              <a:rPr lang="de-DE" sz="2000" dirty="0" err="1"/>
              <a:t>HochSchG</a:t>
            </a:r>
            <a:r>
              <a:rPr lang="de-DE" sz="2000" dirty="0"/>
              <a:t> </a:t>
            </a:r>
            <a:r>
              <a:rPr lang="de-DE" sz="2000" dirty="0" err="1"/>
              <a:t>u.Ziff</a:t>
            </a:r>
            <a:r>
              <a:rPr lang="de-DE" sz="2000" dirty="0"/>
              <a:t>. 4.3.6.2. Berufungsleitfaden JGU )</a:t>
            </a:r>
          </a:p>
          <a:p>
            <a:pPr marL="0" indent="0">
              <a:buNone/>
            </a:pPr>
            <a:endParaRPr lang="de-DE" sz="1051" dirty="0">
              <a:latin typeface="Arial" panose="020B0604020202020204" pitchFamily="34" charset="0"/>
            </a:endParaRPr>
          </a:p>
          <a:p>
            <a:pPr marL="0" indent="0">
              <a:buNone/>
            </a:pPr>
            <a:endParaRPr lang="de-DE" sz="140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9139308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lnSpcReduction="10000"/>
          </a:bodyPr>
          <a:lstStyle/>
          <a:p>
            <a:pPr marL="0" indent="0">
              <a:buNone/>
            </a:pPr>
            <a:r>
              <a:rPr lang="de-DE" sz="2400" b="1" dirty="0"/>
              <a:t>5. Hearing und Erstellung des Besetzungsvorschlages</a:t>
            </a:r>
          </a:p>
          <a:p>
            <a:pPr marL="0" indent="0">
              <a:lnSpc>
                <a:spcPct val="100000"/>
              </a:lnSpc>
              <a:spcBef>
                <a:spcPts val="0"/>
              </a:spcBef>
              <a:buNone/>
            </a:pPr>
            <a:r>
              <a:rPr lang="de-DE" sz="2000" i="1" dirty="0"/>
              <a:t>Begründung eines Besetzungsvorschlages (Berufungsleitfaden UM, Ziff. 7.1.)</a:t>
            </a:r>
          </a:p>
          <a:p>
            <a:pPr marL="0" indent="0">
              <a:lnSpc>
                <a:spcPct val="100000"/>
              </a:lnSpc>
              <a:spcBef>
                <a:spcPts val="0"/>
              </a:spcBef>
              <a:buNone/>
            </a:pPr>
            <a:endParaRPr lang="de-DE" sz="2000" i="1" dirty="0"/>
          </a:p>
          <a:p>
            <a:pPr marL="0" indent="0">
              <a:lnSpc>
                <a:spcPct val="100000"/>
              </a:lnSpc>
              <a:spcBef>
                <a:spcPts val="0"/>
              </a:spcBef>
              <a:buNone/>
            </a:pPr>
            <a:r>
              <a:rPr lang="de-DE" sz="2000" dirty="0"/>
              <a:t>Insbesondere ist die Reihenfolge des Besetzungsvorschlages in Form einer </a:t>
            </a:r>
            <a:r>
              <a:rPr lang="de-DE" sz="2000" u="sng" dirty="0"/>
              <a:t>inhaltlichen</a:t>
            </a:r>
            <a:r>
              <a:rPr lang="de-DE" sz="2000" dirty="0"/>
              <a:t> und </a:t>
            </a:r>
            <a:r>
              <a:rPr lang="de-DE" sz="2000" u="sng" dirty="0"/>
              <a:t>vergleichenden</a:t>
            </a:r>
            <a:r>
              <a:rPr lang="de-DE" sz="2000" dirty="0"/>
              <a:t> Würdigung der </a:t>
            </a:r>
          </a:p>
          <a:p>
            <a:pPr marL="0" indent="0">
              <a:lnSpc>
                <a:spcPct val="100000"/>
              </a:lnSpc>
              <a:spcBef>
                <a:spcPts val="0"/>
              </a:spcBef>
              <a:buNone/>
            </a:pPr>
            <a:endParaRPr lang="de-DE" sz="2000" dirty="0"/>
          </a:p>
          <a:p>
            <a:pPr lvl="1">
              <a:lnSpc>
                <a:spcPct val="100000"/>
              </a:lnSpc>
              <a:spcBef>
                <a:spcPts val="0"/>
              </a:spcBef>
            </a:pPr>
            <a:r>
              <a:rPr lang="de-DE" sz="2000" dirty="0"/>
              <a:t>Lehreignung und –erfolge (gemessen an Anzahl der Lehrveranstaltungen, Dauer der Lehrerfahr-</a:t>
            </a:r>
            <a:r>
              <a:rPr lang="de-DE" sz="2000" dirty="0" err="1"/>
              <a:t>ung</a:t>
            </a:r>
            <a:r>
              <a:rPr lang="de-DE" sz="2000" dirty="0"/>
              <a:t>, Qualität der Studierendenvorlesung) sowie</a:t>
            </a:r>
          </a:p>
          <a:p>
            <a:pPr marL="457211" lvl="1" indent="0">
              <a:lnSpc>
                <a:spcPct val="100000"/>
              </a:lnSpc>
              <a:spcBef>
                <a:spcPts val="0"/>
              </a:spcBef>
              <a:buNone/>
            </a:pPr>
            <a:endParaRPr lang="de-DE" sz="2000" dirty="0"/>
          </a:p>
          <a:p>
            <a:pPr lvl="1">
              <a:lnSpc>
                <a:spcPct val="100000"/>
              </a:lnSpc>
              <a:spcBef>
                <a:spcPts val="0"/>
              </a:spcBef>
            </a:pPr>
            <a:r>
              <a:rPr lang="de-DE" sz="2000" dirty="0"/>
              <a:t>der Forschungsleistungen (gemessen an Anzahl und Art der Publikationen, Drittmitteleinwerbungen, Preise, Stipendien, etc.) und </a:t>
            </a:r>
          </a:p>
          <a:p>
            <a:pPr marL="457211" lvl="1" indent="0">
              <a:lnSpc>
                <a:spcPct val="100000"/>
              </a:lnSpc>
              <a:spcBef>
                <a:spcPts val="0"/>
              </a:spcBef>
              <a:buNone/>
            </a:pPr>
            <a:endParaRPr lang="de-DE" sz="2000" dirty="0"/>
          </a:p>
          <a:p>
            <a:pPr lvl="1">
              <a:lnSpc>
                <a:spcPct val="100000"/>
              </a:lnSpc>
              <a:spcBef>
                <a:spcPts val="0"/>
              </a:spcBef>
            </a:pPr>
            <a:r>
              <a:rPr lang="de-DE" sz="2000" dirty="0"/>
              <a:t>bei klinischen Professuren auch die klinische Eignung (klinische Arbeitsschwerpunkte, OP-Katalog)</a:t>
            </a:r>
          </a:p>
          <a:p>
            <a:pPr marL="0" indent="0">
              <a:lnSpc>
                <a:spcPct val="100000"/>
              </a:lnSpc>
              <a:spcBef>
                <a:spcPts val="0"/>
              </a:spcBef>
              <a:buNone/>
            </a:pPr>
            <a:endParaRPr lang="de-DE" sz="2000" i="1" dirty="0"/>
          </a:p>
          <a:p>
            <a:pPr marL="0" indent="0">
              <a:lnSpc>
                <a:spcPct val="100000"/>
              </a:lnSpc>
              <a:spcBef>
                <a:spcPts val="0"/>
              </a:spcBef>
              <a:buNone/>
            </a:pPr>
            <a:endParaRPr lang="de-DE" sz="2400" dirty="0">
              <a:latin typeface="Arial" panose="020B0604020202020204" pitchFamily="34" charset="0"/>
            </a:endParaRPr>
          </a:p>
          <a:p>
            <a:pPr marL="0" indent="0">
              <a:lnSpc>
                <a:spcPct val="100000"/>
              </a:lnSpc>
              <a:spcBef>
                <a:spcPts val="0"/>
              </a:spcBef>
              <a:buNone/>
            </a:pPr>
            <a:endParaRPr lang="de-DE" sz="2201" i="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19948943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5. Hearing und Erstellung des Besetzungsvorschlages</a:t>
            </a:r>
          </a:p>
          <a:p>
            <a:pPr marL="0" indent="0">
              <a:spcBef>
                <a:spcPts val="0"/>
              </a:spcBef>
              <a:buNone/>
            </a:pPr>
            <a:r>
              <a:rPr lang="de-DE" sz="2000" i="1" dirty="0"/>
              <a:t>Geheime Abstimmung (§38 (3) </a:t>
            </a:r>
            <a:r>
              <a:rPr lang="de-DE" sz="2000" i="1" dirty="0" err="1"/>
              <a:t>HochSchG</a:t>
            </a:r>
            <a:r>
              <a:rPr lang="de-DE" sz="2000" i="1" dirty="0"/>
              <a:t> u. Ziff. 7.1. Berufungsleitfaden UM)</a:t>
            </a:r>
          </a:p>
          <a:p>
            <a:pPr marL="0" indent="0">
              <a:buNone/>
            </a:pPr>
            <a:endParaRPr lang="de-DE" sz="2000" dirty="0"/>
          </a:p>
          <a:p>
            <a:pPr marL="0" indent="0">
              <a:buNone/>
            </a:pPr>
            <a:r>
              <a:rPr lang="de-DE" sz="2000" dirty="0"/>
              <a:t>„Über jeden der drei Listenplätze ist gesondert und in geheimer Wahl abzustimmen. Gewählt ist, wer die Mehrheit der abgegebenen Stimmen erhalten hat. Auch die Abstimmung über die Gesamtliste erfolgt in geheimer Wahl.“ </a:t>
            </a:r>
            <a:endParaRPr lang="de-DE" sz="140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17149255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5. Hearing und Erstellung des Besetzungsvorschlages</a:t>
            </a:r>
          </a:p>
          <a:p>
            <a:pPr marL="0" indent="0">
              <a:lnSpc>
                <a:spcPct val="100000"/>
              </a:lnSpc>
              <a:spcBef>
                <a:spcPts val="0"/>
              </a:spcBef>
              <a:buNone/>
            </a:pPr>
            <a:r>
              <a:rPr lang="de-DE" sz="2000" i="1" dirty="0"/>
              <a:t>Externe Gutachter (Grundordnung § 17, (5)) </a:t>
            </a:r>
          </a:p>
          <a:p>
            <a:pPr marL="0" indent="0">
              <a:lnSpc>
                <a:spcPct val="100000"/>
              </a:lnSpc>
              <a:spcBef>
                <a:spcPts val="0"/>
              </a:spcBef>
              <a:buNone/>
            </a:pPr>
            <a:endParaRPr lang="de-DE" sz="2000" i="1" dirty="0">
              <a:latin typeface="Arial" panose="020B0604020202020204" pitchFamily="34" charset="0"/>
            </a:endParaRPr>
          </a:p>
          <a:p>
            <a:pPr marL="0" indent="0" algn="just">
              <a:lnSpc>
                <a:spcPct val="100000"/>
              </a:lnSpc>
              <a:spcBef>
                <a:spcPts val="0"/>
              </a:spcBef>
              <a:buNone/>
            </a:pPr>
            <a:endParaRPr lang="de-DE" sz="2000" dirty="0"/>
          </a:p>
          <a:p>
            <a:pPr marL="0" indent="0" algn="just">
              <a:lnSpc>
                <a:spcPct val="100000"/>
              </a:lnSpc>
              <a:spcBef>
                <a:spcPts val="0"/>
              </a:spcBef>
              <a:buNone/>
            </a:pPr>
            <a:r>
              <a:rPr lang="de-DE" sz="2000" dirty="0"/>
              <a:t>„Der zuständige Fachbereichsrat oder das Kollegialorgan des zuständigen Teilfachbereiches holt zu den in die engere Wahl gezogenen Bewerberinnen und Bewerbern mindestens ein, in der Regel zwei auswärtige, vergleichende Gutachten ein. Zu den vom Fachbereich ausgewählten Gutachter-innen und Gutachtern ist in Umsetzung des § 50 Abs.2 </a:t>
            </a:r>
            <a:r>
              <a:rPr lang="de-DE" sz="2000" dirty="0" err="1"/>
              <a:t>HochSchG</a:t>
            </a:r>
            <a:r>
              <a:rPr lang="de-DE" sz="2000" dirty="0"/>
              <a:t> das Einvernehmen der Präsi-dentin oder des Präsidenten einzuholen. […]“</a:t>
            </a:r>
          </a:p>
          <a:p>
            <a:pPr marL="0" indent="0">
              <a:lnSpc>
                <a:spcPct val="100000"/>
              </a:lnSpc>
              <a:spcBef>
                <a:spcPts val="0"/>
              </a:spcBef>
              <a:buNone/>
            </a:pPr>
            <a:endParaRPr lang="de-DE" sz="2000" i="1" dirty="0">
              <a:latin typeface="Arial" panose="020B0604020202020204" pitchFamily="34" charset="0"/>
            </a:endParaRPr>
          </a:p>
          <a:p>
            <a:pPr marL="0" indent="0">
              <a:lnSpc>
                <a:spcPct val="100000"/>
              </a:lnSpc>
              <a:spcBef>
                <a:spcPts val="0"/>
              </a:spcBef>
              <a:buNone/>
            </a:pPr>
            <a:endParaRPr lang="de-DE" sz="2201" i="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9755690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5. Hearing und Erstellung des Besetzungsvorschlages</a:t>
            </a:r>
          </a:p>
          <a:p>
            <a:pPr marL="0" indent="0">
              <a:lnSpc>
                <a:spcPct val="100000"/>
              </a:lnSpc>
              <a:spcBef>
                <a:spcPts val="0"/>
              </a:spcBef>
              <a:buNone/>
            </a:pPr>
            <a:r>
              <a:rPr lang="de-DE" sz="2000" i="1" dirty="0"/>
              <a:t>Studentische Stellungnahme (Grundordnung § 17, (6))</a:t>
            </a:r>
          </a:p>
          <a:p>
            <a:pPr marL="0" indent="0">
              <a:lnSpc>
                <a:spcPct val="100000"/>
              </a:lnSpc>
              <a:spcBef>
                <a:spcPts val="0"/>
              </a:spcBef>
              <a:buNone/>
            </a:pPr>
            <a:endParaRPr lang="de-DE" sz="2201" i="1" dirty="0"/>
          </a:p>
          <a:p>
            <a:pPr marL="0" indent="0">
              <a:lnSpc>
                <a:spcPct val="100000"/>
              </a:lnSpc>
              <a:spcBef>
                <a:spcPts val="0"/>
              </a:spcBef>
              <a:buNone/>
            </a:pPr>
            <a:endParaRPr lang="de-DE" sz="2201" i="1" dirty="0"/>
          </a:p>
          <a:p>
            <a:pPr marL="0" indent="0">
              <a:lnSpc>
                <a:spcPct val="100000"/>
              </a:lnSpc>
              <a:spcBef>
                <a:spcPts val="0"/>
              </a:spcBef>
              <a:buNone/>
            </a:pPr>
            <a:r>
              <a:rPr lang="de-DE" sz="2000" dirty="0"/>
              <a:t>„[...] Darüber hinaus ist dem Besetzungsvorschlag eine Stellungnahme der studentischen Mitglieder der Berufungskommission zu der Lehrpräsentation der in den Besetzungsvorschlag aufgenommenen Personen aus studentischer Sicht beizufügen […]“</a:t>
            </a:r>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2454562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Gleichberechtigung/Gleichstellung</a:t>
            </a:r>
          </a:p>
          <a:p>
            <a:pPr marL="0" indent="0">
              <a:buNone/>
            </a:pPr>
            <a:endParaRPr lang="de-DE" sz="2400" dirty="0"/>
          </a:p>
          <a:p>
            <a:pPr marL="0" indent="0" algn="just">
              <a:buNone/>
            </a:pPr>
            <a:r>
              <a:rPr lang="de-DE" sz="2000" i="1" dirty="0"/>
              <a:t>Artikel 3, Absatz 2 Grundgesetz: </a:t>
            </a:r>
          </a:p>
          <a:p>
            <a:pPr marL="0" indent="0" algn="just">
              <a:buNone/>
            </a:pPr>
            <a:r>
              <a:rPr lang="de-DE" sz="2000" dirty="0"/>
              <a:t>„Männer und Frauen sind gleichberechtigt. </a:t>
            </a:r>
            <a:r>
              <a:rPr lang="de-DE" sz="2000" u="sng" dirty="0"/>
              <a:t>Der Staat fördert die tatsächliche Durchsetzung der Gleichberechtigung von Frauen und Männern </a:t>
            </a:r>
            <a:r>
              <a:rPr lang="de-DE" sz="2000" dirty="0"/>
              <a:t>und wirkt auf die Beseitigung bestehender Nachteile hin.“</a:t>
            </a:r>
          </a:p>
          <a:p>
            <a:pPr marL="0" indent="0" algn="just">
              <a:buNone/>
            </a:pPr>
            <a:r>
              <a:rPr lang="de-DE" sz="2000" i="1" dirty="0"/>
              <a:t>Artikel 3, Absatz 3 Grundgesetz: </a:t>
            </a:r>
          </a:p>
          <a:p>
            <a:pPr marL="0" indent="0" algn="just">
              <a:buNone/>
            </a:pPr>
            <a:r>
              <a:rPr lang="de-DE" sz="2000" dirty="0"/>
              <a:t>„Niemand darf wegen seines Geschlechtes, seiner Abstammung, seiner Rasse, seiner Sprache, seiner Heimat und Herkunft, seines Glaubens, seiner religiösen oder politischen Anschauungen benachteiligt oder bevorzugt werden. Niemand darf wegen seiner Behinderung benachteiligt werden.“</a:t>
            </a:r>
            <a:endParaRPr lang="de-DE" sz="2000" i="1" dirty="0">
              <a:solidFill>
                <a:schemeClr val="accent5">
                  <a:lumMod val="75000"/>
                </a:schemeClr>
              </a:solidFill>
            </a:endParaRPr>
          </a:p>
        </p:txBody>
      </p:sp>
      <p:sp>
        <p:nvSpPr>
          <p:cNvPr id="9" name="Titel 6">
            <a:extLst>
              <a:ext uri="{FF2B5EF4-FFF2-40B4-BE49-F238E27FC236}">
                <a16:creationId xmlns:a16="http://schemas.microsoft.com/office/drawing/2014/main" id="{D55DD5DC-DBE0-4A89-99B1-5FC54178D153}"/>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1. Rechtliche Grundbegriffe</a:t>
            </a:r>
            <a:r>
              <a:rPr lang="de-DE" dirty="0"/>
              <a:t/>
            </a:r>
            <a:br>
              <a:rPr lang="de-DE" dirty="0"/>
            </a:br>
            <a:endParaRPr lang="de-DE" dirty="0"/>
          </a:p>
        </p:txBody>
      </p:sp>
    </p:spTree>
    <p:extLst>
      <p:ext uri="{BB962C8B-B14F-4D97-AF65-F5344CB8AC3E}">
        <p14:creationId xmlns:p14="http://schemas.microsoft.com/office/powerpoint/2010/main" val="5272476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a:xfrm>
            <a:off x="838208" y="1830154"/>
            <a:ext cx="10515600" cy="4351338"/>
          </a:xfrm>
        </p:spPr>
        <p:txBody>
          <a:bodyPr>
            <a:normAutofit/>
          </a:bodyPr>
          <a:lstStyle/>
          <a:p>
            <a:pPr marL="0" indent="0">
              <a:buNone/>
            </a:pPr>
            <a:r>
              <a:rPr lang="de-DE" sz="2400" b="1" dirty="0"/>
              <a:t>5. Hearing und Erstellung des Besetzungsvorschlages</a:t>
            </a:r>
          </a:p>
          <a:p>
            <a:pPr marL="0" indent="0">
              <a:lnSpc>
                <a:spcPct val="100000"/>
              </a:lnSpc>
              <a:spcBef>
                <a:spcPts val="0"/>
              </a:spcBef>
              <a:buNone/>
            </a:pPr>
            <a:r>
              <a:rPr lang="de-DE" sz="2000" i="1" dirty="0"/>
              <a:t>Schriftliche Begründung durch den Fachbereich/WV (Grundordnung § 17, (6))</a:t>
            </a:r>
          </a:p>
          <a:p>
            <a:pPr marL="0" indent="0">
              <a:lnSpc>
                <a:spcPct val="100000"/>
              </a:lnSpc>
              <a:spcBef>
                <a:spcPts val="0"/>
              </a:spcBef>
              <a:buNone/>
            </a:pPr>
            <a:endParaRPr lang="de-DE" sz="2000" dirty="0"/>
          </a:p>
          <a:p>
            <a:pPr marL="0" indent="0">
              <a:lnSpc>
                <a:spcPct val="100000"/>
              </a:lnSpc>
              <a:spcBef>
                <a:spcPts val="0"/>
              </a:spcBef>
              <a:buNone/>
            </a:pPr>
            <a:r>
              <a:rPr lang="de-DE" sz="2000" dirty="0"/>
              <a:t>In der Begründung eines Besetzungsvorschlages ist mindestens auf folgende Aspekte einzugehen:</a:t>
            </a:r>
          </a:p>
          <a:p>
            <a:pPr marL="0" indent="0">
              <a:lnSpc>
                <a:spcPct val="100000"/>
              </a:lnSpc>
              <a:spcBef>
                <a:spcPts val="0"/>
              </a:spcBef>
              <a:buNone/>
            </a:pPr>
            <a:endParaRPr lang="de-DE" sz="2000" dirty="0"/>
          </a:p>
          <a:p>
            <a:pPr marL="0" indent="0">
              <a:lnSpc>
                <a:spcPct val="100000"/>
              </a:lnSpc>
              <a:spcBef>
                <a:spcPts val="0"/>
              </a:spcBef>
              <a:spcAft>
                <a:spcPts val="600"/>
              </a:spcAft>
              <a:buNone/>
            </a:pPr>
            <a:r>
              <a:rPr lang="de-DE" sz="2000" dirty="0"/>
              <a:t>Darstellung des Auswahlverfahrens und der Auswahl der in den Besetzungsvorschlag </a:t>
            </a:r>
            <a:r>
              <a:rPr lang="de-DE" sz="2000" dirty="0" err="1"/>
              <a:t>aufge-nommenen</a:t>
            </a:r>
            <a:r>
              <a:rPr lang="de-DE" sz="2000" dirty="0"/>
              <a:t> Personen einschließlich Begründung, warum</a:t>
            </a:r>
          </a:p>
          <a:p>
            <a:pPr marL="0" indent="0">
              <a:lnSpc>
                <a:spcPct val="100000"/>
              </a:lnSpc>
              <a:spcBef>
                <a:spcPts val="0"/>
              </a:spcBef>
              <a:spcAft>
                <a:spcPts val="600"/>
              </a:spcAft>
              <a:buNone/>
            </a:pPr>
            <a:r>
              <a:rPr lang="de-DE" sz="2000" dirty="0"/>
              <a:t>	a) die in den Besetzungsvorschlag aufgenommenen Personen berücksichtigt wurden, </a:t>
            </a:r>
          </a:p>
          <a:p>
            <a:pPr marL="0" indent="0">
              <a:lnSpc>
                <a:spcPct val="100000"/>
              </a:lnSpc>
              <a:spcBef>
                <a:spcPts val="0"/>
              </a:spcBef>
              <a:spcAft>
                <a:spcPts val="600"/>
              </a:spcAft>
              <a:buNone/>
            </a:pPr>
            <a:r>
              <a:rPr lang="de-DE" sz="2000" dirty="0"/>
              <a:t>	b) die übrigen Kandidatinnen und Kandidaten nicht berücksichtigt wurden und </a:t>
            </a:r>
          </a:p>
          <a:p>
            <a:pPr marL="0" indent="0">
              <a:lnSpc>
                <a:spcPct val="100000"/>
              </a:lnSpc>
              <a:spcBef>
                <a:spcPts val="0"/>
              </a:spcBef>
              <a:buNone/>
            </a:pPr>
            <a:r>
              <a:rPr lang="de-DE" sz="2000" dirty="0"/>
              <a:t>	c) die in die engere Wahl gekommenen, zur Probelehrveranstaltung und zum wissen-		   </a:t>
            </a:r>
            <a:r>
              <a:rPr lang="de-DE" sz="2000" dirty="0" err="1"/>
              <a:t>schaftlichen</a:t>
            </a:r>
            <a:r>
              <a:rPr lang="de-DE" sz="2000" dirty="0"/>
              <a:t> Vortrag gemäß Nr. 2 Satz 2 eingeladenen, jedoch nicht in den </a:t>
            </a:r>
            <a:r>
              <a:rPr lang="de-DE" sz="2000" dirty="0" err="1"/>
              <a:t>Besetzungs</a:t>
            </a:r>
            <a:r>
              <a:rPr lang="de-DE" sz="2000" dirty="0"/>
              <a:t> -	    	   </a:t>
            </a:r>
            <a:r>
              <a:rPr lang="de-DE" sz="2000" dirty="0" err="1"/>
              <a:t>vorschlag</a:t>
            </a:r>
            <a:r>
              <a:rPr lang="de-DE" sz="2000" dirty="0"/>
              <a:t> aufgenommenen Personen nicht berücksichtigt werden konnten.</a:t>
            </a:r>
          </a:p>
          <a:p>
            <a:pPr marL="0" indent="0">
              <a:lnSpc>
                <a:spcPct val="100000"/>
              </a:lnSpc>
              <a:spcBef>
                <a:spcPts val="0"/>
              </a:spcBef>
              <a:buNone/>
            </a:pPr>
            <a:endParaRPr lang="de-DE" sz="2000"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4443693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5. Hearing und Erstellung des Besetzungsvorschlages</a:t>
            </a:r>
          </a:p>
          <a:p>
            <a:pPr marL="0" indent="0">
              <a:lnSpc>
                <a:spcPct val="100000"/>
              </a:lnSpc>
              <a:spcBef>
                <a:spcPts val="0"/>
              </a:spcBef>
              <a:buNone/>
            </a:pPr>
            <a:endParaRPr lang="de-DE" sz="2201" i="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graphicFrame>
        <p:nvGraphicFramePr>
          <p:cNvPr id="6" name="Tabelle 2">
            <a:extLst>
              <a:ext uri="{FF2B5EF4-FFF2-40B4-BE49-F238E27FC236}">
                <a16:creationId xmlns:a16="http://schemas.microsoft.com/office/drawing/2014/main" id="{EFE2042A-163E-481D-8C2B-491E74E4B3AA}"/>
              </a:ext>
            </a:extLst>
          </p:cNvPr>
          <p:cNvGraphicFramePr>
            <a:graphicFrameLocks noGrp="1"/>
          </p:cNvGraphicFramePr>
          <p:nvPr>
            <p:extLst>
              <p:ext uri="{D42A27DB-BD31-4B8C-83A1-F6EECF244321}">
                <p14:modId xmlns:p14="http://schemas.microsoft.com/office/powerpoint/2010/main" val="395314498"/>
              </p:ext>
            </p:extLst>
          </p:nvPr>
        </p:nvGraphicFramePr>
        <p:xfrm>
          <a:off x="939798" y="2348604"/>
          <a:ext cx="10331238" cy="3828359"/>
        </p:xfrm>
        <a:graphic>
          <a:graphicData uri="http://schemas.openxmlformats.org/drawingml/2006/table">
            <a:tbl>
              <a:tblPr firstRow="1" bandRow="1">
                <a:tableStyleId>{2D5ABB26-0587-4C30-8999-92F81FD0307C}</a:tableStyleId>
              </a:tblPr>
              <a:tblGrid>
                <a:gridCol w="5053865">
                  <a:extLst>
                    <a:ext uri="{9D8B030D-6E8A-4147-A177-3AD203B41FA5}">
                      <a16:colId xmlns:a16="http://schemas.microsoft.com/office/drawing/2014/main" val="1337999515"/>
                    </a:ext>
                  </a:extLst>
                </a:gridCol>
                <a:gridCol w="5277373">
                  <a:extLst>
                    <a:ext uri="{9D8B030D-6E8A-4147-A177-3AD203B41FA5}">
                      <a16:colId xmlns:a16="http://schemas.microsoft.com/office/drawing/2014/main" val="2635185137"/>
                    </a:ext>
                  </a:extLst>
                </a:gridCol>
              </a:tblGrid>
              <a:tr h="378416">
                <a:tc>
                  <a:txBody>
                    <a:bodyPr/>
                    <a:lstStyle/>
                    <a:p>
                      <a:r>
                        <a:rPr lang="de-DE" sz="2000" b="0" i="1" dirty="0"/>
                        <a:t>Was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de-DE" sz="2000" b="0" i="1" dirty="0"/>
                        <a:t>Wer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96775283"/>
                  </a:ext>
                </a:extLst>
              </a:tr>
              <a:tr h="326863">
                <a:tc>
                  <a:txBody>
                    <a:bodyPr/>
                    <a:lstStyle/>
                    <a:p>
                      <a:r>
                        <a:rPr lang="de-DE" sz="1400" dirty="0">
                          <a:effectLst/>
                        </a:rPr>
                        <a:t>1. Einladung zum Hearing</a:t>
                      </a:r>
                      <a:endParaRPr lang="de-DE" sz="14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dirty="0"/>
                        <a:t>Ressort Forschung und Lehre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609344"/>
                  </a:ext>
                </a:extLst>
              </a:tr>
              <a:tr h="391268">
                <a:tc>
                  <a:txBody>
                    <a:bodyPr/>
                    <a:lstStyle/>
                    <a:p>
                      <a:r>
                        <a:rPr lang="de-DE" sz="1400" kern="1200" dirty="0">
                          <a:solidFill>
                            <a:schemeClr val="tx1"/>
                          </a:solidFill>
                          <a:latin typeface="+mn-lt"/>
                          <a:ea typeface="+mn-ea"/>
                          <a:cs typeface="+mn-cs"/>
                        </a:rPr>
                        <a:t>2. Bewerbertag (Hearing und anschließende nichtöffentliche Kommissionssitzung zur Erstellung des Besetzungsvorschlages)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a:t>Kandidat_innen</a:t>
                      </a:r>
                      <a:r>
                        <a:rPr lang="de-DE" sz="1400" dirty="0"/>
                        <a:t>, Studierende, Fachbereichsöffentlichkeit, Berufungskommission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65499"/>
                  </a:ext>
                </a:extLst>
              </a:tr>
              <a:tr h="494851">
                <a:tc>
                  <a:txBody>
                    <a:bodyPr/>
                    <a:lstStyle/>
                    <a:p>
                      <a:r>
                        <a:rPr lang="de-DE" sz="1400" kern="1200" dirty="0">
                          <a:solidFill>
                            <a:schemeClr val="bg1">
                              <a:lumMod val="50000"/>
                            </a:schemeClr>
                          </a:solidFill>
                          <a:latin typeface="+mn-lt"/>
                          <a:ea typeface="+mn-ea"/>
                          <a:cs typeface="+mn-cs"/>
                        </a:rPr>
                        <a:t>2b) bei W3-Leitungsprofessuren mit chirurgischem Anteil zudem Vor-Ort-Besuche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kern="1200" dirty="0">
                          <a:solidFill>
                            <a:schemeClr val="bg1">
                              <a:lumMod val="50000"/>
                            </a:schemeClr>
                          </a:solidFill>
                          <a:latin typeface="+mn-lt"/>
                          <a:ea typeface="+mn-ea"/>
                          <a:cs typeface="+mn-cs"/>
                        </a:rPr>
                        <a:t>Delegation der Berufungskommission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581273"/>
                  </a:ext>
                </a:extLst>
              </a:tr>
              <a:tr h="354158">
                <a:tc>
                  <a:txBody>
                    <a:bodyPr/>
                    <a:lstStyle/>
                    <a:p>
                      <a:r>
                        <a:rPr lang="de-DE" sz="1400" kern="1200" dirty="0">
                          <a:solidFill>
                            <a:schemeClr val="tx1"/>
                          </a:solidFill>
                          <a:latin typeface="+mn-lt"/>
                          <a:ea typeface="+mn-ea"/>
                          <a:cs typeface="+mn-cs"/>
                        </a:rPr>
                        <a:t>3. Einholung von 2 externen Gutachten zum Besetzungsvorschlag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dirty="0"/>
                        <a:t>Ressort Forschung und Lehre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4392750"/>
                  </a:ext>
                </a:extLst>
              </a:tr>
              <a:tr h="362118">
                <a:tc>
                  <a:txBody>
                    <a:bodyPr/>
                    <a:lstStyle/>
                    <a:p>
                      <a:r>
                        <a:rPr lang="de-DE" sz="1400" kern="1200" dirty="0">
                          <a:solidFill>
                            <a:schemeClr val="tx1"/>
                          </a:solidFill>
                          <a:latin typeface="+mn-lt"/>
                          <a:ea typeface="+mn-ea"/>
                          <a:cs typeface="+mn-cs"/>
                        </a:rPr>
                        <a:t>4. Eingabe einer Stellungnahme zur Lehrpräsentation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kern="1200" dirty="0">
                          <a:solidFill>
                            <a:schemeClr val="tx1"/>
                          </a:solidFill>
                          <a:latin typeface="+mn-lt"/>
                          <a:ea typeface="+mn-ea"/>
                          <a:cs typeface="+mn-cs"/>
                        </a:rPr>
                        <a:t>studierendes Kommissionsmitglied</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372156"/>
                  </a:ext>
                </a:extLst>
              </a:tr>
              <a:tr h="333173">
                <a:tc>
                  <a:txBody>
                    <a:bodyPr/>
                    <a:lstStyle/>
                    <a:p>
                      <a:r>
                        <a:rPr lang="de-DE" sz="1400" kern="1200" dirty="0">
                          <a:solidFill>
                            <a:schemeClr val="tx1"/>
                          </a:solidFill>
                          <a:latin typeface="+mn-lt"/>
                          <a:ea typeface="+mn-ea"/>
                          <a:cs typeface="+mn-cs"/>
                        </a:rPr>
                        <a:t>5. Beratung und Entscheid zum Besetzungsvorschlag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kern="1200" dirty="0">
                          <a:solidFill>
                            <a:schemeClr val="tx1"/>
                          </a:solidFill>
                          <a:latin typeface="+mn-lt"/>
                          <a:ea typeface="+mn-ea"/>
                          <a:cs typeface="+mn-cs"/>
                        </a:rPr>
                        <a:t>FBR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007839"/>
                  </a:ext>
                </a:extLst>
              </a:tr>
              <a:tr h="501319">
                <a:tc>
                  <a:txBody>
                    <a:bodyPr/>
                    <a:lstStyle/>
                    <a:p>
                      <a:r>
                        <a:rPr lang="de-DE" sz="1400" kern="1200" dirty="0">
                          <a:solidFill>
                            <a:schemeClr val="tx1"/>
                          </a:solidFill>
                          <a:latin typeface="+mn-lt"/>
                          <a:ea typeface="+mn-ea"/>
                          <a:cs typeface="+mn-cs"/>
                        </a:rPr>
                        <a:t>6. Umfassende Begründung des Besetzungsvorschlages und Bitte um Ruferteilung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kern="1200" dirty="0">
                          <a:solidFill>
                            <a:schemeClr val="tx1"/>
                          </a:solidFill>
                          <a:latin typeface="+mn-lt"/>
                          <a:ea typeface="+mn-ea"/>
                          <a:cs typeface="+mn-cs"/>
                        </a:rPr>
                        <a:t>Wissenschaftlicher Vorstand an Präsident der JGU</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283846"/>
                  </a:ext>
                </a:extLst>
              </a:tr>
              <a:tr h="501319">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1400" kern="1200" dirty="0">
                          <a:solidFill>
                            <a:schemeClr val="tx1"/>
                          </a:solidFill>
                          <a:latin typeface="+mn-lt"/>
                          <a:ea typeface="+mn-ea"/>
                          <a:cs typeface="+mn-cs"/>
                        </a:rPr>
                        <a:t>7. Beratung und Entscheid zum Besetzungsvorschlag</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400" kern="1200" dirty="0">
                          <a:solidFill>
                            <a:schemeClr val="tx1"/>
                          </a:solidFill>
                          <a:latin typeface="+mn-lt"/>
                          <a:ea typeface="+mn-ea"/>
                          <a:cs typeface="+mn-cs"/>
                        </a:rPr>
                        <a:t>Senat der JGU</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9930712"/>
                  </a:ext>
                </a:extLst>
              </a:tr>
            </a:tbl>
          </a:graphicData>
        </a:graphic>
      </p:graphicFrame>
    </p:spTree>
    <p:extLst>
      <p:ext uri="{BB962C8B-B14F-4D97-AF65-F5344CB8AC3E}">
        <p14:creationId xmlns:p14="http://schemas.microsoft.com/office/powerpoint/2010/main" val="35951736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8" name="Inhaltsplatzhalter 7"/>
          <p:cNvSpPr>
            <a:spLocks noGrp="1"/>
          </p:cNvSpPr>
          <p:nvPr>
            <p:ph idx="1"/>
          </p:nvPr>
        </p:nvSpPr>
        <p:spPr/>
        <p:txBody>
          <a:bodyPr>
            <a:normAutofit/>
          </a:bodyPr>
          <a:lstStyle/>
          <a:p>
            <a:pPr marL="0" indent="0">
              <a:buNone/>
            </a:pPr>
            <a:r>
              <a:rPr lang="de-DE" sz="2400" b="1" dirty="0"/>
              <a:t>5. Hearing und Erstellung des Besetzungsvorschlages</a:t>
            </a:r>
          </a:p>
          <a:p>
            <a:pPr marL="0" indent="0">
              <a:buNone/>
            </a:pPr>
            <a:endParaRPr lang="de-DE" sz="2400" b="1" dirty="0"/>
          </a:p>
          <a:p>
            <a:pPr marL="0" indent="0">
              <a:buNone/>
            </a:pPr>
            <a:r>
              <a:rPr lang="de-DE" sz="2400" b="1" dirty="0">
                <a:latin typeface="Calibri" panose="020F0502020204030204" pitchFamily="34" charset="0"/>
                <a:cs typeface="Times New Roman" panose="02020603050405020304" pitchFamily="18" charset="0"/>
              </a:rPr>
              <a:t>Wie kann ich mitgestalten?</a:t>
            </a:r>
          </a:p>
          <a:p>
            <a:pPr marL="0" indent="0">
              <a:lnSpc>
                <a:spcPct val="100000"/>
              </a:lnSpc>
              <a:spcBef>
                <a:spcPts val="0"/>
              </a:spcBef>
              <a:buNone/>
            </a:pPr>
            <a:endParaRPr lang="de-DE" sz="2400" i="1" dirty="0"/>
          </a:p>
          <a:p>
            <a:pPr>
              <a:lnSpc>
                <a:spcPct val="100000"/>
              </a:lnSpc>
              <a:spcBef>
                <a:spcPts val="0"/>
              </a:spcBef>
              <a:spcAft>
                <a:spcPts val="601"/>
              </a:spcAft>
              <a:buFont typeface="Wingdings" panose="05000000000000000000" pitchFamily="2" charset="2"/>
              <a:buChar char="Ø"/>
            </a:pPr>
            <a:r>
              <a:rPr lang="de-DE" sz="2400" dirty="0"/>
              <a:t>Argumentieren Sie auf Grundlage des Ausschreibungstextes und seiner Kriterien</a:t>
            </a:r>
          </a:p>
          <a:p>
            <a:pPr>
              <a:lnSpc>
                <a:spcPct val="100000"/>
              </a:lnSpc>
              <a:spcBef>
                <a:spcPts val="0"/>
              </a:spcBef>
              <a:spcAft>
                <a:spcPts val="601"/>
              </a:spcAft>
              <a:buFont typeface="Wingdings" panose="05000000000000000000" pitchFamily="2" charset="2"/>
              <a:buChar char="Ø"/>
            </a:pPr>
            <a:r>
              <a:rPr lang="de-DE" sz="2400" dirty="0"/>
              <a:t>Vergleichen Sie nach einheitlichen Maßstäben</a:t>
            </a:r>
          </a:p>
          <a:p>
            <a:pPr>
              <a:lnSpc>
                <a:spcPct val="100000"/>
              </a:lnSpc>
              <a:spcBef>
                <a:spcPts val="0"/>
              </a:spcBef>
              <a:spcAft>
                <a:spcPts val="601"/>
              </a:spcAft>
              <a:buFont typeface="Wingdings" panose="05000000000000000000" pitchFamily="2" charset="2"/>
              <a:buChar char="Ø"/>
            </a:pPr>
            <a:r>
              <a:rPr lang="de-DE" sz="2400" dirty="0"/>
              <a:t>Begründen Sie Ihre Argumente stets inhaltlich</a:t>
            </a:r>
          </a:p>
          <a:p>
            <a:pPr>
              <a:lnSpc>
                <a:spcPct val="100000"/>
              </a:lnSpc>
              <a:spcBef>
                <a:spcPts val="0"/>
              </a:spcBef>
              <a:spcAft>
                <a:spcPts val="601"/>
              </a:spcAft>
              <a:buFont typeface="Wingdings" panose="05000000000000000000" pitchFamily="2" charset="2"/>
              <a:buChar char="Ø"/>
            </a:pPr>
            <a:r>
              <a:rPr lang="de-DE" sz="2400" dirty="0"/>
              <a:t>Verweisen Sie ggf. auf die gesetzlichen und satzungsrechtlichen Regelungen, um Gleichstellungsaspekten Nachdruck zu verleihen</a:t>
            </a:r>
          </a:p>
          <a:p>
            <a:pPr marL="0" indent="0">
              <a:buNone/>
            </a:pPr>
            <a:endParaRPr lang="de-DE" sz="2400" b="1" dirty="0"/>
          </a:p>
          <a:p>
            <a:pPr marL="0" indent="0">
              <a:lnSpc>
                <a:spcPct val="100000"/>
              </a:lnSpc>
              <a:spcBef>
                <a:spcPts val="0"/>
              </a:spcBef>
              <a:buNone/>
            </a:pPr>
            <a:endParaRPr lang="de-DE" sz="2201" i="1" dirty="0"/>
          </a:p>
        </p:txBody>
      </p:sp>
      <p:sp>
        <p:nvSpPr>
          <p:cNvPr id="9" name="Titel 6">
            <a:extLst>
              <a:ext uri="{FF2B5EF4-FFF2-40B4-BE49-F238E27FC236}">
                <a16:creationId xmlns:a16="http://schemas.microsoft.com/office/drawing/2014/main" id="{2988ABA7-3EFA-4B76-8108-BFD9F2BAA768}"/>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3. Verfahrensgestaltung als Kommissionsmitglied</a:t>
            </a:r>
            <a:r>
              <a:rPr lang="de-DE" dirty="0"/>
              <a:t/>
            </a:r>
            <a:br>
              <a:rPr lang="de-DE" dirty="0"/>
            </a:br>
            <a:endParaRPr lang="de-DE" dirty="0"/>
          </a:p>
        </p:txBody>
      </p:sp>
    </p:spTree>
    <p:extLst>
      <p:ext uri="{BB962C8B-B14F-4D97-AF65-F5344CB8AC3E}">
        <p14:creationId xmlns:p14="http://schemas.microsoft.com/office/powerpoint/2010/main" val="37838768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7" name="Titel 6"/>
          <p:cNvSpPr>
            <a:spLocks noGrp="1"/>
          </p:cNvSpPr>
          <p:nvPr>
            <p:ph type="title"/>
          </p:nvPr>
        </p:nvSpPr>
        <p:spPr/>
        <p:txBody>
          <a:bodyPr/>
          <a:lstStyle/>
          <a:p>
            <a:r>
              <a:rPr lang="de-DE" dirty="0"/>
              <a:t> </a:t>
            </a:r>
          </a:p>
        </p:txBody>
      </p:sp>
      <p:sp>
        <p:nvSpPr>
          <p:cNvPr id="8" name="Inhaltsplatzhalter 7"/>
          <p:cNvSpPr>
            <a:spLocks noGrp="1"/>
          </p:cNvSpPr>
          <p:nvPr>
            <p:ph idx="1"/>
          </p:nvPr>
        </p:nvSpPr>
        <p:spPr/>
        <p:txBody>
          <a:bodyPr>
            <a:normAutofit/>
          </a:bodyPr>
          <a:lstStyle/>
          <a:p>
            <a:pPr marL="0" indent="0">
              <a:buNone/>
            </a:pPr>
            <a:endParaRPr lang="de-DE" dirty="0"/>
          </a:p>
          <a:p>
            <a:pPr marL="0" indent="0">
              <a:buNone/>
            </a:pPr>
            <a:r>
              <a:rPr lang="de-DE" dirty="0"/>
              <a:t> </a:t>
            </a:r>
            <a:endParaRPr lang="de-DE" i="1" dirty="0">
              <a:solidFill>
                <a:schemeClr val="accent5">
                  <a:lumMod val="75000"/>
                </a:schemeClr>
              </a:solidFill>
            </a:endParaRPr>
          </a:p>
        </p:txBody>
      </p:sp>
      <p:sp>
        <p:nvSpPr>
          <p:cNvPr id="10" name="Textfeld 9">
            <a:extLst>
              <a:ext uri="{FF2B5EF4-FFF2-40B4-BE49-F238E27FC236}">
                <a16:creationId xmlns:a16="http://schemas.microsoft.com/office/drawing/2014/main" id="{5C6CB84B-8341-42EC-9807-4EE8DA060318}"/>
              </a:ext>
            </a:extLst>
          </p:cNvPr>
          <p:cNvSpPr txBox="1"/>
          <p:nvPr/>
        </p:nvSpPr>
        <p:spPr>
          <a:xfrm>
            <a:off x="1095482" y="1392316"/>
            <a:ext cx="18043418" cy="923330"/>
          </a:xfrm>
          <a:prstGeom prst="rect">
            <a:avLst/>
          </a:prstGeom>
          <a:noFill/>
        </p:spPr>
        <p:txBody>
          <a:bodyPr wrap="square">
            <a:spAutoFit/>
          </a:bodyPr>
          <a:lstStyle/>
          <a:p>
            <a:pPr marL="0" indent="0">
              <a:buNone/>
            </a:pPr>
            <a:r>
              <a:rPr lang="de-DE" sz="1800" b="1" dirty="0"/>
              <a:t>Verweise</a:t>
            </a:r>
          </a:p>
          <a:p>
            <a:pPr marL="0" indent="0">
              <a:buNone/>
            </a:pPr>
            <a:endParaRPr lang="de-DE" b="1" dirty="0"/>
          </a:p>
          <a:p>
            <a:pPr marL="0" indent="0">
              <a:buNone/>
            </a:pPr>
            <a:endParaRPr lang="de-DE" sz="1800" b="1" dirty="0"/>
          </a:p>
        </p:txBody>
      </p:sp>
      <p:graphicFrame>
        <p:nvGraphicFramePr>
          <p:cNvPr id="5" name="Tabelle 10">
            <a:extLst>
              <a:ext uri="{FF2B5EF4-FFF2-40B4-BE49-F238E27FC236}">
                <a16:creationId xmlns:a16="http://schemas.microsoft.com/office/drawing/2014/main" id="{9E10311B-3A2A-4BE0-928C-9EB7DA824AFF}"/>
              </a:ext>
            </a:extLst>
          </p:cNvPr>
          <p:cNvGraphicFramePr>
            <a:graphicFrameLocks noGrp="1"/>
          </p:cNvGraphicFramePr>
          <p:nvPr>
            <p:extLst>
              <p:ext uri="{D42A27DB-BD31-4B8C-83A1-F6EECF244321}">
                <p14:modId xmlns:p14="http://schemas.microsoft.com/office/powerpoint/2010/main" val="166600359"/>
              </p:ext>
            </p:extLst>
          </p:nvPr>
        </p:nvGraphicFramePr>
        <p:xfrm>
          <a:off x="1095482" y="2039303"/>
          <a:ext cx="10175554" cy="4140200"/>
        </p:xfrm>
        <a:graphic>
          <a:graphicData uri="http://schemas.openxmlformats.org/drawingml/2006/table">
            <a:tbl>
              <a:tblPr firstRow="1" bandRow="1">
                <a:tableStyleId>{F5AB1C69-6EDB-4FF4-983F-18BD219EF322}</a:tableStyleId>
              </a:tblPr>
              <a:tblGrid>
                <a:gridCol w="3389632">
                  <a:extLst>
                    <a:ext uri="{9D8B030D-6E8A-4147-A177-3AD203B41FA5}">
                      <a16:colId xmlns:a16="http://schemas.microsoft.com/office/drawing/2014/main" val="2457182348"/>
                    </a:ext>
                  </a:extLst>
                </a:gridCol>
                <a:gridCol w="3455277">
                  <a:extLst>
                    <a:ext uri="{9D8B030D-6E8A-4147-A177-3AD203B41FA5}">
                      <a16:colId xmlns:a16="http://schemas.microsoft.com/office/drawing/2014/main" val="2053530062"/>
                    </a:ext>
                  </a:extLst>
                </a:gridCol>
                <a:gridCol w="3330645">
                  <a:extLst>
                    <a:ext uri="{9D8B030D-6E8A-4147-A177-3AD203B41FA5}">
                      <a16:colId xmlns:a16="http://schemas.microsoft.com/office/drawing/2014/main" val="1332354150"/>
                    </a:ext>
                  </a:extLst>
                </a:gridCol>
              </a:tblGrid>
              <a:tr h="370840">
                <a:tc>
                  <a:txBody>
                    <a:bodyPr/>
                    <a:lstStyle/>
                    <a:p>
                      <a:r>
                        <a:rPr lang="de-DE" sz="1200" dirty="0"/>
                        <a:t>Quelle</a:t>
                      </a:r>
                    </a:p>
                  </a:txBody>
                  <a:tcPr/>
                </a:tc>
                <a:tc>
                  <a:txBody>
                    <a:bodyPr/>
                    <a:lstStyle/>
                    <a:p>
                      <a:r>
                        <a:rPr lang="de-DE" sz="1200" dirty="0"/>
                        <a:t>Link</a:t>
                      </a:r>
                    </a:p>
                  </a:txBody>
                  <a:tcPr/>
                </a:tc>
                <a:tc>
                  <a:txBody>
                    <a:bodyPr/>
                    <a:lstStyle/>
                    <a:p>
                      <a:r>
                        <a:rPr lang="de-DE" sz="1200" dirty="0"/>
                        <a:t>bei Berufungsverfahren insbesondere …</a:t>
                      </a:r>
                    </a:p>
                  </a:txBody>
                  <a:tcPr/>
                </a:tc>
                <a:extLst>
                  <a:ext uri="{0D108BD9-81ED-4DB2-BD59-A6C34878D82A}">
                    <a16:rowId xmlns:a16="http://schemas.microsoft.com/office/drawing/2014/main" val="3884381561"/>
                  </a:ext>
                </a:extLst>
              </a:tr>
              <a:tr h="370840">
                <a:tc>
                  <a:txBody>
                    <a:bodyPr/>
                    <a:lstStyle/>
                    <a:p>
                      <a:r>
                        <a:rPr lang="de-DE" sz="1200" kern="1200" dirty="0">
                          <a:solidFill>
                            <a:schemeClr val="dk1"/>
                          </a:solidFill>
                        </a:rPr>
                        <a:t>Grundgesetz</a:t>
                      </a:r>
                      <a:endParaRPr lang="de-DE" sz="1200" kern="1200" dirty="0">
                        <a:solidFill>
                          <a:schemeClr val="dk1"/>
                        </a:solidFill>
                        <a:latin typeface="+mn-lt"/>
                        <a:ea typeface="+mn-ea"/>
                        <a:cs typeface="+mn-cs"/>
                      </a:endParaRPr>
                    </a:p>
                  </a:txBody>
                  <a:tcPr/>
                </a:tc>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600" b="1" dirty="0">
                          <a:hlinkClick r:id="rId3"/>
                        </a:rPr>
                        <a:t>https://www.gesetze-im-internet.de/gg/BJNR000010949.html</a:t>
                      </a:r>
                      <a:endParaRPr lang="de-DE" sz="600" b="1" dirty="0"/>
                    </a:p>
                    <a:p>
                      <a:endParaRPr lang="de-DE" sz="600" dirty="0"/>
                    </a:p>
                  </a:txBody>
                  <a:tcPr/>
                </a:tc>
                <a:tc>
                  <a:txBody>
                    <a:bodyPr/>
                    <a:lstStyle/>
                    <a:p>
                      <a:r>
                        <a:rPr lang="de-DE" sz="1200" dirty="0" smtClean="0"/>
                        <a:t>Art</a:t>
                      </a:r>
                      <a:r>
                        <a:rPr lang="de-DE" sz="1200" dirty="0"/>
                        <a:t>. 3, Abs. 2 u. 3; Art. 5, Abs. 3; Art. 33, Abs. 2 </a:t>
                      </a:r>
                    </a:p>
                  </a:txBody>
                  <a:tcPr/>
                </a:tc>
                <a:extLst>
                  <a:ext uri="{0D108BD9-81ED-4DB2-BD59-A6C34878D82A}">
                    <a16:rowId xmlns:a16="http://schemas.microsoft.com/office/drawing/2014/main" val="865724264"/>
                  </a:ext>
                </a:extLst>
              </a:tr>
              <a:tr h="370840">
                <a:tc>
                  <a:txBody>
                    <a:bodyPr/>
                    <a:lstStyle/>
                    <a:p>
                      <a:r>
                        <a:rPr lang="de-DE" sz="1200" kern="1200" dirty="0">
                          <a:solidFill>
                            <a:schemeClr val="dk1"/>
                          </a:solidFill>
                        </a:rPr>
                        <a:t>Hochschulurteil BVerfG 1973</a:t>
                      </a:r>
                      <a:endParaRPr lang="de-DE" sz="1200" kern="1200" dirty="0">
                        <a:solidFill>
                          <a:schemeClr val="dk1"/>
                        </a:solidFill>
                        <a:latin typeface="+mn-lt"/>
                        <a:ea typeface="+mn-ea"/>
                        <a:cs typeface="+mn-cs"/>
                      </a:endParaRPr>
                    </a:p>
                  </a:txBody>
                  <a:tcPr/>
                </a:tc>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600" b="0" u="sng" strike="noStrike" baseline="0" dirty="0">
                          <a:solidFill>
                            <a:srgbClr val="0563C1"/>
                          </a:solidFill>
                          <a:hlinkClick r:id="rId4"/>
                        </a:rPr>
                        <a:t>http://www.servat.unibe.ch/dfr/bv035079.html</a:t>
                      </a:r>
                      <a:endParaRPr lang="de-DE" sz="600" b="0" u="none" strike="noStrike" baseline="0" dirty="0">
                        <a:solidFill>
                          <a:srgbClr val="0563C1"/>
                        </a:solidFill>
                        <a:hlinkClick r:id="rId4"/>
                      </a:endParaRPr>
                    </a:p>
                    <a:p>
                      <a:endParaRPr lang="de-DE" sz="600" dirty="0"/>
                    </a:p>
                  </a:txBody>
                  <a:tcPr/>
                </a:tc>
                <a:tc>
                  <a:txBody>
                    <a:bodyPr/>
                    <a:lstStyle/>
                    <a:p>
                      <a:endParaRPr lang="de-DE" sz="1200" dirty="0"/>
                    </a:p>
                  </a:txBody>
                  <a:tcPr/>
                </a:tc>
                <a:extLst>
                  <a:ext uri="{0D108BD9-81ED-4DB2-BD59-A6C34878D82A}">
                    <a16:rowId xmlns:a16="http://schemas.microsoft.com/office/drawing/2014/main" val="4131775275"/>
                  </a:ext>
                </a:extLst>
              </a:tr>
              <a:tr h="370840">
                <a:tc>
                  <a:txBody>
                    <a:bodyPr/>
                    <a:lstStyle/>
                    <a:p>
                      <a:r>
                        <a:rPr lang="de-DE" sz="1200" kern="1200" dirty="0">
                          <a:solidFill>
                            <a:schemeClr val="dk1"/>
                          </a:solidFill>
                        </a:rPr>
                        <a:t>Hochschulgesetz RLP</a:t>
                      </a:r>
                      <a:endParaRPr lang="de-DE" sz="1200" kern="1200" dirty="0">
                        <a:solidFill>
                          <a:schemeClr val="dk1"/>
                        </a:solidFill>
                        <a:latin typeface="+mn-lt"/>
                        <a:ea typeface="+mn-ea"/>
                        <a:cs typeface="+mn-cs"/>
                      </a:endParaRPr>
                    </a:p>
                  </a:txBody>
                  <a:tcPr/>
                </a:tc>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600" b="1" dirty="0">
                          <a:hlinkClick r:id="rId5"/>
                        </a:rPr>
                        <a:t>http://landesrecht.rlp.de/jportal/portal/t/fwd/page/bsrlpprod.psml?pid=Dokumentanzeige&amp;showdoccase=1&amp;js_peid=Trefferliste&amp;fromdoctodoc=yes&amp;doc.id=jlr-HSchulGRP2020rahmen&amp;doc.part=X&amp;doc.price=0.0&amp;doc.hl=0</a:t>
                      </a:r>
                      <a:endParaRPr lang="de-DE" sz="600" b="1" dirty="0"/>
                    </a:p>
                    <a:p>
                      <a:pPr marL="0" marR="0" lvl="0" indent="0" algn="l" defTabSz="914422" rtl="0" eaLnBrk="1" fontAlgn="auto" latinLnBrk="0" hangingPunct="1">
                        <a:lnSpc>
                          <a:spcPct val="100000"/>
                        </a:lnSpc>
                        <a:spcBef>
                          <a:spcPts val="0"/>
                        </a:spcBef>
                        <a:spcAft>
                          <a:spcPts val="0"/>
                        </a:spcAft>
                        <a:buClrTx/>
                        <a:buSzTx/>
                        <a:buFontTx/>
                        <a:buNone/>
                        <a:tabLst/>
                        <a:defRPr/>
                      </a:pPr>
                      <a:endParaRPr lang="de-DE" sz="600" b="1" dirty="0"/>
                    </a:p>
                  </a:txBody>
                  <a:tcPr/>
                </a:tc>
                <a:tc>
                  <a:txBody>
                    <a:bodyPr/>
                    <a:lstStyle/>
                    <a:p>
                      <a:r>
                        <a:rPr lang="de-DE" sz="1200" dirty="0" smtClean="0"/>
                        <a:t>§ </a:t>
                      </a:r>
                      <a:r>
                        <a:rPr lang="de-DE" sz="1200" dirty="0"/>
                        <a:t>37; § 38; § 43; § 49-51; § 54; § 55</a:t>
                      </a:r>
                    </a:p>
                  </a:txBody>
                  <a:tcPr/>
                </a:tc>
                <a:extLst>
                  <a:ext uri="{0D108BD9-81ED-4DB2-BD59-A6C34878D82A}">
                    <a16:rowId xmlns:a16="http://schemas.microsoft.com/office/drawing/2014/main" val="2435968423"/>
                  </a:ext>
                </a:extLst>
              </a:tr>
              <a:tr h="370840">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rPr>
                        <a:t>Grundordnung JGU</a:t>
                      </a:r>
                    </a:p>
                    <a:p>
                      <a:endParaRPr lang="de-DE" sz="1200" kern="1200" dirty="0">
                        <a:solidFill>
                          <a:schemeClr val="dk1"/>
                        </a:solidFill>
                        <a:latin typeface="+mn-lt"/>
                        <a:ea typeface="+mn-ea"/>
                        <a:cs typeface="+mn-cs"/>
                      </a:endParaRPr>
                    </a:p>
                  </a:txBody>
                  <a:tcPr/>
                </a:tc>
                <a:tc>
                  <a:txBody>
                    <a:bodyPr/>
                    <a:lstStyle/>
                    <a:p>
                      <a:pPr marL="0" indent="0">
                        <a:buNone/>
                      </a:pPr>
                      <a:r>
                        <a:rPr lang="de-DE" sz="600" b="1" dirty="0">
                          <a:hlinkClick r:id="rId6"/>
                        </a:rPr>
                        <a:t>https://organisation.uni-mainz.de/files/2019/01/grundordnung.pdf</a:t>
                      </a:r>
                      <a:endParaRPr lang="de-DE" sz="600" b="1" dirty="0"/>
                    </a:p>
                  </a:txBody>
                  <a:tcPr/>
                </a:tc>
                <a:tc>
                  <a:txBody>
                    <a:bodyPr/>
                    <a:lstStyle/>
                    <a:p>
                      <a:r>
                        <a:rPr lang="de-DE" sz="1200" dirty="0" smtClean="0"/>
                        <a:t>§  </a:t>
                      </a:r>
                      <a:r>
                        <a:rPr lang="de-DE" sz="1200" dirty="0"/>
                        <a:t>17</a:t>
                      </a:r>
                    </a:p>
                  </a:txBody>
                  <a:tcPr/>
                </a:tc>
                <a:extLst>
                  <a:ext uri="{0D108BD9-81ED-4DB2-BD59-A6C34878D82A}">
                    <a16:rowId xmlns:a16="http://schemas.microsoft.com/office/drawing/2014/main" val="3058082538"/>
                  </a:ext>
                </a:extLst>
              </a:tr>
              <a:tr h="370840">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rPr>
                        <a:t>Berufungsleitfaden JGU</a:t>
                      </a:r>
                    </a:p>
                    <a:p>
                      <a:endParaRPr lang="de-DE" sz="1200" kern="1200" dirty="0">
                        <a:solidFill>
                          <a:schemeClr val="dk1"/>
                        </a:solidFill>
                        <a:latin typeface="+mn-lt"/>
                        <a:ea typeface="+mn-ea"/>
                        <a:cs typeface="+mn-cs"/>
                      </a:endParaRPr>
                    </a:p>
                  </a:txBody>
                  <a:tcPr/>
                </a:tc>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600" b="1" dirty="0">
                          <a:hlinkClick r:id="rId7"/>
                        </a:rPr>
                        <a:t>https://organisation.uni-mainz.de/files/2020/06/01-leitfaden_besetzung_professuren.pdf</a:t>
                      </a:r>
                      <a:endParaRPr lang="de-DE" sz="600" b="1" dirty="0"/>
                    </a:p>
                  </a:txBody>
                  <a:tcPr/>
                </a:tc>
                <a:tc>
                  <a:txBody>
                    <a:bodyPr/>
                    <a:lstStyle/>
                    <a:p>
                      <a:endParaRPr lang="de-DE" sz="1200" dirty="0"/>
                    </a:p>
                  </a:txBody>
                  <a:tcPr/>
                </a:tc>
                <a:extLst>
                  <a:ext uri="{0D108BD9-81ED-4DB2-BD59-A6C34878D82A}">
                    <a16:rowId xmlns:a16="http://schemas.microsoft.com/office/drawing/2014/main" val="1409921320"/>
                  </a:ext>
                </a:extLst>
              </a:tr>
              <a:tr h="370840">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rPr>
                        <a:t>Berufungsleitfaden UM</a:t>
                      </a:r>
                    </a:p>
                    <a:p>
                      <a:endParaRPr lang="de-DE" sz="1200" kern="1200" dirty="0">
                        <a:solidFill>
                          <a:schemeClr val="dk1"/>
                        </a:solidFill>
                        <a:latin typeface="+mn-lt"/>
                        <a:ea typeface="+mn-ea"/>
                        <a:cs typeface="+mn-cs"/>
                      </a:endParaRPr>
                    </a:p>
                  </a:txBody>
                  <a:tcPr/>
                </a:tc>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600" b="1" dirty="0">
                          <a:hlinkClick r:id="rId8"/>
                        </a:rPr>
                        <a:t>http://www.um-mainz.de/typo3temp/secure_downloads/23325/0/2a7655556b71cfe9c34463763455c0f59cbf099a/2019-04-18_Berufungsleitfaden_UM_BeschlussFBR_mit_Anlagen.pdf</a:t>
                      </a:r>
                      <a:endParaRPr lang="de-DE" sz="600" b="1" dirty="0"/>
                    </a:p>
                    <a:p>
                      <a:endParaRPr lang="de-DE" sz="600" dirty="0"/>
                    </a:p>
                  </a:txBody>
                  <a:tcPr/>
                </a:tc>
                <a:tc>
                  <a:txBody>
                    <a:bodyPr/>
                    <a:lstStyle/>
                    <a:p>
                      <a:endParaRPr lang="de-DE" sz="1200" dirty="0"/>
                    </a:p>
                  </a:txBody>
                  <a:tcPr/>
                </a:tc>
                <a:extLst>
                  <a:ext uri="{0D108BD9-81ED-4DB2-BD59-A6C34878D82A}">
                    <a16:rowId xmlns:a16="http://schemas.microsoft.com/office/drawing/2014/main" val="2118521683"/>
                  </a:ext>
                </a:extLst>
              </a:tr>
              <a:tr h="370840">
                <a:tc>
                  <a:txBody>
                    <a:bodyPr/>
                    <a:lstStyle/>
                    <a:p>
                      <a:r>
                        <a:rPr lang="de-DE" sz="1200" kern="1200" dirty="0">
                          <a:solidFill>
                            <a:schemeClr val="dk1"/>
                          </a:solidFill>
                        </a:rPr>
                        <a:t>Allgemeines Gleichbehandlungsgesetz (AGG)</a:t>
                      </a:r>
                      <a:endParaRPr lang="de-DE" sz="1200" kern="1200" dirty="0">
                        <a:solidFill>
                          <a:schemeClr val="dk1"/>
                        </a:solidFill>
                        <a:latin typeface="+mn-lt"/>
                        <a:ea typeface="+mn-ea"/>
                        <a:cs typeface="+mn-cs"/>
                      </a:endParaRPr>
                    </a:p>
                  </a:txBody>
                  <a:tcPr/>
                </a:tc>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600" b="1" dirty="0">
                          <a:hlinkClick r:id="rId9"/>
                        </a:rPr>
                        <a:t>https://www.gesetze-im-internet.de/agg/index.html#BJNR189710006BJNE000300000</a:t>
                      </a:r>
                      <a:endParaRPr lang="de-DE" sz="600" b="1" dirty="0"/>
                    </a:p>
                    <a:p>
                      <a:endParaRPr lang="de-DE" sz="600" dirty="0"/>
                    </a:p>
                  </a:txBody>
                  <a:tcPr/>
                </a:tc>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1200" dirty="0" smtClean="0"/>
                        <a:t>§ </a:t>
                      </a:r>
                      <a:r>
                        <a:rPr lang="de-DE" sz="1200" dirty="0"/>
                        <a:t>1; § 3 Abs. 2</a:t>
                      </a:r>
                    </a:p>
                  </a:txBody>
                  <a:tcPr/>
                </a:tc>
                <a:extLst>
                  <a:ext uri="{0D108BD9-81ED-4DB2-BD59-A6C34878D82A}">
                    <a16:rowId xmlns:a16="http://schemas.microsoft.com/office/drawing/2014/main" val="2768184763"/>
                  </a:ext>
                </a:extLst>
              </a:tr>
              <a:tr h="370840">
                <a:tc>
                  <a:txBody>
                    <a:bodyPr/>
                    <a:lstStyle/>
                    <a:p>
                      <a:r>
                        <a:rPr lang="de-DE" sz="1200" kern="1200" dirty="0">
                          <a:solidFill>
                            <a:schemeClr val="dk1"/>
                          </a:solidFill>
                        </a:rPr>
                        <a:t>Verwaltungsverfahrensgesetz (VwVfG)</a:t>
                      </a:r>
                      <a:endParaRPr lang="de-DE" sz="1200" kern="1200" dirty="0">
                        <a:solidFill>
                          <a:schemeClr val="dk1"/>
                        </a:solidFill>
                        <a:latin typeface="+mn-lt"/>
                        <a:ea typeface="+mn-ea"/>
                        <a:cs typeface="+mn-cs"/>
                      </a:endParaRPr>
                    </a:p>
                  </a:txBody>
                  <a:tcPr/>
                </a:tc>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600" b="1" dirty="0">
                          <a:hlinkClick r:id="rId10"/>
                        </a:rPr>
                        <a:t>https://www.gesetze-im-internet.de/vwvfg/</a:t>
                      </a:r>
                      <a:endParaRPr lang="de-DE" sz="600" b="1" dirty="0"/>
                    </a:p>
                    <a:p>
                      <a:endParaRPr lang="de-DE" sz="600" dirty="0"/>
                    </a:p>
                  </a:txBody>
                  <a:tcPr/>
                </a:tc>
                <a:tc>
                  <a:txBody>
                    <a:bodyPr/>
                    <a:lstStyle/>
                    <a:p>
                      <a:r>
                        <a:rPr lang="de-DE" sz="1200" dirty="0" smtClean="0"/>
                        <a:t>§§ </a:t>
                      </a:r>
                      <a:r>
                        <a:rPr lang="de-DE" sz="1200" dirty="0"/>
                        <a:t>20 und 21 </a:t>
                      </a:r>
                    </a:p>
                  </a:txBody>
                  <a:tcPr/>
                </a:tc>
                <a:extLst>
                  <a:ext uri="{0D108BD9-81ED-4DB2-BD59-A6C34878D82A}">
                    <a16:rowId xmlns:a16="http://schemas.microsoft.com/office/drawing/2014/main" val="3216698215"/>
                  </a:ext>
                </a:extLst>
              </a:tr>
              <a:tr h="370840">
                <a:tc>
                  <a:txBody>
                    <a:bodyPr/>
                    <a:lstStyle/>
                    <a:p>
                      <a:r>
                        <a:rPr lang="de-DE" sz="1200" kern="1200" dirty="0">
                          <a:solidFill>
                            <a:schemeClr val="dk1"/>
                          </a:solidFill>
                        </a:rPr>
                        <a:t>Landesdatenschutzgesetz (LDSG)</a:t>
                      </a:r>
                      <a:endParaRPr lang="de-DE" sz="1200" kern="1200" dirty="0">
                        <a:solidFill>
                          <a:schemeClr val="dk1"/>
                        </a:solidFill>
                        <a:latin typeface="+mn-lt"/>
                        <a:ea typeface="+mn-ea"/>
                        <a:cs typeface="+mn-cs"/>
                      </a:endParaRPr>
                    </a:p>
                  </a:txBody>
                  <a:tcPr/>
                </a:tc>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de-DE" sz="600" b="1" dirty="0">
                          <a:hlinkClick r:id="rId11"/>
                        </a:rPr>
                        <a:t>http://landesrecht.rlp.de/jportal/portal/t/xf0/page/bsrlpprod.psml/action/portlets.jw.MainAction?p1=6&amp;eventSubmit_doNavigate=searchInSubtreeTOC&amp;showdoccase=1&amp;doc.hl=0&amp;doc.id=jlr-DSGRP2018pG2&amp;doc.part=G&amp;toc.poskey=#focuspoint</a:t>
                      </a:r>
                      <a:endParaRPr lang="de-DE" sz="600" b="1" dirty="0"/>
                    </a:p>
                    <a:p>
                      <a:endParaRPr lang="de-DE" sz="600" dirty="0"/>
                    </a:p>
                  </a:txBody>
                  <a:tcPr/>
                </a:tc>
                <a:tc>
                  <a:txBody>
                    <a:bodyPr/>
                    <a:lstStyle/>
                    <a:p>
                      <a:r>
                        <a:rPr lang="de-DE" sz="1200" dirty="0" smtClean="0"/>
                        <a:t>§ </a:t>
                      </a:r>
                      <a:r>
                        <a:rPr lang="de-DE" sz="1200" dirty="0"/>
                        <a:t>8</a:t>
                      </a:r>
                    </a:p>
                  </a:txBody>
                  <a:tcPr/>
                </a:tc>
                <a:extLst>
                  <a:ext uri="{0D108BD9-81ED-4DB2-BD59-A6C34878D82A}">
                    <a16:rowId xmlns:a16="http://schemas.microsoft.com/office/drawing/2014/main" val="2217564239"/>
                  </a:ext>
                </a:extLst>
              </a:tr>
            </a:tbl>
          </a:graphicData>
        </a:graphic>
      </p:graphicFrame>
    </p:spTree>
    <p:extLst>
      <p:ext uri="{BB962C8B-B14F-4D97-AF65-F5344CB8AC3E}">
        <p14:creationId xmlns:p14="http://schemas.microsoft.com/office/powerpoint/2010/main" val="2363541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a:bodyPr>
          <a:lstStyle/>
          <a:p>
            <a:pPr marL="0" indent="0">
              <a:buNone/>
            </a:pPr>
            <a:r>
              <a:rPr lang="de-DE" sz="2400" b="1" dirty="0"/>
              <a:t>Was soll ein Berufungsverfahren leisten?</a:t>
            </a:r>
          </a:p>
          <a:p>
            <a:pPr marL="0" indent="0">
              <a:buNone/>
            </a:pPr>
            <a:endParaRPr lang="de-DE" dirty="0">
              <a:solidFill>
                <a:schemeClr val="bg1">
                  <a:lumMod val="95000"/>
                </a:schemeClr>
              </a:solidFill>
            </a:endParaRPr>
          </a:p>
          <a:p>
            <a:pPr marL="0" indent="0">
              <a:buNone/>
            </a:pPr>
            <a:r>
              <a:rPr lang="de-DE" sz="2400" b="1" dirty="0">
                <a:solidFill>
                  <a:schemeClr val="bg1">
                    <a:lumMod val="95000"/>
                  </a:schemeClr>
                </a:solidFill>
              </a:rPr>
              <a:t>      Grundgesetz</a:t>
            </a:r>
            <a:r>
              <a:rPr lang="de-DE" sz="2400" dirty="0">
                <a:solidFill>
                  <a:schemeClr val="bg1">
                    <a:lumMod val="95000"/>
                  </a:schemeClr>
                </a:solidFill>
              </a:rPr>
              <a:t> 		AGG	 	Verwaltungsverfahrensgesetz 	                   	Hochschulgesetz des Landes  	    Grundordnung der Universität </a:t>
            </a:r>
          </a:p>
          <a:p>
            <a:pPr marL="0" indent="0">
              <a:buNone/>
            </a:pPr>
            <a:r>
              <a:rPr lang="de-DE" sz="2400" dirty="0">
                <a:solidFill>
                  <a:schemeClr val="bg1">
                    <a:lumMod val="95000"/>
                  </a:schemeClr>
                </a:solidFill>
              </a:rPr>
              <a:t>                    Leitfaden der JGU	 	           Universitätsmedizingesetz </a:t>
            </a:r>
          </a:p>
          <a:p>
            <a:pPr marL="0" indent="0">
              <a:buNone/>
            </a:pPr>
            <a:r>
              <a:rPr lang="de-DE" sz="2400" dirty="0">
                <a:solidFill>
                  <a:schemeClr val="bg1">
                    <a:lumMod val="95000"/>
                  </a:schemeClr>
                </a:solidFill>
              </a:rPr>
              <a:t> Satzung der Universitätsmedizin	Geschäftsordnung des Fachbereichsrates		Leitfaden der UM	Geschäftsordnung der </a:t>
            </a:r>
            <a:r>
              <a:rPr lang="de-DE" sz="2400" dirty="0" err="1">
                <a:solidFill>
                  <a:schemeClr val="bg1">
                    <a:lumMod val="95000"/>
                  </a:schemeClr>
                </a:solidFill>
              </a:rPr>
              <a:t>Tenure</a:t>
            </a:r>
            <a:r>
              <a:rPr lang="de-DE" sz="2400" dirty="0">
                <a:solidFill>
                  <a:schemeClr val="bg1">
                    <a:lumMod val="95000"/>
                  </a:schemeClr>
                </a:solidFill>
              </a:rPr>
              <a:t> Kommission…</a:t>
            </a:r>
          </a:p>
          <a:p>
            <a:pPr marL="0" indent="0">
              <a:buNone/>
            </a:pPr>
            <a:endParaRPr lang="de-DE" dirty="0">
              <a:solidFill>
                <a:schemeClr val="bg1">
                  <a:lumMod val="85000"/>
                </a:schemeClr>
              </a:solidFill>
            </a:endParaRPr>
          </a:p>
        </p:txBody>
      </p:sp>
      <p:sp>
        <p:nvSpPr>
          <p:cNvPr id="5" name="Inhaltsplatzhalter 7"/>
          <p:cNvSpPr txBox="1">
            <a:spLocks/>
          </p:cNvSpPr>
          <p:nvPr/>
        </p:nvSpPr>
        <p:spPr>
          <a:xfrm>
            <a:off x="838204" y="2400719"/>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Ein Berufungsverfahren </a:t>
            </a:r>
          </a:p>
          <a:p>
            <a:pPr marL="0" indent="0">
              <a:buNone/>
            </a:pPr>
            <a:endParaRPr lang="de-DE" sz="2000" dirty="0"/>
          </a:p>
          <a:p>
            <a:pPr marL="0" indent="0">
              <a:buNone/>
            </a:pPr>
            <a:r>
              <a:rPr lang="de-DE" sz="2000" i="1" dirty="0"/>
              <a:t>sorgt </a:t>
            </a:r>
            <a:r>
              <a:rPr lang="de-DE" sz="2000" dirty="0"/>
              <a:t> 		für die </a:t>
            </a:r>
            <a:r>
              <a:rPr lang="de-DE" sz="2000" u="sng" dirty="0"/>
              <a:t>Auslese der besten </a:t>
            </a:r>
            <a:r>
              <a:rPr lang="de-DE" sz="2000" u="sng" dirty="0" err="1"/>
              <a:t>Bewerber_innen</a:t>
            </a:r>
            <a:endParaRPr lang="de-DE" sz="2000" u="sng" dirty="0"/>
          </a:p>
          <a:p>
            <a:pPr marL="0" indent="0">
              <a:buNone/>
            </a:pPr>
            <a:endParaRPr lang="de-DE" sz="2000" u="sng" dirty="0"/>
          </a:p>
          <a:p>
            <a:pPr marL="0" indent="0">
              <a:buNone/>
            </a:pPr>
            <a:r>
              <a:rPr lang="de-DE" sz="2000" i="1" dirty="0"/>
              <a:t>wahrt</a:t>
            </a:r>
            <a:r>
              <a:rPr lang="de-DE" sz="2000" dirty="0"/>
              <a:t>		dabei die </a:t>
            </a:r>
            <a:r>
              <a:rPr lang="de-DE" sz="2000" u="sng" dirty="0"/>
              <a:t>Freiheit von Forschung und Lehre </a:t>
            </a:r>
            <a:r>
              <a:rPr lang="de-DE" sz="2000" dirty="0"/>
              <a:t>durch die akademische 				Selbstverwaltung</a:t>
            </a:r>
          </a:p>
          <a:p>
            <a:pPr marL="0" indent="0">
              <a:buNone/>
            </a:pPr>
            <a:endParaRPr lang="de-DE" sz="2000" dirty="0"/>
          </a:p>
          <a:p>
            <a:pPr marL="0" indent="0">
              <a:buNone/>
            </a:pPr>
            <a:r>
              <a:rPr lang="de-DE" sz="2000" i="1" dirty="0"/>
              <a:t>fördert 		</a:t>
            </a:r>
            <a:r>
              <a:rPr lang="de-DE" sz="2000" u="sng" dirty="0"/>
              <a:t>die tatsächliche Durchsetzung der Gleichberechtigung </a:t>
            </a:r>
            <a:r>
              <a:rPr lang="de-DE" sz="2000" dirty="0"/>
              <a:t>von Frauen 				und Männern - von Gleichstellungsgesichtspunkten und 					</a:t>
            </a:r>
            <a:r>
              <a:rPr lang="de-DE" sz="2000" i="1" dirty="0"/>
              <a:t>wirkt</a:t>
            </a:r>
            <a:r>
              <a:rPr lang="de-DE" sz="2000" dirty="0"/>
              <a:t> darüber hinaus </a:t>
            </a:r>
            <a:r>
              <a:rPr lang="de-DE" sz="2000" u="sng" dirty="0"/>
              <a:t>Benachteiligung und Bevorzugung entgegen</a:t>
            </a:r>
          </a:p>
          <a:p>
            <a:pPr marL="0" indent="0">
              <a:buNone/>
            </a:pPr>
            <a:endParaRPr lang="de-DE" dirty="0"/>
          </a:p>
        </p:txBody>
      </p:sp>
      <p:sp>
        <p:nvSpPr>
          <p:cNvPr id="8" name="Titel 6">
            <a:extLst>
              <a:ext uri="{FF2B5EF4-FFF2-40B4-BE49-F238E27FC236}">
                <a16:creationId xmlns:a16="http://schemas.microsoft.com/office/drawing/2014/main" id="{A3DC454B-0B26-4F3A-B394-FAF891C1766A}"/>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1. Rechtliche Grundbegriffe</a:t>
            </a:r>
            <a:r>
              <a:rPr lang="de-DE" dirty="0"/>
              <a:t/>
            </a:r>
            <a:br>
              <a:rPr lang="de-DE" dirty="0"/>
            </a:br>
            <a:endParaRPr lang="de-DE" dirty="0"/>
          </a:p>
        </p:txBody>
      </p:sp>
    </p:spTree>
    <p:extLst>
      <p:ext uri="{BB962C8B-B14F-4D97-AF65-F5344CB8AC3E}">
        <p14:creationId xmlns:p14="http://schemas.microsoft.com/office/powerpoint/2010/main" val="2787498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78" y="504591"/>
            <a:ext cx="3315758" cy="629995"/>
          </a:xfrm>
          <a:prstGeom prst="rect">
            <a:avLst/>
          </a:prstGeom>
        </p:spPr>
      </p:pic>
      <p:sp>
        <p:nvSpPr>
          <p:cNvPr id="9" name="Inhaltsplatzhalter 7"/>
          <p:cNvSpPr>
            <a:spLocks noGrp="1"/>
          </p:cNvSpPr>
          <p:nvPr>
            <p:ph idx="1"/>
          </p:nvPr>
        </p:nvSpPr>
        <p:spPr>
          <a:xfrm>
            <a:off x="838204" y="1825624"/>
            <a:ext cx="10515600" cy="4351339"/>
          </a:xfrm>
        </p:spPr>
        <p:txBody>
          <a:bodyPr>
            <a:normAutofit/>
          </a:bodyPr>
          <a:lstStyle/>
          <a:p>
            <a:pPr marL="0" indent="0">
              <a:buNone/>
            </a:pPr>
            <a:r>
              <a:rPr lang="de-DE" sz="2400" b="1" dirty="0"/>
              <a:t>Wie vereinigt die Landesgesetzgebung die drei Ziele?</a:t>
            </a:r>
          </a:p>
          <a:p>
            <a:pPr marL="0" indent="0">
              <a:buNone/>
            </a:pPr>
            <a:endParaRPr lang="de-DE" dirty="0">
              <a:solidFill>
                <a:schemeClr val="bg1">
                  <a:lumMod val="95000"/>
                </a:schemeClr>
              </a:solidFill>
            </a:endParaRPr>
          </a:p>
          <a:p>
            <a:pPr marL="0" indent="0">
              <a:buNone/>
            </a:pPr>
            <a:r>
              <a:rPr lang="de-DE" sz="2400" b="1" dirty="0">
                <a:solidFill>
                  <a:schemeClr val="bg1">
                    <a:lumMod val="95000"/>
                  </a:schemeClr>
                </a:solidFill>
              </a:rPr>
              <a:t>      Grundgesetz</a:t>
            </a:r>
            <a:r>
              <a:rPr lang="de-DE" sz="2400" dirty="0">
                <a:solidFill>
                  <a:schemeClr val="bg1">
                    <a:lumMod val="95000"/>
                  </a:schemeClr>
                </a:solidFill>
              </a:rPr>
              <a:t> 		AGG	 	Verwaltungsverfahrensgesetz 	                   	Hochschulgesetz des Landes  	    Grundordnung der Universität </a:t>
            </a:r>
          </a:p>
          <a:p>
            <a:pPr marL="0" indent="0">
              <a:buNone/>
            </a:pPr>
            <a:r>
              <a:rPr lang="de-DE" sz="2400" dirty="0">
                <a:solidFill>
                  <a:schemeClr val="bg1">
                    <a:lumMod val="95000"/>
                  </a:schemeClr>
                </a:solidFill>
              </a:rPr>
              <a:t>                    Leitfaden der JGU	 	           Universitätsmedizingesetz </a:t>
            </a:r>
          </a:p>
          <a:p>
            <a:pPr marL="0" indent="0">
              <a:buNone/>
            </a:pPr>
            <a:r>
              <a:rPr lang="de-DE" sz="2400" dirty="0">
                <a:solidFill>
                  <a:schemeClr val="bg1">
                    <a:lumMod val="95000"/>
                  </a:schemeClr>
                </a:solidFill>
              </a:rPr>
              <a:t> Satzung der Universitätsmedizin	Geschäftsordnung des Fachbereichsrates		Leitfaden der UM	Geschäftsordnung der </a:t>
            </a:r>
            <a:r>
              <a:rPr lang="de-DE" sz="2400" dirty="0" err="1">
                <a:solidFill>
                  <a:schemeClr val="bg1">
                    <a:lumMod val="95000"/>
                  </a:schemeClr>
                </a:solidFill>
              </a:rPr>
              <a:t>Tenure</a:t>
            </a:r>
            <a:r>
              <a:rPr lang="de-DE" sz="2400" dirty="0">
                <a:solidFill>
                  <a:schemeClr val="bg1">
                    <a:lumMod val="95000"/>
                  </a:schemeClr>
                </a:solidFill>
              </a:rPr>
              <a:t> Kommission…</a:t>
            </a:r>
          </a:p>
          <a:p>
            <a:pPr marL="0" indent="0">
              <a:buNone/>
            </a:pPr>
            <a:endParaRPr lang="de-DE" dirty="0">
              <a:solidFill>
                <a:schemeClr val="bg1">
                  <a:lumMod val="85000"/>
                </a:schemeClr>
              </a:solidFill>
            </a:endParaRPr>
          </a:p>
        </p:txBody>
      </p:sp>
      <p:sp>
        <p:nvSpPr>
          <p:cNvPr id="5" name="Inhaltsplatzhalter 7"/>
          <p:cNvSpPr txBox="1">
            <a:spLocks/>
          </p:cNvSpPr>
          <p:nvPr/>
        </p:nvSpPr>
        <p:spPr>
          <a:xfrm>
            <a:off x="838204" y="2400719"/>
            <a:ext cx="10515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000" dirty="0"/>
          </a:p>
          <a:p>
            <a:pPr marL="0" indent="0">
              <a:buNone/>
            </a:pPr>
            <a:endParaRPr lang="de-DE" sz="2000" dirty="0"/>
          </a:p>
          <a:p>
            <a:pPr marL="0" indent="0">
              <a:buNone/>
            </a:pPr>
            <a:r>
              <a:rPr lang="de-DE" sz="2000" i="1" dirty="0"/>
              <a:t>sorgt </a:t>
            </a:r>
            <a:r>
              <a:rPr lang="de-DE" sz="2000" dirty="0"/>
              <a:t> 		für die </a:t>
            </a:r>
            <a:r>
              <a:rPr lang="de-DE" sz="2000" u="sng" dirty="0">
                <a:solidFill>
                  <a:srgbClr val="FFC000"/>
                </a:solidFill>
              </a:rPr>
              <a:t>Auslese der besten </a:t>
            </a:r>
            <a:r>
              <a:rPr lang="de-DE" sz="2000" u="sng" dirty="0" err="1">
                <a:solidFill>
                  <a:srgbClr val="FFC000"/>
                </a:solidFill>
              </a:rPr>
              <a:t>Bewerber_innen</a:t>
            </a:r>
            <a:endParaRPr lang="de-DE" sz="2000" u="sng" dirty="0">
              <a:solidFill>
                <a:srgbClr val="FFC000"/>
              </a:solidFill>
            </a:endParaRPr>
          </a:p>
          <a:p>
            <a:pPr marL="0" indent="0">
              <a:buNone/>
            </a:pPr>
            <a:endParaRPr lang="de-DE" sz="2000" u="sng" dirty="0"/>
          </a:p>
          <a:p>
            <a:pPr marL="0" indent="0">
              <a:buNone/>
            </a:pPr>
            <a:r>
              <a:rPr lang="de-DE" sz="2000" i="1" dirty="0"/>
              <a:t>wahrt</a:t>
            </a:r>
            <a:r>
              <a:rPr lang="de-DE" sz="2000" dirty="0"/>
              <a:t>		dabei die </a:t>
            </a:r>
            <a:r>
              <a:rPr lang="de-DE" sz="2000" u="sng" dirty="0">
                <a:solidFill>
                  <a:srgbClr val="00B050"/>
                </a:solidFill>
              </a:rPr>
              <a:t>Freiheit von Forschung und Lehre </a:t>
            </a:r>
            <a:r>
              <a:rPr lang="de-DE" sz="2000" dirty="0"/>
              <a:t>durch die akademische 				Selbstverwaltung</a:t>
            </a:r>
          </a:p>
          <a:p>
            <a:pPr marL="0" indent="0">
              <a:buNone/>
            </a:pPr>
            <a:endParaRPr lang="de-DE" sz="2000" dirty="0"/>
          </a:p>
          <a:p>
            <a:pPr marL="0" indent="0">
              <a:buNone/>
            </a:pPr>
            <a:r>
              <a:rPr lang="de-DE" sz="2000" i="1" dirty="0"/>
              <a:t>fördert 		</a:t>
            </a:r>
            <a:r>
              <a:rPr lang="de-DE" sz="2000" u="sng" dirty="0"/>
              <a:t>die tatsächliche </a:t>
            </a:r>
            <a:r>
              <a:rPr lang="de-DE" sz="2000" u="sng" dirty="0">
                <a:solidFill>
                  <a:srgbClr val="00B0F0"/>
                </a:solidFill>
              </a:rPr>
              <a:t>Durchsetzung der Gleichberechtigung </a:t>
            </a:r>
            <a:r>
              <a:rPr lang="de-DE" sz="2000" dirty="0"/>
              <a:t>von Frauen 				und Männern - von Gleichstellungsgesichtspunkten und 					</a:t>
            </a:r>
            <a:r>
              <a:rPr lang="de-DE" sz="2000" i="1" dirty="0"/>
              <a:t>wirkt</a:t>
            </a:r>
            <a:r>
              <a:rPr lang="de-DE" sz="2000" dirty="0"/>
              <a:t> darüber hinaus</a:t>
            </a:r>
            <a:r>
              <a:rPr lang="de-DE" sz="2000" dirty="0">
                <a:solidFill>
                  <a:srgbClr val="00B0F0"/>
                </a:solidFill>
              </a:rPr>
              <a:t> </a:t>
            </a:r>
            <a:r>
              <a:rPr lang="de-DE" sz="2000" u="sng" dirty="0">
                <a:solidFill>
                  <a:srgbClr val="00B0F0"/>
                </a:solidFill>
              </a:rPr>
              <a:t>Benachteiligung und Bevorzugung entgegen</a:t>
            </a:r>
          </a:p>
          <a:p>
            <a:pPr marL="0" indent="0">
              <a:buNone/>
            </a:pPr>
            <a:endParaRPr lang="de-DE" dirty="0"/>
          </a:p>
        </p:txBody>
      </p:sp>
      <p:sp>
        <p:nvSpPr>
          <p:cNvPr id="6" name="Textfeld 5">
            <a:extLst>
              <a:ext uri="{FF2B5EF4-FFF2-40B4-BE49-F238E27FC236}">
                <a16:creationId xmlns:a16="http://schemas.microsoft.com/office/drawing/2014/main" id="{1446BC34-06ED-488E-905B-9155B139DCFE}"/>
              </a:ext>
            </a:extLst>
          </p:cNvPr>
          <p:cNvSpPr txBox="1"/>
          <p:nvPr/>
        </p:nvSpPr>
        <p:spPr>
          <a:xfrm>
            <a:off x="838204" y="1134588"/>
            <a:ext cx="10515600" cy="369460"/>
          </a:xfrm>
          <a:prstGeom prst="rect">
            <a:avLst/>
          </a:prstGeom>
          <a:noFill/>
        </p:spPr>
        <p:txBody>
          <a:bodyPr wrap="square" rtlCol="0">
            <a:spAutoFit/>
          </a:bodyPr>
          <a:lstStyle/>
          <a:p>
            <a:r>
              <a:rPr lang="de-DE" sz="1801" b="1" dirty="0">
                <a:solidFill>
                  <a:srgbClr val="FFC000"/>
                </a:solidFill>
              </a:rPr>
              <a:t>Bestenauslese</a:t>
            </a:r>
            <a:r>
              <a:rPr lang="de-DE" sz="1801" b="1" dirty="0"/>
              <a:t>		                </a:t>
            </a:r>
            <a:r>
              <a:rPr lang="de-DE" sz="1801" b="1" dirty="0">
                <a:solidFill>
                  <a:srgbClr val="00B050"/>
                </a:solidFill>
              </a:rPr>
              <a:t>Freiheit von Forschung und Lehre </a:t>
            </a:r>
            <a:r>
              <a:rPr lang="de-DE" sz="1801" b="1" dirty="0"/>
              <a:t>		              </a:t>
            </a:r>
            <a:r>
              <a:rPr lang="de-DE" sz="1801" b="1" dirty="0">
                <a:solidFill>
                  <a:srgbClr val="00B0F0"/>
                </a:solidFill>
              </a:rPr>
              <a:t>Gleichstellung</a:t>
            </a:r>
          </a:p>
        </p:txBody>
      </p:sp>
      <p:sp>
        <p:nvSpPr>
          <p:cNvPr id="10" name="Titel 6">
            <a:extLst>
              <a:ext uri="{FF2B5EF4-FFF2-40B4-BE49-F238E27FC236}">
                <a16:creationId xmlns:a16="http://schemas.microsoft.com/office/drawing/2014/main" id="{C0713FF1-4968-41B1-8E6E-234C20325285}"/>
              </a:ext>
            </a:extLst>
          </p:cNvPr>
          <p:cNvSpPr>
            <a:spLocks noGrp="1"/>
          </p:cNvSpPr>
          <p:nvPr>
            <p:ph type="title"/>
          </p:nvPr>
        </p:nvSpPr>
        <p:spPr>
          <a:xfrm>
            <a:off x="838204" y="365129"/>
            <a:ext cx="10515600" cy="1325563"/>
          </a:xfrm>
        </p:spPr>
        <p:txBody>
          <a:bodyPr/>
          <a:lstStyle/>
          <a:p>
            <a:r>
              <a:rPr lang="de-DE" sz="2400" u="sng" dirty="0">
                <a:solidFill>
                  <a:schemeClr val="bg1">
                    <a:lumMod val="50000"/>
                  </a:schemeClr>
                </a:solidFill>
              </a:rPr>
              <a:t> </a:t>
            </a:r>
            <a:r>
              <a:rPr lang="de-DE" sz="2000" b="1" u="sng" dirty="0">
                <a:solidFill>
                  <a:schemeClr val="bg1">
                    <a:lumMod val="50000"/>
                  </a:schemeClr>
                </a:solidFill>
              </a:rPr>
              <a:t>1. Rechtliche Grundbegriffe</a:t>
            </a:r>
            <a:r>
              <a:rPr lang="de-DE" dirty="0"/>
              <a:t/>
            </a:r>
            <a:br>
              <a:rPr lang="de-DE" dirty="0"/>
            </a:br>
            <a:endParaRPr lang="de-DE" dirty="0"/>
          </a:p>
        </p:txBody>
      </p:sp>
    </p:spTree>
    <p:extLst>
      <p:ext uri="{BB962C8B-B14F-4D97-AF65-F5344CB8AC3E}">
        <p14:creationId xmlns:p14="http://schemas.microsoft.com/office/powerpoint/2010/main" val="461812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5610</Words>
  <Application>Microsoft Office PowerPoint</Application>
  <PresentationFormat>Breitbild</PresentationFormat>
  <Paragraphs>923</Paragraphs>
  <Slides>73</Slides>
  <Notes>70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73</vt:i4>
      </vt:variant>
    </vt:vector>
  </HeadingPairs>
  <TitlesOfParts>
    <vt:vector size="81" baseType="lpstr">
      <vt:lpstr>Arial</vt:lpstr>
      <vt:lpstr>Calibri</vt:lpstr>
      <vt:lpstr>Calibri Light</vt:lpstr>
      <vt:lpstr>Courier New</vt:lpstr>
      <vt:lpstr>Times New Roman</vt:lpstr>
      <vt:lpstr>Wingdings</vt:lpstr>
      <vt:lpstr>Office</vt:lpstr>
      <vt:lpstr>Acrobat Document</vt:lpstr>
      <vt:lpstr> </vt:lpstr>
      <vt:lpstr> </vt:lpstr>
      <vt:lpstr> 1. Rechtliche Grundbegriffe </vt:lpstr>
      <vt:lpstr> 1. Rechtliche Grundbegriffe </vt:lpstr>
      <vt:lpstr> 1. Rechtliche Grundbegriffe </vt:lpstr>
      <vt:lpstr> 1. Rechtliche Grundbegriffe </vt:lpstr>
      <vt:lpstr> 1. Rechtliche Grundbegriffe </vt:lpstr>
      <vt:lpstr> 1. Rechtliche Grundbegriffe </vt:lpstr>
      <vt:lpstr> 1. Rechtliche Grundbegriffe </vt:lpstr>
      <vt:lpstr> 1. Rechtliche Grundbegriffe </vt:lpstr>
      <vt:lpstr> 1. Rechtliche Grundbegriffe </vt:lpstr>
      <vt:lpstr> 1. Rechtliche Grundbegriffe </vt:lpstr>
      <vt:lpstr> 1. Rechtliche Grundbegriffe </vt:lpstr>
      <vt:lpstr> 2. Schritte und Akteur_innen des Berufungsverfahrens </vt:lpstr>
      <vt:lpstr> 2. Schritte und Akteur_innen des Berufungsverfahrens </vt:lpstr>
      <vt:lpstr> 2. Schritte und Akteur_innen des Berufungsverfahrens </vt:lpstr>
      <vt:lpstr> 2. Schritte und Akteur_innen des Berufungsverfahrens </vt:lpstr>
      <vt:lpstr> 2. Schritte und Akteur_innen des Berufungsverfahrens </vt:lpstr>
      <vt:lpstr> 2. Schritte und Akteur_innen des Berufungsverfahrens </vt:lpstr>
      <vt:lpstr> 2. Schritte und Akteur_innen des Berufungsverfahrens </vt:lpstr>
      <vt:lpstr> 2. Schritte und Akteur_innen des Berufungsverfahrens </vt:lpstr>
      <vt:lpstr> 2. Schritte und Akteur_innen des Berufungsverfahrens </vt:lpstr>
      <vt:lpstr> 2. Schritte und Akteur_innen des Berufungsverfahrens </vt:lpstr>
      <vt:lpstr> 2. Schritte und Akteur_innen des Berufungsverfahrens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2. Schritte und Akteur_innen des Berufungsverfahrens </vt:lpstr>
      <vt:lpstr> 3. Verfahrensgestaltung als Kommissionsmitglied </vt:lpstr>
      <vt:lpstr> 3. Verfahrensgestaltung als Kommissionsmitglied </vt:lpstr>
      <vt:lpstr> 2. Schritte und Akteur_innen des Berufungsverfahrens </vt:lpstr>
      <vt:lpstr> 2. Schritte und Akteur_innen des Berufungsverfahrens </vt:lpstr>
      <vt:lpstr> 1. Rechtliche Grundbegriffe </vt:lpstr>
      <vt:lpstr> 1. Rechtliche Grundbegriffe </vt:lpstr>
      <vt:lpstr> 3. Verfahrensgestaltung als Kommissionsmitglied </vt:lpstr>
      <vt:lpstr> 3. Verfahrensgestaltung als Kommissionsmitglied </vt:lpstr>
      <vt:lpstr> 1. Rechtliche Grundbegriffe </vt:lpstr>
      <vt:lpstr> 1. Rechtliche Grundbegriffe </vt:lpstr>
      <vt:lpstr> 1. Rechtliche Grundbegriffe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PowerPoint-Präsentation</vt:lpstr>
      <vt:lpstr> 3. Verfahrensgestaltung als Kommissionsmitglied </vt:lpstr>
      <vt:lpstr>PowerPoint-Präsentation</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3. Verfahrensgestaltung als Kommissionsmitglied </vt:lpstr>
      <vt:lpstr> </vt:lpstr>
    </vt:vector>
  </TitlesOfParts>
  <Company>Johannes Gutenberg-Universität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Zimmermann, Bastian</dc:creator>
  <cp:lastModifiedBy>Isenlik, Daniela</cp:lastModifiedBy>
  <cp:revision>199</cp:revision>
  <cp:lastPrinted>2018-01-25T16:25:29Z</cp:lastPrinted>
  <dcterms:created xsi:type="dcterms:W3CDTF">2018-01-25T13:02:46Z</dcterms:created>
  <dcterms:modified xsi:type="dcterms:W3CDTF">2021-02-26T08:07:17Z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