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72" r:id="rId2"/>
    <p:sldId id="257" r:id="rId3"/>
    <p:sldId id="262" r:id="rId4"/>
    <p:sldId id="265" r:id="rId5"/>
    <p:sldId id="267" r:id="rId6"/>
    <p:sldId id="258" r:id="rId7"/>
    <p:sldId id="263" r:id="rId8"/>
    <p:sldId id="268" r:id="rId9"/>
    <p:sldId id="266" r:id="rId10"/>
    <p:sldId id="269" r:id="rId11"/>
    <p:sldId id="273" r:id="rId12"/>
    <p:sldId id="260" r:id="rId13"/>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ulz, Matti" initials="SM" lastIdx="7" clrIdx="0">
    <p:extLst>
      <p:ext uri="{19B8F6BF-5375-455C-9EA6-DF929625EA0E}">
        <p15:presenceInfo xmlns:p15="http://schemas.microsoft.com/office/powerpoint/2012/main" userId="S-1-5-21-1757981266-1993962763-1417001333-94692" providerId="AD"/>
      </p:ext>
    </p:extLst>
  </p:cmAuthor>
  <p:cmAuthor id="2" name="Schwan, Markus" initials="SM" lastIdx="7" clrIdx="1">
    <p:extLst>
      <p:ext uri="{19B8F6BF-5375-455C-9EA6-DF929625EA0E}">
        <p15:presenceInfo xmlns:p15="http://schemas.microsoft.com/office/powerpoint/2012/main" userId="S-1-5-21-1343024091-329068152-839522115-554366" providerId="AD"/>
      </p:ext>
    </p:extLst>
  </p:cmAuthor>
  <p:cmAuthor id="3" name="Dassow, Jonas" initials="DJ" lastIdx="4" clrIdx="2">
    <p:extLst>
      <p:ext uri="{19B8F6BF-5375-455C-9EA6-DF929625EA0E}">
        <p15:presenceInfo xmlns:p15="http://schemas.microsoft.com/office/powerpoint/2012/main" userId="S-1-5-21-1757981266-1993962763-1417001333-65223" providerId="AD"/>
      </p:ext>
    </p:extLst>
  </p:cmAuthor>
  <p:cmAuthor id="4" name="Lisa Diener" initials="LD" lastIdx="1" clrIdx="3">
    <p:extLst>
      <p:ext uri="{19B8F6BF-5375-455C-9EA6-DF929625EA0E}">
        <p15:presenceInfo xmlns:p15="http://schemas.microsoft.com/office/powerpoint/2012/main" userId="S-1-5-21-3554959934-2542478955-3405159297-12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72074" autoAdjust="0"/>
  </p:normalViewPr>
  <p:slideViewPr>
    <p:cSldViewPr snapToGrid="0">
      <p:cViewPr varScale="1">
        <p:scale>
          <a:sx n="76" d="100"/>
          <a:sy n="76" d="100"/>
        </p:scale>
        <p:origin x="1161"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7F45FB6-96DD-4547-8417-78560D5A0A70}" type="datetimeFigureOut">
              <a:rPr lang="de-DE" smtClean="0"/>
              <a:t>18.08.2022</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9F78E5A-DE8D-4802-A5BD-071921B30073}" type="slidenum">
              <a:rPr lang="de-DE" smtClean="0"/>
              <a:t>‹Nr.›</a:t>
            </a:fld>
            <a:endParaRPr lang="de-DE"/>
          </a:p>
        </p:txBody>
      </p:sp>
    </p:spTree>
    <p:extLst>
      <p:ext uri="{BB962C8B-B14F-4D97-AF65-F5344CB8AC3E}">
        <p14:creationId xmlns:p14="http://schemas.microsoft.com/office/powerpoint/2010/main" val="365703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lionprotects.com/fire-extinguisher-trainer-bullseye-simulato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Allgemeine</a:t>
            </a:r>
            <a:r>
              <a:rPr lang="de-DE" baseline="0" dirty="0"/>
              <a:t> </a:t>
            </a:r>
            <a:r>
              <a:rPr lang="de-DE" dirty="0"/>
              <a:t>Empfehlung zur Präsentation:</a:t>
            </a:r>
            <a:r>
              <a:rPr lang="de-DE" baseline="0" dirty="0"/>
              <a:t> </a:t>
            </a:r>
          </a:p>
          <a:p>
            <a:pPr marL="171450" indent="-171450">
              <a:buFont typeface="Arial" panose="020B0604020202020204" pitchFamily="34" charset="0"/>
              <a:buChar char="•"/>
            </a:pPr>
            <a:r>
              <a:rPr lang="de-DE" dirty="0"/>
              <a:t>Die Schulungsmaterialen werden in Vorbereitung auf die jährliche Evakuierungsübung durch die Schulleitung / einen Beauftragten der Schulleitung durchgeführt. </a:t>
            </a:r>
          </a:p>
          <a:p>
            <a:pPr marL="171450" indent="-171450">
              <a:buFont typeface="Arial" panose="020B0604020202020204" pitchFamily="34" charset="0"/>
              <a:buChar char="•"/>
            </a:pPr>
            <a:r>
              <a:rPr lang="de-DE" dirty="0"/>
              <a:t>Möglicher</a:t>
            </a:r>
            <a:r>
              <a:rPr lang="de-DE" baseline="0" dirty="0"/>
              <a:t> </a:t>
            </a:r>
            <a:r>
              <a:rPr lang="de-DE" dirty="0"/>
              <a:t>Zeitpunkt: 1. Lehrerkonferenz (Ende Sommerferien)</a:t>
            </a:r>
          </a:p>
          <a:p>
            <a:pPr marL="171450" indent="-171450">
              <a:buFont typeface="Arial" panose="020B0604020202020204" pitchFamily="34" charset="0"/>
              <a:buChar char="•"/>
            </a:pPr>
            <a:r>
              <a:rPr lang="de-DE" dirty="0"/>
              <a:t>Verantwortung:</a:t>
            </a:r>
            <a:r>
              <a:rPr lang="de-DE" baseline="0" dirty="0"/>
              <a:t> </a:t>
            </a:r>
            <a:r>
              <a:rPr lang="de-DE" baseline="0" dirty="0" err="1"/>
              <a:t>Schulleiter:in</a:t>
            </a:r>
            <a:r>
              <a:rPr lang="de-DE" baseline="0" dirty="0"/>
              <a:t>, ggf. unterstützt durch </a:t>
            </a:r>
            <a:r>
              <a:rPr lang="de-DE" baseline="0" dirty="0" smtClean="0"/>
              <a:t>Schulträger</a:t>
            </a:r>
            <a:endParaRPr lang="de-DE" dirty="0"/>
          </a:p>
        </p:txBody>
      </p:sp>
      <p:sp>
        <p:nvSpPr>
          <p:cNvPr id="4" name="Foliennummernplatzhalter 3"/>
          <p:cNvSpPr>
            <a:spLocks noGrp="1"/>
          </p:cNvSpPr>
          <p:nvPr>
            <p:ph type="sldNum" sz="quarter" idx="5"/>
          </p:nvPr>
        </p:nvSpPr>
        <p:spPr/>
        <p:txBody>
          <a:bodyPr/>
          <a:lstStyle/>
          <a:p>
            <a:fld id="{39F78E5A-DE8D-4802-A5BD-071921B30073}" type="slidenum">
              <a:rPr lang="de-DE" smtClean="0"/>
              <a:t>1</a:t>
            </a:fld>
            <a:endParaRPr lang="de-DE"/>
          </a:p>
        </p:txBody>
      </p:sp>
    </p:spTree>
    <p:extLst>
      <p:ext uri="{BB962C8B-B14F-4D97-AF65-F5344CB8AC3E}">
        <p14:creationId xmlns:p14="http://schemas.microsoft.com/office/powerpoint/2010/main" val="465131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Digital </a:t>
            </a:r>
            <a:r>
              <a:rPr lang="de-DE" dirty="0" err="1">
                <a:hlinkClick r:id="rId3"/>
              </a:rPr>
              <a:t>Fire</a:t>
            </a:r>
            <a:r>
              <a:rPr lang="de-DE" dirty="0">
                <a:hlinkClick r:id="rId3"/>
              </a:rPr>
              <a:t> </a:t>
            </a:r>
            <a:r>
              <a:rPr lang="de-DE" dirty="0" err="1">
                <a:hlinkClick r:id="rId3"/>
              </a:rPr>
              <a:t>Extinguisher</a:t>
            </a:r>
            <a:r>
              <a:rPr lang="de-DE" dirty="0">
                <a:hlinkClick r:id="rId3"/>
              </a:rPr>
              <a:t> Trainer | </a:t>
            </a:r>
            <a:r>
              <a:rPr lang="de-DE" dirty="0" err="1">
                <a:hlinkClick r:id="rId3"/>
              </a:rPr>
              <a:t>BullsEye</a:t>
            </a:r>
            <a:r>
              <a:rPr lang="de-DE" dirty="0">
                <a:hlinkClick r:id="rId3"/>
              </a:rPr>
              <a:t> Digital </a:t>
            </a:r>
            <a:r>
              <a:rPr lang="de-DE" dirty="0" err="1">
                <a:hlinkClick r:id="rId3"/>
              </a:rPr>
              <a:t>Fire</a:t>
            </a:r>
            <a:r>
              <a:rPr lang="de-DE">
                <a:hlinkClick r:id="rId3"/>
              </a:rPr>
              <a:t> Simulation (lionprotects.com)</a:t>
            </a:r>
            <a:r>
              <a:rPr lang="de-DE"/>
              <a:t> </a:t>
            </a:r>
          </a:p>
        </p:txBody>
      </p:sp>
      <p:sp>
        <p:nvSpPr>
          <p:cNvPr id="4" name="Foliennummernplatzhalter 3"/>
          <p:cNvSpPr>
            <a:spLocks noGrp="1"/>
          </p:cNvSpPr>
          <p:nvPr>
            <p:ph type="sldNum" sz="quarter" idx="10"/>
          </p:nvPr>
        </p:nvSpPr>
        <p:spPr/>
        <p:txBody>
          <a:bodyPr/>
          <a:lstStyle/>
          <a:p>
            <a:fld id="{39F78E5A-DE8D-4802-A5BD-071921B30073}" type="slidenum">
              <a:rPr lang="de-DE" smtClean="0"/>
              <a:t>10</a:t>
            </a:fld>
            <a:endParaRPr lang="de-DE"/>
          </a:p>
        </p:txBody>
      </p:sp>
    </p:spTree>
    <p:extLst>
      <p:ext uri="{BB962C8B-B14F-4D97-AF65-F5344CB8AC3E}">
        <p14:creationId xmlns:p14="http://schemas.microsoft.com/office/powerpoint/2010/main" val="2565440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9F78E5A-DE8D-4802-A5BD-071921B30073}" type="slidenum">
              <a:rPr lang="de-DE" smtClean="0"/>
              <a:t>11</a:t>
            </a:fld>
            <a:endParaRPr lang="de-DE"/>
          </a:p>
        </p:txBody>
      </p:sp>
    </p:spTree>
    <p:extLst>
      <p:ext uri="{BB962C8B-B14F-4D97-AF65-F5344CB8AC3E}">
        <p14:creationId xmlns:p14="http://schemas.microsoft.com/office/powerpoint/2010/main" val="60926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Bearbeitungshinwei</a:t>
            </a:r>
            <a:r>
              <a:rPr lang="de-DE" b="1" baseline="0" dirty="0"/>
              <a:t>s: </a:t>
            </a:r>
          </a:p>
          <a:p>
            <a:r>
              <a:rPr lang="de-DE" dirty="0"/>
              <a:t>Folie Ausfüllen in Abstimmung / nach Rücksprache mit </a:t>
            </a:r>
            <a:r>
              <a:rPr lang="de-DE" dirty="0" smtClean="0"/>
              <a:t>Schulträger</a:t>
            </a:r>
            <a:endParaRPr lang="de-DE" dirty="0"/>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Leitfragen/Vertiefungsfragen</a:t>
            </a:r>
            <a:r>
              <a:rPr lang="de-DE" b="1" baseline="0" dirty="0"/>
              <a:t> (Welche Informationen sollen dem Kollegium auf dieser Folie vermittelt werden): </a:t>
            </a:r>
          </a:p>
        </p:txBody>
      </p:sp>
      <p:sp>
        <p:nvSpPr>
          <p:cNvPr id="4" name="Foliennummernplatzhalter 3"/>
          <p:cNvSpPr>
            <a:spLocks noGrp="1"/>
          </p:cNvSpPr>
          <p:nvPr>
            <p:ph type="sldNum" sz="quarter" idx="10"/>
          </p:nvPr>
        </p:nvSpPr>
        <p:spPr/>
        <p:txBody>
          <a:bodyPr/>
          <a:lstStyle/>
          <a:p>
            <a:fld id="{39F78E5A-DE8D-4802-A5BD-071921B30073}" type="slidenum">
              <a:rPr lang="de-DE" smtClean="0"/>
              <a:t>12</a:t>
            </a:fld>
            <a:endParaRPr lang="de-DE"/>
          </a:p>
        </p:txBody>
      </p:sp>
    </p:spTree>
    <p:extLst>
      <p:ext uri="{BB962C8B-B14F-4D97-AF65-F5344CB8AC3E}">
        <p14:creationId xmlns:p14="http://schemas.microsoft.com/office/powerpoint/2010/main" val="2688386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9F78E5A-DE8D-4802-A5BD-071921B30073}" type="slidenum">
              <a:rPr lang="de-DE" smtClean="0"/>
              <a:t>2</a:t>
            </a:fld>
            <a:endParaRPr lang="de-DE"/>
          </a:p>
        </p:txBody>
      </p:sp>
    </p:spTree>
    <p:extLst>
      <p:ext uri="{BB962C8B-B14F-4D97-AF65-F5344CB8AC3E}">
        <p14:creationId xmlns:p14="http://schemas.microsoft.com/office/powerpoint/2010/main" val="965358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Bearbeitungshinwei</a:t>
            </a:r>
            <a:r>
              <a:rPr lang="de-DE" b="1" baseline="0" dirty="0"/>
              <a:t>s: </a:t>
            </a:r>
          </a:p>
          <a:p>
            <a:r>
              <a:rPr lang="de-DE" dirty="0"/>
              <a:t>Folie Ausfüllen in Abstimmung / nach Rücksprache mit </a:t>
            </a:r>
            <a:r>
              <a:rPr lang="de-DE" dirty="0" smtClean="0"/>
              <a:t>Schulträger</a:t>
            </a:r>
            <a:endParaRPr lang="de-DE" dirty="0"/>
          </a:p>
          <a:p>
            <a:endParaRPr lang="de-DE" dirty="0"/>
          </a:p>
          <a:p>
            <a:r>
              <a:rPr lang="de-DE" b="1" dirty="0"/>
              <a:t>Leitfragen für das</a:t>
            </a:r>
            <a:r>
              <a:rPr lang="de-DE" b="1" baseline="0" dirty="0"/>
              <a:t> Präsentieren (Welche Informationen sollen dem Kollegium auf dieser Folie vermittelt werden):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latin typeface="+mn-lt"/>
                <a:ea typeface="+mn-ea"/>
                <a:cs typeface="+mn-cs"/>
              </a:rPr>
              <a:t>Sind die Brandschutzhelfenden in Ihrem Kollegium bekannt?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latin typeface="+mn-lt"/>
                <a:ea typeface="+mn-ea"/>
                <a:cs typeface="+mn-cs"/>
              </a:rPr>
              <a:t>Welche</a:t>
            </a:r>
            <a:r>
              <a:rPr lang="de-DE" sz="1200" kern="1200" baseline="0" dirty="0">
                <a:solidFill>
                  <a:schemeClr val="tx1"/>
                </a:solidFill>
                <a:latin typeface="+mn-lt"/>
                <a:ea typeface="+mn-ea"/>
                <a:cs typeface="+mn-cs"/>
              </a:rPr>
              <a:t> Aktivitäten im Bereich Brandschutz wurden im zurückliegenden Schuljahr durchgeführt, welche sind für das aktuelle Schuljahr geplant?</a:t>
            </a:r>
            <a:endParaRPr lang="de-DE" sz="1200" kern="1200" dirty="0">
              <a:solidFill>
                <a:schemeClr val="tx1"/>
              </a:solidFill>
              <a:latin typeface="+mn-lt"/>
              <a:ea typeface="+mn-ea"/>
              <a:cs typeface="+mn-cs"/>
            </a:endParaRPr>
          </a:p>
        </p:txBody>
      </p:sp>
      <p:sp>
        <p:nvSpPr>
          <p:cNvPr id="4" name="Foliennummernplatzhalter 3"/>
          <p:cNvSpPr>
            <a:spLocks noGrp="1"/>
          </p:cNvSpPr>
          <p:nvPr>
            <p:ph type="sldNum" sz="quarter" idx="5"/>
          </p:nvPr>
        </p:nvSpPr>
        <p:spPr/>
        <p:txBody>
          <a:bodyPr/>
          <a:lstStyle/>
          <a:p>
            <a:fld id="{39F78E5A-DE8D-4802-A5BD-071921B30073}" type="slidenum">
              <a:rPr lang="de-DE" smtClean="0"/>
              <a:t>3</a:t>
            </a:fld>
            <a:endParaRPr lang="de-DE"/>
          </a:p>
        </p:txBody>
      </p:sp>
    </p:spTree>
    <p:extLst>
      <p:ext uri="{BB962C8B-B14F-4D97-AF65-F5344CB8AC3E}">
        <p14:creationId xmlns:p14="http://schemas.microsoft.com/office/powerpoint/2010/main" val="2346641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solidFill>
                  <a:schemeClr val="tx1"/>
                </a:solidFill>
              </a:rPr>
              <a:t>Bearbeitungshinwei</a:t>
            </a:r>
            <a:r>
              <a:rPr lang="de-DE" b="1" baseline="0" dirty="0">
                <a:solidFill>
                  <a:schemeClr val="tx1"/>
                </a:solidFill>
              </a:rPr>
              <a:t>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solidFill>
                  <a:schemeClr val="tx1"/>
                </a:solidFill>
              </a:rPr>
              <a:t>Ggf. an Schulhausordnung anpassen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solidFill>
                  <a:schemeClr val="tx1"/>
                </a:solidFill>
              </a:rPr>
              <a:t>Leitfragen/Vertiefungsfragen </a:t>
            </a:r>
            <a:r>
              <a:rPr lang="de-DE" b="1" baseline="0" dirty="0">
                <a:solidFill>
                  <a:schemeClr val="tx1"/>
                </a:solidFill>
              </a:rPr>
              <a:t>(Welche Informationen sollen dem Kollegium auf dieser Folie vermittelt werden):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latin typeface="+mn-lt"/>
                <a:ea typeface="+mn-ea"/>
                <a:cs typeface="+mn-cs"/>
              </a:rPr>
              <a:t>Gibt es Besonderheiten an Ihrer Schule die im Rahmen des vorbeugenden Brandschutzes zu berücksichtigen sind?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latin typeface="+mn-lt"/>
                <a:ea typeface="+mn-ea"/>
                <a:cs typeface="+mn-cs"/>
              </a:rPr>
              <a:t>Enthält die Hausordnung Ihrer Schule (ggf. weitführende) Vorgaben zum Brandschutz? </a:t>
            </a:r>
            <a:r>
              <a:rPr lang="de-DE" sz="1200" kern="1200" dirty="0">
                <a:solidFill>
                  <a:schemeClr val="tx1"/>
                </a:solidFill>
                <a:latin typeface="+mn-lt"/>
                <a:ea typeface="+mn-ea"/>
                <a:cs typeface="+mn-cs"/>
                <a:sym typeface="Wingdings" panose="05000000000000000000" pitchFamily="2" charset="2"/>
              </a:rPr>
              <a:t> Folie</a:t>
            </a:r>
            <a:r>
              <a:rPr lang="de-DE" sz="1200" kern="1200" dirty="0">
                <a:solidFill>
                  <a:schemeClr val="tx1"/>
                </a:solidFill>
                <a:latin typeface="+mn-lt"/>
                <a:ea typeface="+mn-ea"/>
                <a:cs typeface="+mn-cs"/>
              </a:rPr>
              <a:t> an Hausordnung 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kern="1200" dirty="0">
                <a:solidFill>
                  <a:schemeClr val="tx1"/>
                </a:solidFill>
                <a:latin typeface="+mn-lt"/>
                <a:ea typeface="+mn-ea"/>
                <a:cs typeface="+mn-cs"/>
              </a:rPr>
              <a:t>Quelle</a:t>
            </a:r>
            <a:r>
              <a:rPr lang="de-DE" sz="1200" kern="1200" baseline="0" dirty="0">
                <a:solidFill>
                  <a:schemeClr val="tx1"/>
                </a:solidFill>
                <a:latin typeface="+mn-lt"/>
                <a:ea typeface="+mn-ea"/>
                <a:cs typeface="+mn-cs"/>
              </a:rPr>
              <a:t>: u.a. Verwaltungsvorschrift Maßnahmen bei besonderen Gefahrensituationen in Schulen (https://landesrecht.rlp.de/bsrp/document/VVRP-VVRP000004208)</a:t>
            </a:r>
          </a:p>
        </p:txBody>
      </p:sp>
      <p:sp>
        <p:nvSpPr>
          <p:cNvPr id="4" name="Foliennummernplatzhalter 3"/>
          <p:cNvSpPr>
            <a:spLocks noGrp="1"/>
          </p:cNvSpPr>
          <p:nvPr>
            <p:ph type="sldNum" sz="quarter" idx="5"/>
          </p:nvPr>
        </p:nvSpPr>
        <p:spPr/>
        <p:txBody>
          <a:bodyPr/>
          <a:lstStyle/>
          <a:p>
            <a:fld id="{39F78E5A-DE8D-4802-A5BD-071921B30073}" type="slidenum">
              <a:rPr lang="de-DE" smtClean="0"/>
              <a:t>4</a:t>
            </a:fld>
            <a:endParaRPr lang="de-DE"/>
          </a:p>
        </p:txBody>
      </p:sp>
    </p:spTree>
    <p:extLst>
      <p:ext uri="{BB962C8B-B14F-4D97-AF65-F5344CB8AC3E}">
        <p14:creationId xmlns:p14="http://schemas.microsoft.com/office/powerpoint/2010/main" val="3877569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solidFill>
                  <a:schemeClr val="tx1"/>
                </a:solidFill>
              </a:rPr>
              <a:t>Bearbeitungshinwei</a:t>
            </a:r>
            <a:r>
              <a:rPr lang="de-DE" b="1" baseline="0" dirty="0">
                <a:solidFill>
                  <a:schemeClr val="tx1"/>
                </a:solidFill>
              </a:rPr>
              <a:t>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tx1"/>
                </a:solidFill>
              </a:rPr>
              <a:t>Eigene Bilder / Beispielfotos</a:t>
            </a:r>
            <a:r>
              <a:rPr lang="de-DE" baseline="0" dirty="0">
                <a:solidFill>
                  <a:schemeClr val="tx1"/>
                </a:solidFill>
              </a:rPr>
              <a:t> </a:t>
            </a:r>
            <a:r>
              <a:rPr lang="de-DE" dirty="0">
                <a:solidFill>
                  <a:schemeClr val="tx1"/>
                </a:solidFill>
              </a:rPr>
              <a:t>einfügen.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solidFill>
                  <a:schemeClr val="tx1"/>
                </a:solidFill>
              </a:rPr>
              <a:t>Leitfragen/Vertiefungsfragen </a:t>
            </a:r>
            <a:r>
              <a:rPr lang="de-DE" b="1" baseline="0" dirty="0">
                <a:solidFill>
                  <a:schemeClr val="tx1"/>
                </a:solidFill>
              </a:rPr>
              <a:t>(Welche Informationen sollen dem Kollegium auf dieser Folie vermittelt werden):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latin typeface="+mn-lt"/>
                <a:ea typeface="+mn-ea"/>
                <a:cs typeface="+mn-cs"/>
              </a:rPr>
              <a:t>Aktuell</a:t>
            </a:r>
            <a:r>
              <a:rPr lang="de-DE" sz="1200" kern="1200" baseline="0" dirty="0">
                <a:solidFill>
                  <a:schemeClr val="tx1"/>
                </a:solidFill>
                <a:latin typeface="+mn-lt"/>
                <a:ea typeface="+mn-ea"/>
                <a:cs typeface="+mn-cs"/>
              </a:rPr>
              <a:t> Mängel bekannt?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latin typeface="+mn-lt"/>
                <a:ea typeface="+mn-ea"/>
                <a:cs typeface="+mn-cs"/>
              </a:rPr>
              <a:t>Ist im Kollegium bekannt an wen festgestellte Mängel gemeldet werden müssen?</a:t>
            </a:r>
            <a:r>
              <a:rPr lang="de-DE" sz="1200" kern="1200" baseline="0" dirty="0">
                <a:solidFill>
                  <a:schemeClr val="tx1"/>
                </a:solidFill>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baseline="0" dirty="0">
                <a:solidFill>
                  <a:schemeClr val="tx1"/>
                </a:solidFill>
                <a:latin typeface="+mn-lt"/>
                <a:ea typeface="+mn-ea"/>
                <a:cs typeface="+mn-cs"/>
              </a:rPr>
              <a:t>Evtl. Unfall/Unfälle bekannt?</a:t>
            </a:r>
            <a:endParaRPr lang="de-DE" sz="12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200" kern="1200" dirty="0">
              <a:solidFill>
                <a:schemeClr val="tx1"/>
              </a:solidFill>
              <a:latin typeface="+mn-lt"/>
              <a:ea typeface="+mn-ea"/>
              <a:cs typeface="+mn-cs"/>
            </a:endParaRPr>
          </a:p>
        </p:txBody>
      </p:sp>
      <p:sp>
        <p:nvSpPr>
          <p:cNvPr id="4" name="Foliennummernplatzhalter 3"/>
          <p:cNvSpPr>
            <a:spLocks noGrp="1"/>
          </p:cNvSpPr>
          <p:nvPr>
            <p:ph type="sldNum" sz="quarter" idx="5"/>
          </p:nvPr>
        </p:nvSpPr>
        <p:spPr/>
        <p:txBody>
          <a:bodyPr/>
          <a:lstStyle/>
          <a:p>
            <a:fld id="{39F78E5A-DE8D-4802-A5BD-071921B30073}" type="slidenum">
              <a:rPr lang="de-DE" smtClean="0"/>
              <a:t>5</a:t>
            </a:fld>
            <a:endParaRPr lang="de-DE"/>
          </a:p>
        </p:txBody>
      </p:sp>
    </p:spTree>
    <p:extLst>
      <p:ext uri="{BB962C8B-B14F-4D97-AF65-F5344CB8AC3E}">
        <p14:creationId xmlns:p14="http://schemas.microsoft.com/office/powerpoint/2010/main" val="2839567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solidFill>
                  <a:schemeClr val="tx1"/>
                </a:solidFill>
              </a:rPr>
              <a:t>Bearbeitungshinwei</a:t>
            </a:r>
            <a:r>
              <a:rPr lang="de-DE" b="1" baseline="0" dirty="0">
                <a:solidFill>
                  <a:schemeClr val="tx1"/>
                </a:solidFill>
              </a:rPr>
              <a:t>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rPr>
              <a:t>Aushänge und Sicherheitskennzeichen Einfügen (Wenn</a:t>
            </a:r>
            <a:r>
              <a:rPr lang="de-DE" sz="1200" baseline="0" dirty="0">
                <a:solidFill>
                  <a:schemeClr val="tx1"/>
                </a:solidFill>
              </a:rPr>
              <a:t> nicht als Datei vorhanden </a:t>
            </a:r>
            <a:r>
              <a:rPr lang="de-DE" sz="1200" dirty="0">
                <a:solidFill>
                  <a:schemeClr val="tx1"/>
                </a:solidFill>
              </a:rPr>
              <a:t>Fotos von Aushängen</a:t>
            </a:r>
            <a:r>
              <a:rPr lang="de-DE" sz="1200" baseline="0" dirty="0">
                <a:solidFill>
                  <a:schemeClr val="tx1"/>
                </a:solidFill>
              </a:rPr>
              <a:t> mach und hier einfügen:</a:t>
            </a:r>
            <a:r>
              <a:rPr lang="de-DE" sz="1200" dirty="0">
                <a:solidFill>
                  <a:schemeClr val="tx1"/>
                </a:solidFill>
              </a:rPr>
              <a:t> Bandschutzordnung Teil A, Brandmeldeeinrichtungen; Kennzeichnungen, Fluchtwege, Sammelplatz), </a:t>
            </a:r>
            <a:r>
              <a:rPr lang="de-DE" sz="1200" b="1" dirty="0">
                <a:solidFill>
                  <a:srgbClr val="FF0000"/>
                </a:solidFill>
              </a:rPr>
              <a:t>Ggf. </a:t>
            </a:r>
            <a:r>
              <a:rPr lang="de-DE" sz="1200" b="1" kern="1200" dirty="0">
                <a:solidFill>
                  <a:srgbClr val="FF0000"/>
                </a:solidFill>
                <a:effectLst/>
                <a:latin typeface="+mn-lt"/>
                <a:ea typeface="+mn-ea"/>
                <a:cs typeface="+mn-cs"/>
              </a:rPr>
              <a:t>Signal für</a:t>
            </a:r>
            <a:r>
              <a:rPr lang="de-DE" sz="1200" b="1" kern="1200" baseline="0" dirty="0">
                <a:solidFill>
                  <a:srgbClr val="FF0000"/>
                </a:solidFill>
                <a:effectLst/>
                <a:latin typeface="+mn-lt"/>
                <a:ea typeface="+mn-ea"/>
                <a:cs typeface="+mn-cs"/>
              </a:rPr>
              <a:t> </a:t>
            </a:r>
            <a:r>
              <a:rPr lang="de-DE" sz="1200" b="1" kern="1200" dirty="0">
                <a:solidFill>
                  <a:srgbClr val="FF0000"/>
                </a:solidFill>
                <a:effectLst/>
                <a:latin typeface="+mn-lt"/>
                <a:ea typeface="+mn-ea"/>
                <a:cs typeface="+mn-cs"/>
              </a:rPr>
              <a:t>Feueralarm mit Smartphone aufnehmen</a:t>
            </a:r>
            <a:r>
              <a:rPr lang="de-DE" sz="1200" b="1" kern="1200" baseline="0" dirty="0">
                <a:solidFill>
                  <a:srgbClr val="FF0000"/>
                </a:solidFill>
                <a:effectLst/>
                <a:latin typeface="+mn-lt"/>
                <a:ea typeface="+mn-ea"/>
                <a:cs typeface="+mn-cs"/>
              </a:rPr>
              <a:t> und an dieser Stelle abspielen.</a:t>
            </a:r>
            <a:endParaRPr lang="de-DE" sz="1200" b="1" dirty="0">
              <a:solidFill>
                <a:srgbClr val="FF0000"/>
              </a:solidFill>
            </a:endParaRPr>
          </a:p>
          <a:p>
            <a:endParaRPr lang="de-DE"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solidFill>
                  <a:schemeClr val="tx1"/>
                </a:solidFill>
              </a:rPr>
              <a:t>Leitfragen/Vertiefungsfragen</a:t>
            </a:r>
            <a:r>
              <a:rPr lang="de-DE" b="1" baseline="0" dirty="0">
                <a:solidFill>
                  <a:schemeClr val="tx1"/>
                </a:solidFill>
              </a:rPr>
              <a:t> (Welche Informationen sollen dem Kollegium auf dieser Folie vermittelt werden):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solidFill>
                  <a:schemeClr val="tx1"/>
                </a:solidFill>
              </a:rPr>
              <a:t>Ist das Signal</a:t>
            </a:r>
            <a:r>
              <a:rPr lang="de-DE" baseline="0" dirty="0">
                <a:solidFill>
                  <a:schemeClr val="tx1"/>
                </a:solidFill>
              </a:rPr>
              <a:t> für </a:t>
            </a:r>
            <a:r>
              <a:rPr lang="de-DE" sz="1200" kern="1200" dirty="0">
                <a:solidFill>
                  <a:schemeClr val="tx1"/>
                </a:solidFill>
                <a:effectLst/>
                <a:latin typeface="+mn-lt"/>
                <a:ea typeface="+mn-ea"/>
                <a:cs typeface="+mn-cs"/>
              </a:rPr>
              <a:t>Signal für</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Feueralarm </a:t>
            </a:r>
            <a:r>
              <a:rPr lang="de-DE" baseline="0" dirty="0">
                <a:solidFill>
                  <a:schemeClr val="tx1"/>
                </a:solidFill>
              </a:rPr>
              <a:t>im Kollegium bekannt?</a:t>
            </a:r>
            <a:endParaRPr lang="de-DE" dirty="0">
              <a:solidFill>
                <a:schemeClr val="tx1"/>
              </a:solidFill>
            </a:endParaRPr>
          </a:p>
          <a:p>
            <a:pPr marL="171450" indent="-171450">
              <a:buFont typeface="Arial" panose="020B0604020202020204" pitchFamily="34" charset="0"/>
              <a:buChar char="•"/>
            </a:pPr>
            <a:r>
              <a:rPr lang="de-DE" dirty="0">
                <a:solidFill>
                  <a:schemeClr val="tx1"/>
                </a:solidFill>
              </a:rPr>
              <a:t>Sind</a:t>
            </a:r>
            <a:r>
              <a:rPr lang="de-DE" baseline="0" dirty="0">
                <a:solidFill>
                  <a:schemeClr val="tx1"/>
                </a:solidFill>
              </a:rPr>
              <a:t> die Aushänge im Kollegium bekannt?</a:t>
            </a:r>
          </a:p>
          <a:p>
            <a:pPr marL="171450" indent="-171450">
              <a:buFont typeface="Arial" panose="020B0604020202020204" pitchFamily="34" charset="0"/>
              <a:buChar char="•"/>
            </a:pPr>
            <a:r>
              <a:rPr lang="de-DE" baseline="0" dirty="0">
                <a:solidFill>
                  <a:schemeClr val="tx1"/>
                </a:solidFill>
              </a:rPr>
              <a:t>Wissen die </a:t>
            </a:r>
            <a:r>
              <a:rPr lang="de-DE" baseline="0" dirty="0" err="1">
                <a:solidFill>
                  <a:schemeClr val="tx1"/>
                </a:solidFill>
              </a:rPr>
              <a:t>Kolleg:innen</a:t>
            </a:r>
            <a:r>
              <a:rPr lang="de-DE" baseline="0" dirty="0">
                <a:solidFill>
                  <a:schemeClr val="tx1"/>
                </a:solidFill>
              </a:rPr>
              <a:t>, wo sie diese Aushänge finden?</a:t>
            </a:r>
          </a:p>
        </p:txBody>
      </p:sp>
      <p:sp>
        <p:nvSpPr>
          <p:cNvPr id="4" name="Foliennummernplatzhalter 3"/>
          <p:cNvSpPr>
            <a:spLocks noGrp="1"/>
          </p:cNvSpPr>
          <p:nvPr>
            <p:ph type="sldNum" sz="quarter" idx="5"/>
          </p:nvPr>
        </p:nvSpPr>
        <p:spPr/>
        <p:txBody>
          <a:bodyPr/>
          <a:lstStyle/>
          <a:p>
            <a:fld id="{39F78E5A-DE8D-4802-A5BD-071921B30073}" type="slidenum">
              <a:rPr lang="de-DE" smtClean="0"/>
              <a:t>6</a:t>
            </a:fld>
            <a:endParaRPr lang="de-DE"/>
          </a:p>
        </p:txBody>
      </p:sp>
    </p:spTree>
    <p:extLst>
      <p:ext uri="{BB962C8B-B14F-4D97-AF65-F5344CB8AC3E}">
        <p14:creationId xmlns:p14="http://schemas.microsoft.com/office/powerpoint/2010/main" val="1212394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Bearbeitungshinwei</a:t>
            </a:r>
            <a:r>
              <a:rPr lang="de-DE" b="1" baseline="0" dirty="0"/>
              <a:t>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tx1"/>
                </a:solidFill>
              </a:rPr>
              <a:t>Bild/Foto</a:t>
            </a:r>
            <a:r>
              <a:rPr lang="de-DE" baseline="0" dirty="0">
                <a:solidFill>
                  <a:schemeClr val="tx1"/>
                </a:solidFill>
              </a:rPr>
              <a:t> </a:t>
            </a:r>
            <a:r>
              <a:rPr lang="de-DE" sz="1200" dirty="0">
                <a:solidFill>
                  <a:schemeClr val="tx1"/>
                </a:solidFill>
              </a:rPr>
              <a:t>Bandschutzordnung Teil A</a:t>
            </a:r>
            <a:r>
              <a:rPr lang="de-DE" dirty="0">
                <a:solidFill>
                  <a:schemeClr val="tx1"/>
                </a:solidFill>
              </a:rPr>
              <a:t> einfügen.</a:t>
            </a:r>
          </a:p>
          <a:p>
            <a:r>
              <a:rPr lang="de-DE" dirty="0">
                <a:solidFill>
                  <a:schemeClr val="tx1"/>
                </a:solidFill>
              </a:rPr>
              <a:t>Folien ggf.</a:t>
            </a:r>
            <a:r>
              <a:rPr lang="de-DE" baseline="0" dirty="0">
                <a:solidFill>
                  <a:schemeClr val="tx1"/>
                </a:solidFill>
              </a:rPr>
              <a:t> an Gegebenheiten/Regelungen vor Ort anpassen.</a:t>
            </a:r>
            <a:endParaRPr lang="de-DE" dirty="0">
              <a:solidFill>
                <a:schemeClr val="tx1"/>
              </a:solidFill>
            </a:endParaRPr>
          </a:p>
          <a:p>
            <a:endParaRPr lang="de-D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solidFill>
                  <a:schemeClr val="tx1"/>
                </a:solidFill>
              </a:rPr>
              <a:t>Leitfragen/Vertiefungsfragen</a:t>
            </a:r>
            <a:r>
              <a:rPr lang="de-DE" b="1" baseline="0" dirty="0">
                <a:solidFill>
                  <a:schemeClr val="tx1"/>
                </a:solidFill>
              </a:rPr>
              <a:t> (Welche Informationen sollen dem Kollegium auf dieser Folie vermittelt werden): </a:t>
            </a:r>
          </a:p>
          <a:p>
            <a:pPr marL="171450" indent="-171450">
              <a:buFont typeface="Arial" panose="020B0604020202020204" pitchFamily="34" charset="0"/>
              <a:buChar char="•"/>
            </a:pPr>
            <a:r>
              <a:rPr lang="de-DE" dirty="0">
                <a:solidFill>
                  <a:schemeClr val="tx1"/>
                </a:solidFill>
              </a:rPr>
              <a:t>Sind</a:t>
            </a:r>
            <a:r>
              <a:rPr lang="de-DE" baseline="0" dirty="0">
                <a:solidFill>
                  <a:schemeClr val="tx1"/>
                </a:solidFill>
              </a:rPr>
              <a:t> die wichtigsten Verhaltensregen bekannt?</a:t>
            </a:r>
          </a:p>
          <a:p>
            <a:pPr marL="171450" indent="-171450">
              <a:buFont typeface="Arial" panose="020B0604020202020204" pitchFamily="34" charset="0"/>
              <a:buChar char="•"/>
            </a:pPr>
            <a:r>
              <a:rPr lang="de-DE" baseline="0" dirty="0">
                <a:solidFill>
                  <a:schemeClr val="tx1"/>
                </a:solidFill>
              </a:rPr>
              <a:t>Wissen die </a:t>
            </a:r>
            <a:r>
              <a:rPr lang="de-DE" baseline="0" dirty="0" err="1">
                <a:solidFill>
                  <a:schemeClr val="tx1"/>
                </a:solidFill>
              </a:rPr>
              <a:t>Kolleg:innen</a:t>
            </a:r>
            <a:r>
              <a:rPr lang="de-DE" baseline="0" dirty="0">
                <a:solidFill>
                  <a:schemeClr val="tx1"/>
                </a:solidFill>
              </a:rPr>
              <a:t>, wie/an wen sie einen festgestellten Brand melden sollen?</a:t>
            </a:r>
            <a:endParaRPr lang="de-DE" dirty="0">
              <a:solidFill>
                <a:schemeClr val="tx1"/>
              </a:solidFill>
            </a:endParaRPr>
          </a:p>
        </p:txBody>
      </p:sp>
      <p:sp>
        <p:nvSpPr>
          <p:cNvPr id="4" name="Foliennummernplatzhalter 3"/>
          <p:cNvSpPr>
            <a:spLocks noGrp="1"/>
          </p:cNvSpPr>
          <p:nvPr>
            <p:ph type="sldNum" sz="quarter" idx="5"/>
          </p:nvPr>
        </p:nvSpPr>
        <p:spPr/>
        <p:txBody>
          <a:bodyPr/>
          <a:lstStyle/>
          <a:p>
            <a:fld id="{39F78E5A-DE8D-4802-A5BD-071921B30073}" type="slidenum">
              <a:rPr lang="de-DE" smtClean="0"/>
              <a:t>7</a:t>
            </a:fld>
            <a:endParaRPr lang="de-DE"/>
          </a:p>
        </p:txBody>
      </p:sp>
    </p:spTree>
    <p:extLst>
      <p:ext uri="{BB962C8B-B14F-4D97-AF65-F5344CB8AC3E}">
        <p14:creationId xmlns:p14="http://schemas.microsoft.com/office/powerpoint/2010/main" val="260856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baseline="0" dirty="0">
                <a:solidFill>
                  <a:schemeClr val="tx1"/>
                </a:solidFill>
                <a:latin typeface="+mn-lt"/>
                <a:ea typeface="+mn-ea"/>
                <a:cs typeface="+mn-cs"/>
              </a:rPr>
              <a:t>Leitfragen/Vertiefungsfragen </a:t>
            </a:r>
            <a:r>
              <a:rPr lang="de-DE" b="1" baseline="0" dirty="0"/>
              <a:t>(Welche Informationen sollen dem Kollegium auf dieser Folie vermittelt werden): </a:t>
            </a:r>
            <a:r>
              <a:rPr lang="de-DE"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aseline="0" dirty="0">
                <a:solidFill>
                  <a:schemeClr val="tx1"/>
                </a:solidFill>
              </a:rPr>
              <a:t>Wissen Ihre Kolleginnen und Kollegen, wo sich die </a:t>
            </a:r>
            <a:r>
              <a:rPr lang="de-DE" b="1" dirty="0">
                <a:solidFill>
                  <a:schemeClr val="tx1"/>
                </a:solidFill>
              </a:rPr>
              <a:t>Brandmelde-</a:t>
            </a:r>
            <a:r>
              <a:rPr lang="de-DE" dirty="0">
                <a:solidFill>
                  <a:schemeClr val="tx1"/>
                </a:solidFill>
              </a:rPr>
              <a:t> und </a:t>
            </a:r>
            <a:r>
              <a:rPr lang="de-DE" b="1" dirty="0">
                <a:solidFill>
                  <a:schemeClr val="tx1"/>
                </a:solidFill>
              </a:rPr>
              <a:t>Alarmierungseinrichtungen in der</a:t>
            </a:r>
            <a:r>
              <a:rPr lang="de-DE" b="1" baseline="0" dirty="0">
                <a:solidFill>
                  <a:schemeClr val="tx1"/>
                </a:solidFill>
              </a:rPr>
              <a:t> Schule befinden (ggf. hier ein </a:t>
            </a:r>
            <a:r>
              <a:rPr lang="de-DE" sz="1200" b="0" baseline="0" dirty="0">
                <a:solidFill>
                  <a:schemeClr val="tx1"/>
                </a:solidFill>
              </a:rPr>
              <a:t>Beispielbild einbinden, Orte im Schulgebäude benennen…)?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aseline="0" dirty="0">
                <a:solidFill>
                  <a:schemeClr val="tx1"/>
                </a:solidFill>
              </a:rPr>
              <a:t>Wissen Ihre Kolleginnen und Kollegen, wann und wie sie die </a:t>
            </a:r>
            <a:r>
              <a:rPr lang="de-DE" b="1" dirty="0">
                <a:solidFill>
                  <a:schemeClr val="tx1"/>
                </a:solidFill>
              </a:rPr>
              <a:t>Brandmelde-</a:t>
            </a:r>
            <a:r>
              <a:rPr lang="de-DE" dirty="0">
                <a:solidFill>
                  <a:schemeClr val="tx1"/>
                </a:solidFill>
              </a:rPr>
              <a:t> und </a:t>
            </a:r>
            <a:r>
              <a:rPr lang="de-DE" b="1" dirty="0">
                <a:solidFill>
                  <a:schemeClr val="tx1"/>
                </a:solidFill>
              </a:rPr>
              <a:t>Alarmierungseinrichtungen bedienen müssen? </a:t>
            </a:r>
            <a:endParaRPr lang="de-DE" sz="1200" baseline="0" dirty="0">
              <a:solidFill>
                <a:schemeClr val="tx1"/>
              </a:solidFill>
            </a:endParaRPr>
          </a:p>
          <a:p>
            <a:endParaRPr lang="de-DE" dirty="0"/>
          </a:p>
        </p:txBody>
      </p:sp>
      <p:sp>
        <p:nvSpPr>
          <p:cNvPr id="4" name="Foliennummernplatzhalter 3"/>
          <p:cNvSpPr>
            <a:spLocks noGrp="1"/>
          </p:cNvSpPr>
          <p:nvPr>
            <p:ph type="sldNum" sz="quarter" idx="5"/>
          </p:nvPr>
        </p:nvSpPr>
        <p:spPr/>
        <p:txBody>
          <a:bodyPr/>
          <a:lstStyle/>
          <a:p>
            <a:fld id="{39F78E5A-DE8D-4802-A5BD-071921B30073}" type="slidenum">
              <a:rPr lang="de-DE" smtClean="0"/>
              <a:t>8</a:t>
            </a:fld>
            <a:endParaRPr lang="de-DE"/>
          </a:p>
        </p:txBody>
      </p:sp>
    </p:spTree>
    <p:extLst>
      <p:ext uri="{BB962C8B-B14F-4D97-AF65-F5344CB8AC3E}">
        <p14:creationId xmlns:p14="http://schemas.microsoft.com/office/powerpoint/2010/main" val="123299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Leitfragen/Vertiefungsfragen</a:t>
            </a:r>
            <a:r>
              <a:rPr lang="de-DE" b="1" baseline="0" dirty="0"/>
              <a:t> (Welche Informationen sollen dem Kollegium auf dieser Folie vermittelt werden): </a:t>
            </a:r>
            <a:r>
              <a:rPr lang="de-DE"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aseline="0" dirty="0">
                <a:solidFill>
                  <a:schemeClr val="tx1">
                    <a:lumMod val="85000"/>
                    <a:lumOff val="15000"/>
                  </a:schemeClr>
                </a:solidFill>
              </a:rPr>
              <a:t>Kennen Ihre Kolleginnen und Kollegen, den korrekten Flucht- und Rettungsweg von Ihrem Klassenraum zum Sammelplatz?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aseline="0" dirty="0">
                <a:solidFill>
                  <a:schemeClr val="tx1">
                    <a:lumMod val="85000"/>
                    <a:lumOff val="15000"/>
                  </a:schemeClr>
                </a:solidFill>
              </a:rPr>
              <a:t>Gibt es Unterschiede in den </a:t>
            </a:r>
            <a:r>
              <a:rPr lang="de-DE" dirty="0">
                <a:solidFill>
                  <a:schemeClr val="tx1">
                    <a:lumMod val="85000"/>
                    <a:lumOff val="15000"/>
                  </a:schemeClr>
                </a:solidFill>
                <a:latin typeface="Verdana" panose="020B0604030504040204" pitchFamily="34" charset="0"/>
              </a:rPr>
              <a:t>Flucht- und Rettungswegeplänen</a:t>
            </a:r>
            <a:r>
              <a:rPr lang="de-DE" baseline="0" dirty="0">
                <a:solidFill>
                  <a:schemeClr val="tx1">
                    <a:lumMod val="85000"/>
                    <a:lumOff val="15000"/>
                  </a:schemeClr>
                </a:solidFill>
                <a:latin typeface="Verdana" panose="020B0604030504040204" pitchFamily="34" charset="0"/>
              </a:rPr>
              <a:t> verschiedener Stockwerke oder Gebäudeteile?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solidFill>
                  <a:schemeClr val="tx1">
                    <a:lumMod val="85000"/>
                    <a:lumOff val="15000"/>
                  </a:schemeClr>
                </a:solidFill>
              </a:rPr>
              <a:t>Werden die Belange von Menschen mit Beeinträchtigungen/Behinderungen im Evakuierungsfall berücksichtigt?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a:solidFill>
                  <a:schemeClr val="tx1">
                    <a:lumMod val="85000"/>
                    <a:lumOff val="15000"/>
                  </a:schemeClr>
                </a:solidFill>
                <a:latin typeface="Verdana" panose="020B0604030504040204" pitchFamily="34" charset="0"/>
              </a:rPr>
              <a:t>Gibt es mehrere Sammelplätze?</a:t>
            </a:r>
            <a:endParaRPr lang="de-DE" dirty="0">
              <a:solidFill>
                <a:schemeClr val="tx1">
                  <a:lumMod val="85000"/>
                  <a:lumOff val="15000"/>
                </a:schemeClr>
              </a:solidFill>
              <a:latin typeface="Verdan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a:p>
            <a:endParaRPr lang="de-DE" dirty="0"/>
          </a:p>
        </p:txBody>
      </p:sp>
      <p:sp>
        <p:nvSpPr>
          <p:cNvPr id="4" name="Foliennummernplatzhalter 3"/>
          <p:cNvSpPr>
            <a:spLocks noGrp="1"/>
          </p:cNvSpPr>
          <p:nvPr>
            <p:ph type="sldNum" sz="quarter" idx="5"/>
          </p:nvPr>
        </p:nvSpPr>
        <p:spPr/>
        <p:txBody>
          <a:bodyPr/>
          <a:lstStyle/>
          <a:p>
            <a:fld id="{39F78E5A-DE8D-4802-A5BD-071921B30073}" type="slidenum">
              <a:rPr lang="de-DE" smtClean="0"/>
              <a:t>9</a:t>
            </a:fld>
            <a:endParaRPr lang="de-DE"/>
          </a:p>
        </p:txBody>
      </p:sp>
    </p:spTree>
    <p:extLst>
      <p:ext uri="{BB962C8B-B14F-4D97-AF65-F5344CB8AC3E}">
        <p14:creationId xmlns:p14="http://schemas.microsoft.com/office/powerpoint/2010/main" val="1349442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4B0AC-8A92-428E-BC8E-3279D701992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D8D62D0-AC5C-4004-8691-8BC8688FAF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2078D1B-86E7-4BCC-9FC9-B7432654B54E}"/>
              </a:ext>
            </a:extLst>
          </p:cNvPr>
          <p:cNvSpPr>
            <a:spLocks noGrp="1"/>
          </p:cNvSpPr>
          <p:nvPr>
            <p:ph type="dt" sz="half" idx="10"/>
          </p:nvPr>
        </p:nvSpPr>
        <p:spPr/>
        <p:txBody>
          <a:bodyPr/>
          <a:lstStyle/>
          <a:p>
            <a:fld id="{69DF3FC2-445C-45E2-9369-3B6968130A28}" type="datetimeFigureOut">
              <a:rPr lang="de-DE" smtClean="0"/>
              <a:t>18.08.2022</a:t>
            </a:fld>
            <a:endParaRPr lang="de-DE"/>
          </a:p>
        </p:txBody>
      </p:sp>
      <p:sp>
        <p:nvSpPr>
          <p:cNvPr id="5" name="Fußzeilenplatzhalter 4">
            <a:extLst>
              <a:ext uri="{FF2B5EF4-FFF2-40B4-BE49-F238E27FC236}">
                <a16:creationId xmlns:a16="http://schemas.microsoft.com/office/drawing/2014/main" id="{2616BB7F-8A9B-4617-AA81-AC63D04532C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1CB80C2-6DA6-4C3B-B2AF-BBC9833F4E8C}"/>
              </a:ext>
            </a:extLst>
          </p:cNvPr>
          <p:cNvSpPr>
            <a:spLocks noGrp="1"/>
          </p:cNvSpPr>
          <p:nvPr>
            <p:ph type="sldNum" sz="quarter" idx="12"/>
          </p:nvPr>
        </p:nvSpPr>
        <p:spPr/>
        <p:txBody>
          <a:bodyPr/>
          <a:lstStyle/>
          <a:p>
            <a:fld id="{F1DA6028-53D9-4FE4-B338-D63D3486F2F4}" type="slidenum">
              <a:rPr lang="de-DE" smtClean="0"/>
              <a:t>‹Nr.›</a:t>
            </a:fld>
            <a:endParaRPr lang="de-DE"/>
          </a:p>
        </p:txBody>
      </p:sp>
    </p:spTree>
    <p:extLst>
      <p:ext uri="{BB962C8B-B14F-4D97-AF65-F5344CB8AC3E}">
        <p14:creationId xmlns:p14="http://schemas.microsoft.com/office/powerpoint/2010/main" val="1944200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E12F0-A26A-4983-A5F5-951384455B1B}"/>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BA22FC9F-4AAF-47C2-BCF0-6D2F3CA2A70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589B269-AEBE-49E1-A3B2-20051BF834A9}"/>
              </a:ext>
            </a:extLst>
          </p:cNvPr>
          <p:cNvSpPr>
            <a:spLocks noGrp="1"/>
          </p:cNvSpPr>
          <p:nvPr>
            <p:ph type="dt" sz="half" idx="10"/>
          </p:nvPr>
        </p:nvSpPr>
        <p:spPr/>
        <p:txBody>
          <a:bodyPr/>
          <a:lstStyle/>
          <a:p>
            <a:fld id="{69DF3FC2-445C-45E2-9369-3B6968130A28}" type="datetimeFigureOut">
              <a:rPr lang="de-DE" smtClean="0"/>
              <a:t>18.08.2022</a:t>
            </a:fld>
            <a:endParaRPr lang="de-DE"/>
          </a:p>
        </p:txBody>
      </p:sp>
      <p:sp>
        <p:nvSpPr>
          <p:cNvPr id="5" name="Fußzeilenplatzhalter 4">
            <a:extLst>
              <a:ext uri="{FF2B5EF4-FFF2-40B4-BE49-F238E27FC236}">
                <a16:creationId xmlns:a16="http://schemas.microsoft.com/office/drawing/2014/main" id="{2A24B90E-FF89-487F-B188-25E59B3BC8C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DC5854E-F9E5-4F89-9D9B-A80CFED66340}"/>
              </a:ext>
            </a:extLst>
          </p:cNvPr>
          <p:cNvSpPr>
            <a:spLocks noGrp="1"/>
          </p:cNvSpPr>
          <p:nvPr>
            <p:ph type="sldNum" sz="quarter" idx="12"/>
          </p:nvPr>
        </p:nvSpPr>
        <p:spPr/>
        <p:txBody>
          <a:bodyPr/>
          <a:lstStyle/>
          <a:p>
            <a:fld id="{F1DA6028-53D9-4FE4-B338-D63D3486F2F4}" type="slidenum">
              <a:rPr lang="de-DE" smtClean="0"/>
              <a:t>‹Nr.›</a:t>
            </a:fld>
            <a:endParaRPr lang="de-DE"/>
          </a:p>
        </p:txBody>
      </p:sp>
    </p:spTree>
    <p:extLst>
      <p:ext uri="{BB962C8B-B14F-4D97-AF65-F5344CB8AC3E}">
        <p14:creationId xmlns:p14="http://schemas.microsoft.com/office/powerpoint/2010/main" val="3481031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4A51B47-76EF-4439-9BD7-7C8F2150CB3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25FD80C5-11C0-4548-B733-EA3CF291401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7DC4301-B7C5-4504-AC92-2530F081F197}"/>
              </a:ext>
            </a:extLst>
          </p:cNvPr>
          <p:cNvSpPr>
            <a:spLocks noGrp="1"/>
          </p:cNvSpPr>
          <p:nvPr>
            <p:ph type="dt" sz="half" idx="10"/>
          </p:nvPr>
        </p:nvSpPr>
        <p:spPr/>
        <p:txBody>
          <a:bodyPr/>
          <a:lstStyle/>
          <a:p>
            <a:fld id="{69DF3FC2-445C-45E2-9369-3B6968130A28}" type="datetimeFigureOut">
              <a:rPr lang="de-DE" smtClean="0"/>
              <a:t>18.08.2022</a:t>
            </a:fld>
            <a:endParaRPr lang="de-DE"/>
          </a:p>
        </p:txBody>
      </p:sp>
      <p:sp>
        <p:nvSpPr>
          <p:cNvPr id="5" name="Fußzeilenplatzhalter 4">
            <a:extLst>
              <a:ext uri="{FF2B5EF4-FFF2-40B4-BE49-F238E27FC236}">
                <a16:creationId xmlns:a16="http://schemas.microsoft.com/office/drawing/2014/main" id="{7F9D6BB6-EDD1-474C-BFE1-149B3F4490E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E2EE9CD-B05C-439D-AFFC-1DA42BB3CABC}"/>
              </a:ext>
            </a:extLst>
          </p:cNvPr>
          <p:cNvSpPr>
            <a:spLocks noGrp="1"/>
          </p:cNvSpPr>
          <p:nvPr>
            <p:ph type="sldNum" sz="quarter" idx="12"/>
          </p:nvPr>
        </p:nvSpPr>
        <p:spPr/>
        <p:txBody>
          <a:bodyPr/>
          <a:lstStyle/>
          <a:p>
            <a:fld id="{F1DA6028-53D9-4FE4-B338-D63D3486F2F4}" type="slidenum">
              <a:rPr lang="de-DE" smtClean="0"/>
              <a:t>‹Nr.›</a:t>
            </a:fld>
            <a:endParaRPr lang="de-DE"/>
          </a:p>
        </p:txBody>
      </p:sp>
    </p:spTree>
    <p:extLst>
      <p:ext uri="{BB962C8B-B14F-4D97-AF65-F5344CB8AC3E}">
        <p14:creationId xmlns:p14="http://schemas.microsoft.com/office/powerpoint/2010/main" val="1685328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7B6BA0-9126-4AE5-8AF1-F88AD316D3D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2081A43-00E5-4378-807B-B29BD96BC94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91DEC7E-1676-4549-B7A9-4ED7E79BABC8}"/>
              </a:ext>
            </a:extLst>
          </p:cNvPr>
          <p:cNvSpPr>
            <a:spLocks noGrp="1"/>
          </p:cNvSpPr>
          <p:nvPr>
            <p:ph type="dt" sz="half" idx="10"/>
          </p:nvPr>
        </p:nvSpPr>
        <p:spPr/>
        <p:txBody>
          <a:bodyPr/>
          <a:lstStyle/>
          <a:p>
            <a:fld id="{69DF3FC2-445C-45E2-9369-3B6968130A28}" type="datetimeFigureOut">
              <a:rPr lang="de-DE" smtClean="0"/>
              <a:t>18.08.2022</a:t>
            </a:fld>
            <a:endParaRPr lang="de-DE"/>
          </a:p>
        </p:txBody>
      </p:sp>
      <p:sp>
        <p:nvSpPr>
          <p:cNvPr id="5" name="Fußzeilenplatzhalter 4">
            <a:extLst>
              <a:ext uri="{FF2B5EF4-FFF2-40B4-BE49-F238E27FC236}">
                <a16:creationId xmlns:a16="http://schemas.microsoft.com/office/drawing/2014/main" id="{C50DDE0D-89C2-4BFC-A61E-9233E78BB61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3A7C1CF-F811-49D9-91E9-D0A370A724AC}"/>
              </a:ext>
            </a:extLst>
          </p:cNvPr>
          <p:cNvSpPr>
            <a:spLocks noGrp="1"/>
          </p:cNvSpPr>
          <p:nvPr>
            <p:ph type="sldNum" sz="quarter" idx="12"/>
          </p:nvPr>
        </p:nvSpPr>
        <p:spPr/>
        <p:txBody>
          <a:bodyPr/>
          <a:lstStyle/>
          <a:p>
            <a:fld id="{F1DA6028-53D9-4FE4-B338-D63D3486F2F4}" type="slidenum">
              <a:rPr lang="de-DE" smtClean="0"/>
              <a:t>‹Nr.›</a:t>
            </a:fld>
            <a:endParaRPr lang="de-DE"/>
          </a:p>
        </p:txBody>
      </p:sp>
    </p:spTree>
    <p:extLst>
      <p:ext uri="{BB962C8B-B14F-4D97-AF65-F5344CB8AC3E}">
        <p14:creationId xmlns:p14="http://schemas.microsoft.com/office/powerpoint/2010/main" val="354610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E59777-14E6-4C3E-9017-702B7E77F017}"/>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E763204-64F8-4F53-8F7F-85024EC0EA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4190A7D-D8C1-4E81-A11C-CBBA0F2FE558}"/>
              </a:ext>
            </a:extLst>
          </p:cNvPr>
          <p:cNvSpPr>
            <a:spLocks noGrp="1"/>
          </p:cNvSpPr>
          <p:nvPr>
            <p:ph type="dt" sz="half" idx="10"/>
          </p:nvPr>
        </p:nvSpPr>
        <p:spPr/>
        <p:txBody>
          <a:bodyPr/>
          <a:lstStyle/>
          <a:p>
            <a:fld id="{69DF3FC2-445C-45E2-9369-3B6968130A28}" type="datetimeFigureOut">
              <a:rPr lang="de-DE" smtClean="0"/>
              <a:t>18.08.2022</a:t>
            </a:fld>
            <a:endParaRPr lang="de-DE"/>
          </a:p>
        </p:txBody>
      </p:sp>
      <p:sp>
        <p:nvSpPr>
          <p:cNvPr id="5" name="Fußzeilenplatzhalter 4">
            <a:extLst>
              <a:ext uri="{FF2B5EF4-FFF2-40B4-BE49-F238E27FC236}">
                <a16:creationId xmlns:a16="http://schemas.microsoft.com/office/drawing/2014/main" id="{BD2D0F81-4631-4F4D-A9A8-5632AC9F311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742DBB7-6E09-4C14-AFB8-E47DD85A996A}"/>
              </a:ext>
            </a:extLst>
          </p:cNvPr>
          <p:cNvSpPr>
            <a:spLocks noGrp="1"/>
          </p:cNvSpPr>
          <p:nvPr>
            <p:ph type="sldNum" sz="quarter" idx="12"/>
          </p:nvPr>
        </p:nvSpPr>
        <p:spPr/>
        <p:txBody>
          <a:bodyPr/>
          <a:lstStyle/>
          <a:p>
            <a:fld id="{F1DA6028-53D9-4FE4-B338-D63D3486F2F4}" type="slidenum">
              <a:rPr lang="de-DE" smtClean="0"/>
              <a:t>‹Nr.›</a:t>
            </a:fld>
            <a:endParaRPr lang="de-DE"/>
          </a:p>
        </p:txBody>
      </p:sp>
    </p:spTree>
    <p:extLst>
      <p:ext uri="{BB962C8B-B14F-4D97-AF65-F5344CB8AC3E}">
        <p14:creationId xmlns:p14="http://schemas.microsoft.com/office/powerpoint/2010/main" val="34373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E42990-E3A0-4C2E-870F-1A0FEEA5975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2B697DB-5C9D-45DD-A051-461319CE6E6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A833688-AF62-4041-B20E-670C7ACC058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838B611-F963-45F5-9A5A-754B24D4E209}"/>
              </a:ext>
            </a:extLst>
          </p:cNvPr>
          <p:cNvSpPr>
            <a:spLocks noGrp="1"/>
          </p:cNvSpPr>
          <p:nvPr>
            <p:ph type="dt" sz="half" idx="10"/>
          </p:nvPr>
        </p:nvSpPr>
        <p:spPr/>
        <p:txBody>
          <a:bodyPr/>
          <a:lstStyle/>
          <a:p>
            <a:fld id="{69DF3FC2-445C-45E2-9369-3B6968130A28}" type="datetimeFigureOut">
              <a:rPr lang="de-DE" smtClean="0"/>
              <a:t>18.08.2022</a:t>
            </a:fld>
            <a:endParaRPr lang="de-DE"/>
          </a:p>
        </p:txBody>
      </p:sp>
      <p:sp>
        <p:nvSpPr>
          <p:cNvPr id="6" name="Fußzeilenplatzhalter 5">
            <a:extLst>
              <a:ext uri="{FF2B5EF4-FFF2-40B4-BE49-F238E27FC236}">
                <a16:creationId xmlns:a16="http://schemas.microsoft.com/office/drawing/2014/main" id="{14DCD5A7-BE8A-408D-90ED-AF8C4CD1225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83DEA09-9EC4-4572-BF3A-8B15862A3A03}"/>
              </a:ext>
            </a:extLst>
          </p:cNvPr>
          <p:cNvSpPr>
            <a:spLocks noGrp="1"/>
          </p:cNvSpPr>
          <p:nvPr>
            <p:ph type="sldNum" sz="quarter" idx="12"/>
          </p:nvPr>
        </p:nvSpPr>
        <p:spPr/>
        <p:txBody>
          <a:bodyPr/>
          <a:lstStyle/>
          <a:p>
            <a:fld id="{F1DA6028-53D9-4FE4-B338-D63D3486F2F4}" type="slidenum">
              <a:rPr lang="de-DE" smtClean="0"/>
              <a:t>‹Nr.›</a:t>
            </a:fld>
            <a:endParaRPr lang="de-DE"/>
          </a:p>
        </p:txBody>
      </p:sp>
    </p:spTree>
    <p:extLst>
      <p:ext uri="{BB962C8B-B14F-4D97-AF65-F5344CB8AC3E}">
        <p14:creationId xmlns:p14="http://schemas.microsoft.com/office/powerpoint/2010/main" val="1895867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A29E24-134C-4A54-8E4F-0BBCD4E53E1E}"/>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CC4D5537-E05D-40AB-9BBE-D173531354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A37043FC-3859-4897-B5DE-65CC80A502A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1CF6E7CD-F80F-41E2-BFB5-CEDE4E1FFE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E3B4EEB-D92C-4D0F-94BA-923A30639CC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FD81DA1-EF92-4264-9D93-CEAF74DBA094}"/>
              </a:ext>
            </a:extLst>
          </p:cNvPr>
          <p:cNvSpPr>
            <a:spLocks noGrp="1"/>
          </p:cNvSpPr>
          <p:nvPr>
            <p:ph type="dt" sz="half" idx="10"/>
          </p:nvPr>
        </p:nvSpPr>
        <p:spPr/>
        <p:txBody>
          <a:bodyPr/>
          <a:lstStyle/>
          <a:p>
            <a:fld id="{69DF3FC2-445C-45E2-9369-3B6968130A28}" type="datetimeFigureOut">
              <a:rPr lang="de-DE" smtClean="0"/>
              <a:t>18.08.2022</a:t>
            </a:fld>
            <a:endParaRPr lang="de-DE"/>
          </a:p>
        </p:txBody>
      </p:sp>
      <p:sp>
        <p:nvSpPr>
          <p:cNvPr id="8" name="Fußzeilenplatzhalter 7">
            <a:extLst>
              <a:ext uri="{FF2B5EF4-FFF2-40B4-BE49-F238E27FC236}">
                <a16:creationId xmlns:a16="http://schemas.microsoft.com/office/drawing/2014/main" id="{D93A1DA7-FD74-46B2-8A21-8B5702A8A6D7}"/>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EFB15892-22B7-4ADA-8DA9-7DA8821D4541}"/>
              </a:ext>
            </a:extLst>
          </p:cNvPr>
          <p:cNvSpPr>
            <a:spLocks noGrp="1"/>
          </p:cNvSpPr>
          <p:nvPr>
            <p:ph type="sldNum" sz="quarter" idx="12"/>
          </p:nvPr>
        </p:nvSpPr>
        <p:spPr/>
        <p:txBody>
          <a:bodyPr/>
          <a:lstStyle/>
          <a:p>
            <a:fld id="{F1DA6028-53D9-4FE4-B338-D63D3486F2F4}" type="slidenum">
              <a:rPr lang="de-DE" smtClean="0"/>
              <a:t>‹Nr.›</a:t>
            </a:fld>
            <a:endParaRPr lang="de-DE"/>
          </a:p>
        </p:txBody>
      </p:sp>
    </p:spTree>
    <p:extLst>
      <p:ext uri="{BB962C8B-B14F-4D97-AF65-F5344CB8AC3E}">
        <p14:creationId xmlns:p14="http://schemas.microsoft.com/office/powerpoint/2010/main" val="576130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4FE94E-BDA2-4C90-A690-A0624FAB343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0B10D4F3-56B3-41AC-9B6B-64044BADB2B2}"/>
              </a:ext>
            </a:extLst>
          </p:cNvPr>
          <p:cNvSpPr>
            <a:spLocks noGrp="1"/>
          </p:cNvSpPr>
          <p:nvPr>
            <p:ph type="dt" sz="half" idx="10"/>
          </p:nvPr>
        </p:nvSpPr>
        <p:spPr/>
        <p:txBody>
          <a:bodyPr/>
          <a:lstStyle/>
          <a:p>
            <a:fld id="{69DF3FC2-445C-45E2-9369-3B6968130A28}" type="datetimeFigureOut">
              <a:rPr lang="de-DE" smtClean="0"/>
              <a:t>18.08.2022</a:t>
            </a:fld>
            <a:endParaRPr lang="de-DE"/>
          </a:p>
        </p:txBody>
      </p:sp>
      <p:sp>
        <p:nvSpPr>
          <p:cNvPr id="4" name="Fußzeilenplatzhalter 3">
            <a:extLst>
              <a:ext uri="{FF2B5EF4-FFF2-40B4-BE49-F238E27FC236}">
                <a16:creationId xmlns:a16="http://schemas.microsoft.com/office/drawing/2014/main" id="{3F00E536-D42A-4501-886A-D2C7621FA3D9}"/>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00B80DE-F754-4DF0-A2BB-6449336C5935}"/>
              </a:ext>
            </a:extLst>
          </p:cNvPr>
          <p:cNvSpPr>
            <a:spLocks noGrp="1"/>
          </p:cNvSpPr>
          <p:nvPr>
            <p:ph type="sldNum" sz="quarter" idx="12"/>
          </p:nvPr>
        </p:nvSpPr>
        <p:spPr/>
        <p:txBody>
          <a:bodyPr/>
          <a:lstStyle/>
          <a:p>
            <a:fld id="{F1DA6028-53D9-4FE4-B338-D63D3486F2F4}" type="slidenum">
              <a:rPr lang="de-DE" smtClean="0"/>
              <a:t>‹Nr.›</a:t>
            </a:fld>
            <a:endParaRPr lang="de-DE"/>
          </a:p>
        </p:txBody>
      </p:sp>
    </p:spTree>
    <p:extLst>
      <p:ext uri="{BB962C8B-B14F-4D97-AF65-F5344CB8AC3E}">
        <p14:creationId xmlns:p14="http://schemas.microsoft.com/office/powerpoint/2010/main" val="3707075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20813D3-C85E-4F19-A253-4522E8046EBF}"/>
              </a:ext>
            </a:extLst>
          </p:cNvPr>
          <p:cNvSpPr>
            <a:spLocks noGrp="1"/>
          </p:cNvSpPr>
          <p:nvPr>
            <p:ph type="dt" sz="half" idx="10"/>
          </p:nvPr>
        </p:nvSpPr>
        <p:spPr/>
        <p:txBody>
          <a:bodyPr/>
          <a:lstStyle/>
          <a:p>
            <a:fld id="{69DF3FC2-445C-45E2-9369-3B6968130A28}" type="datetimeFigureOut">
              <a:rPr lang="de-DE" smtClean="0"/>
              <a:t>18.08.2022</a:t>
            </a:fld>
            <a:endParaRPr lang="de-DE"/>
          </a:p>
        </p:txBody>
      </p:sp>
      <p:sp>
        <p:nvSpPr>
          <p:cNvPr id="3" name="Fußzeilenplatzhalter 2">
            <a:extLst>
              <a:ext uri="{FF2B5EF4-FFF2-40B4-BE49-F238E27FC236}">
                <a16:creationId xmlns:a16="http://schemas.microsoft.com/office/drawing/2014/main" id="{56D01804-76A9-401A-9DA7-DD8B25E71E1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0456B984-4F57-4F82-9263-EB9DE08BC442}"/>
              </a:ext>
            </a:extLst>
          </p:cNvPr>
          <p:cNvSpPr>
            <a:spLocks noGrp="1"/>
          </p:cNvSpPr>
          <p:nvPr>
            <p:ph type="sldNum" sz="quarter" idx="12"/>
          </p:nvPr>
        </p:nvSpPr>
        <p:spPr/>
        <p:txBody>
          <a:bodyPr/>
          <a:lstStyle/>
          <a:p>
            <a:fld id="{F1DA6028-53D9-4FE4-B338-D63D3486F2F4}" type="slidenum">
              <a:rPr lang="de-DE" smtClean="0"/>
              <a:t>‹Nr.›</a:t>
            </a:fld>
            <a:endParaRPr lang="de-DE"/>
          </a:p>
        </p:txBody>
      </p:sp>
    </p:spTree>
    <p:extLst>
      <p:ext uri="{BB962C8B-B14F-4D97-AF65-F5344CB8AC3E}">
        <p14:creationId xmlns:p14="http://schemas.microsoft.com/office/powerpoint/2010/main" val="2088399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82A653-3196-4EE1-8ED2-C41C3C21D92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8391AD92-6403-456C-918B-F8AEEAE0E7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61900116-A38B-44D7-9CCB-B672BF76A5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DD9B03F-BF1F-4110-AB7D-DFEB025B7833}"/>
              </a:ext>
            </a:extLst>
          </p:cNvPr>
          <p:cNvSpPr>
            <a:spLocks noGrp="1"/>
          </p:cNvSpPr>
          <p:nvPr>
            <p:ph type="dt" sz="half" idx="10"/>
          </p:nvPr>
        </p:nvSpPr>
        <p:spPr/>
        <p:txBody>
          <a:bodyPr/>
          <a:lstStyle/>
          <a:p>
            <a:fld id="{69DF3FC2-445C-45E2-9369-3B6968130A28}" type="datetimeFigureOut">
              <a:rPr lang="de-DE" smtClean="0"/>
              <a:t>18.08.2022</a:t>
            </a:fld>
            <a:endParaRPr lang="de-DE"/>
          </a:p>
        </p:txBody>
      </p:sp>
      <p:sp>
        <p:nvSpPr>
          <p:cNvPr id="6" name="Fußzeilenplatzhalter 5">
            <a:extLst>
              <a:ext uri="{FF2B5EF4-FFF2-40B4-BE49-F238E27FC236}">
                <a16:creationId xmlns:a16="http://schemas.microsoft.com/office/drawing/2014/main" id="{230F3426-E80E-4180-9CB7-383073D7D69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9AC5B5B-FD6B-424C-A209-97A0AEAC70E3}"/>
              </a:ext>
            </a:extLst>
          </p:cNvPr>
          <p:cNvSpPr>
            <a:spLocks noGrp="1"/>
          </p:cNvSpPr>
          <p:nvPr>
            <p:ph type="sldNum" sz="quarter" idx="12"/>
          </p:nvPr>
        </p:nvSpPr>
        <p:spPr/>
        <p:txBody>
          <a:bodyPr/>
          <a:lstStyle/>
          <a:p>
            <a:fld id="{F1DA6028-53D9-4FE4-B338-D63D3486F2F4}" type="slidenum">
              <a:rPr lang="de-DE" smtClean="0"/>
              <a:t>‹Nr.›</a:t>
            </a:fld>
            <a:endParaRPr lang="de-DE"/>
          </a:p>
        </p:txBody>
      </p:sp>
    </p:spTree>
    <p:extLst>
      <p:ext uri="{BB962C8B-B14F-4D97-AF65-F5344CB8AC3E}">
        <p14:creationId xmlns:p14="http://schemas.microsoft.com/office/powerpoint/2010/main" val="106064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38D929-0BD0-4829-8708-64FDF578E11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268CFE6-4849-4C2D-A78C-77AF8E42B3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7CF98D9-4D80-4E21-BD4E-E7C92B580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1D12FB5-7470-4AAB-98AD-27B4303D6197}"/>
              </a:ext>
            </a:extLst>
          </p:cNvPr>
          <p:cNvSpPr>
            <a:spLocks noGrp="1"/>
          </p:cNvSpPr>
          <p:nvPr>
            <p:ph type="dt" sz="half" idx="10"/>
          </p:nvPr>
        </p:nvSpPr>
        <p:spPr/>
        <p:txBody>
          <a:bodyPr/>
          <a:lstStyle/>
          <a:p>
            <a:fld id="{69DF3FC2-445C-45E2-9369-3B6968130A28}" type="datetimeFigureOut">
              <a:rPr lang="de-DE" smtClean="0"/>
              <a:t>18.08.2022</a:t>
            </a:fld>
            <a:endParaRPr lang="de-DE"/>
          </a:p>
        </p:txBody>
      </p:sp>
      <p:sp>
        <p:nvSpPr>
          <p:cNvPr id="6" name="Fußzeilenplatzhalter 5">
            <a:extLst>
              <a:ext uri="{FF2B5EF4-FFF2-40B4-BE49-F238E27FC236}">
                <a16:creationId xmlns:a16="http://schemas.microsoft.com/office/drawing/2014/main" id="{E3EE699A-71B1-45F3-A31E-1E885546E41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2D6B94E-D4DC-4ACD-8555-9EE10AC77871}"/>
              </a:ext>
            </a:extLst>
          </p:cNvPr>
          <p:cNvSpPr>
            <a:spLocks noGrp="1"/>
          </p:cNvSpPr>
          <p:nvPr>
            <p:ph type="sldNum" sz="quarter" idx="12"/>
          </p:nvPr>
        </p:nvSpPr>
        <p:spPr/>
        <p:txBody>
          <a:bodyPr/>
          <a:lstStyle/>
          <a:p>
            <a:fld id="{F1DA6028-53D9-4FE4-B338-D63D3486F2F4}" type="slidenum">
              <a:rPr lang="de-DE" smtClean="0"/>
              <a:t>‹Nr.›</a:t>
            </a:fld>
            <a:endParaRPr lang="de-DE"/>
          </a:p>
        </p:txBody>
      </p:sp>
    </p:spTree>
    <p:extLst>
      <p:ext uri="{BB962C8B-B14F-4D97-AF65-F5344CB8AC3E}">
        <p14:creationId xmlns:p14="http://schemas.microsoft.com/office/powerpoint/2010/main" val="3538716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7CB1186-E9D0-4285-82D2-CD1529F9ED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9CC5B69-7C41-4645-BAE1-48F197BF5A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B96F7CF-C5AE-40BE-9C62-94F970D77C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DF3FC2-445C-45E2-9369-3B6968130A28}" type="datetimeFigureOut">
              <a:rPr lang="de-DE" smtClean="0"/>
              <a:t>18.08.2022</a:t>
            </a:fld>
            <a:endParaRPr lang="de-DE"/>
          </a:p>
        </p:txBody>
      </p:sp>
      <p:sp>
        <p:nvSpPr>
          <p:cNvPr id="5" name="Fußzeilenplatzhalter 4">
            <a:extLst>
              <a:ext uri="{FF2B5EF4-FFF2-40B4-BE49-F238E27FC236}">
                <a16:creationId xmlns:a16="http://schemas.microsoft.com/office/drawing/2014/main" id="{C6862A84-A1BE-4888-B2A1-52B5A3D9C7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25F6E394-1FF0-4635-A894-66AB12D60B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A6028-53D9-4FE4-B338-D63D3486F2F4}" type="slidenum">
              <a:rPr lang="de-DE" smtClean="0"/>
              <a:t>‹Nr.›</a:t>
            </a:fld>
            <a:endParaRPr lang="de-DE"/>
          </a:p>
        </p:txBody>
      </p:sp>
    </p:spTree>
    <p:extLst>
      <p:ext uri="{BB962C8B-B14F-4D97-AF65-F5344CB8AC3E}">
        <p14:creationId xmlns:p14="http://schemas.microsoft.com/office/powerpoint/2010/main" val="1431342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www.arbeitsschutzfilm.de/mediathek/loschmittel-und-brandbekampfung-verhalten-im-brandfall-video_bab122af5.html" TargetMode="External"/><Relationship Id="rId4" Type="http://schemas.openxmlformats.org/officeDocument/2006/relationships/hyperlink" Target="https://aug.dguv.de/wp-content/uploads/2022/03/Aushang_Feuerloescher.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bgn-branchenwissen.de/daten/a_bis_z/info_a_z_bra/bra9.htm#:~:text=So%20l%C3%B6schen%20Sie%20eine%20brennende%20Person%20richtig%3A%201,den%20Seiten%20f%C3%BChren.%205%20Gebrauchsanleitung%20des%20Feuerl%C3%B6schers%20beachte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info-ifl@unimedizin-mainz.de" TargetMode="External"/><Relationship Id="rId5" Type="http://schemas.openxmlformats.org/officeDocument/2006/relationships/hyperlink" Target="mailto:bildungseinrichtungen@ukrlp.de" TargetMode="Externa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a:extLst>
              <a:ext uri="{FF2B5EF4-FFF2-40B4-BE49-F238E27FC236}">
                <a16:creationId xmlns:a16="http://schemas.microsoft.com/office/drawing/2014/main" id="{7C780AE5-837A-4DC0-9487-C8D62A154198}"/>
              </a:ext>
            </a:extLst>
          </p:cNvPr>
          <p:cNvSpPr txBox="1"/>
          <p:nvPr/>
        </p:nvSpPr>
        <p:spPr>
          <a:xfrm>
            <a:off x="8949354" y="4695791"/>
            <a:ext cx="1649258" cy="276999"/>
          </a:xfrm>
          <a:prstGeom prst="rect">
            <a:avLst/>
          </a:prstGeom>
          <a:noFill/>
        </p:spPr>
        <p:txBody>
          <a:bodyPr wrap="square" rtlCol="0">
            <a:spAutoFit/>
          </a:bodyPr>
          <a:lstStyle/>
          <a:p>
            <a:r>
              <a:rPr lang="de-DE" sz="1200" b="1" i="1" dirty="0">
                <a:solidFill>
                  <a:schemeClr val="bg1"/>
                </a:solidFill>
              </a:rPr>
              <a:t>praktische</a:t>
            </a:r>
          </a:p>
        </p:txBody>
      </p:sp>
      <p:sp>
        <p:nvSpPr>
          <p:cNvPr id="13" name="Titel 1">
            <a:extLst>
              <a:ext uri="{FF2B5EF4-FFF2-40B4-BE49-F238E27FC236}">
                <a16:creationId xmlns:a16="http://schemas.microsoft.com/office/drawing/2014/main" id="{1E06EF13-716A-4DA3-A231-520201E215F7}"/>
              </a:ext>
            </a:extLst>
          </p:cNvPr>
          <p:cNvSpPr txBox="1">
            <a:spLocks/>
          </p:cNvSpPr>
          <p:nvPr/>
        </p:nvSpPr>
        <p:spPr>
          <a:xfrm>
            <a:off x="0" y="10699"/>
            <a:ext cx="9514739" cy="1137413"/>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200" dirty="0">
                <a:solidFill>
                  <a:schemeClr val="bg1"/>
                </a:solidFill>
              </a:rPr>
              <a:t>Brandschutzunterweisung</a:t>
            </a:r>
          </a:p>
        </p:txBody>
      </p:sp>
      <p:sp>
        <p:nvSpPr>
          <p:cNvPr id="14" name="Rechteck 13">
            <a:extLst>
              <a:ext uri="{FF2B5EF4-FFF2-40B4-BE49-F238E27FC236}">
                <a16:creationId xmlns:a16="http://schemas.microsoft.com/office/drawing/2014/main" id="{17A5EEC2-E274-4D31-AAF6-AF9A2C50755B}"/>
              </a:ext>
            </a:extLst>
          </p:cNvPr>
          <p:cNvSpPr/>
          <p:nvPr/>
        </p:nvSpPr>
        <p:spPr>
          <a:xfrm>
            <a:off x="9601201" y="0"/>
            <a:ext cx="2590800" cy="1137413"/>
          </a:xfrm>
          <a:prstGeom prst="rect">
            <a:avLst/>
          </a:prstGeom>
          <a:solidFill>
            <a:schemeClr val="bg1">
              <a:lumMod val="85000"/>
            </a:schemeClr>
          </a:solid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Logo der Schule</a:t>
            </a:r>
          </a:p>
        </p:txBody>
      </p:sp>
      <p:sp>
        <p:nvSpPr>
          <p:cNvPr id="3" name="Textfeld 2"/>
          <p:cNvSpPr txBox="1"/>
          <p:nvPr/>
        </p:nvSpPr>
        <p:spPr>
          <a:xfrm>
            <a:off x="11006925" y="4464958"/>
            <a:ext cx="536028" cy="338554"/>
          </a:xfrm>
          <a:prstGeom prst="rect">
            <a:avLst/>
          </a:prstGeom>
          <a:noFill/>
        </p:spPr>
        <p:txBody>
          <a:bodyPr wrap="square" rtlCol="0">
            <a:spAutoFit/>
          </a:bodyPr>
          <a:lstStyle/>
          <a:p>
            <a:r>
              <a:rPr lang="de-DE" sz="1600" dirty="0">
                <a:solidFill>
                  <a:schemeClr val="bg1"/>
                </a:solidFill>
              </a:rPr>
              <a:t>:in</a:t>
            </a:r>
          </a:p>
        </p:txBody>
      </p:sp>
      <p:sp>
        <p:nvSpPr>
          <p:cNvPr id="4" name="Textfeld 3"/>
          <p:cNvSpPr txBox="1"/>
          <p:nvPr/>
        </p:nvSpPr>
        <p:spPr>
          <a:xfrm>
            <a:off x="3689395" y="3975808"/>
            <a:ext cx="6451249" cy="369332"/>
          </a:xfrm>
          <a:prstGeom prst="rect">
            <a:avLst/>
          </a:prstGeom>
          <a:noFill/>
        </p:spPr>
        <p:txBody>
          <a:bodyPr wrap="square" rtlCol="0">
            <a:spAutoFit/>
          </a:bodyPr>
          <a:lstStyle/>
          <a:p>
            <a:r>
              <a:rPr lang="de-DE" dirty="0" smtClean="0"/>
              <a:t>Datum, Referenten </a:t>
            </a:r>
            <a:endParaRPr lang="de-DE" dirty="0"/>
          </a:p>
        </p:txBody>
      </p:sp>
    </p:spTree>
    <p:extLst>
      <p:ext uri="{BB962C8B-B14F-4D97-AF65-F5344CB8AC3E}">
        <p14:creationId xmlns:p14="http://schemas.microsoft.com/office/powerpoint/2010/main" val="2055678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F40441AE-1B94-4610-A69E-E15702F19E31}"/>
              </a:ext>
            </a:extLst>
          </p:cNvPr>
          <p:cNvSpPr txBox="1">
            <a:spLocks/>
          </p:cNvSpPr>
          <p:nvPr/>
        </p:nvSpPr>
        <p:spPr>
          <a:xfrm>
            <a:off x="0" y="0"/>
            <a:ext cx="9524264" cy="1137413"/>
          </a:xfrm>
          <a:prstGeom prst="rect">
            <a:avLst/>
          </a:prstGeom>
          <a:solidFill>
            <a:srgbClr val="002060"/>
          </a:solidFill>
        </p:spPr>
        <p:txBody>
          <a:bodyPr vert="horz" lIns="91440" tIns="45720" rIns="91440" bIns="45720" rtlCol="0" anchor="ctr">
            <a:normAutofit/>
          </a:bodyPr>
          <a:lstStyle>
            <a:defPPr>
              <a:defRPr lang="de-DE"/>
            </a:defPPr>
            <a:lvl1pPr>
              <a:lnSpc>
                <a:spcPct val="90000"/>
              </a:lnSpc>
              <a:spcBef>
                <a:spcPct val="0"/>
              </a:spcBef>
              <a:buClr>
                <a:srgbClr val="C00000"/>
              </a:buClr>
              <a:buNone/>
              <a:defRPr sz="3200">
                <a:solidFill>
                  <a:schemeClr val="bg1"/>
                </a:solidFill>
                <a:latin typeface="+mj-lt"/>
                <a:ea typeface="+mj-ea"/>
                <a:cs typeface="+mj-cs"/>
              </a:defRPr>
            </a:lvl1pPr>
          </a:lstStyle>
          <a:p>
            <a:r>
              <a:rPr lang="de-DE" dirty="0"/>
              <a:t>Info: Richtig Löschen</a:t>
            </a:r>
          </a:p>
        </p:txBody>
      </p:sp>
      <p:sp>
        <p:nvSpPr>
          <p:cNvPr id="7" name="Rechteck 6">
            <a:extLst>
              <a:ext uri="{FF2B5EF4-FFF2-40B4-BE49-F238E27FC236}">
                <a16:creationId xmlns:a16="http://schemas.microsoft.com/office/drawing/2014/main" id="{79737595-FDED-4358-B39B-BC1B68C7B154}"/>
              </a:ext>
            </a:extLst>
          </p:cNvPr>
          <p:cNvSpPr/>
          <p:nvPr/>
        </p:nvSpPr>
        <p:spPr>
          <a:xfrm>
            <a:off x="9601201" y="0"/>
            <a:ext cx="2590800" cy="1137413"/>
          </a:xfrm>
          <a:prstGeom prst="rect">
            <a:avLst/>
          </a:prstGeom>
          <a:solidFill>
            <a:schemeClr val="bg1">
              <a:lumMod val="85000"/>
            </a:schemeClr>
          </a:solid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Logo der Schule</a:t>
            </a:r>
          </a:p>
        </p:txBody>
      </p:sp>
      <p:pic>
        <p:nvPicPr>
          <p:cNvPr id="3" name="Grafik 2"/>
          <p:cNvPicPr>
            <a:picLocks noChangeAspect="1"/>
          </p:cNvPicPr>
          <p:nvPr/>
        </p:nvPicPr>
        <p:blipFill>
          <a:blip r:embed="rId3"/>
          <a:stretch>
            <a:fillRect/>
          </a:stretch>
        </p:blipFill>
        <p:spPr>
          <a:xfrm>
            <a:off x="682852" y="1200792"/>
            <a:ext cx="8032957" cy="5657208"/>
          </a:xfrm>
          <a:prstGeom prst="rect">
            <a:avLst/>
          </a:prstGeom>
        </p:spPr>
      </p:pic>
      <p:sp>
        <p:nvSpPr>
          <p:cNvPr id="4" name="Rechteck 3"/>
          <p:cNvSpPr/>
          <p:nvPr/>
        </p:nvSpPr>
        <p:spPr>
          <a:xfrm>
            <a:off x="8911771" y="2829067"/>
            <a:ext cx="3142343" cy="3139321"/>
          </a:xfrm>
          <a:prstGeom prst="rect">
            <a:avLst/>
          </a:prstGeom>
        </p:spPr>
        <p:txBody>
          <a:bodyPr wrap="square">
            <a:spAutoFit/>
          </a:bodyPr>
          <a:lstStyle/>
          <a:p>
            <a:r>
              <a:rPr lang="de-DE" b="1" dirty="0"/>
              <a:t>Downloadlink Aushang: </a:t>
            </a:r>
          </a:p>
          <a:p>
            <a:r>
              <a:rPr lang="de-DE" dirty="0">
                <a:hlinkClick r:id="rId4"/>
              </a:rPr>
              <a:t>https://aug.dguv.de/wp-content/uploads/2022/03/Aushang_Feuerloescher.pdf</a:t>
            </a:r>
            <a:endParaRPr lang="de-DE" dirty="0"/>
          </a:p>
          <a:p>
            <a:endParaRPr lang="de-DE" dirty="0"/>
          </a:p>
          <a:p>
            <a:endParaRPr lang="de-DE" dirty="0"/>
          </a:p>
          <a:p>
            <a:r>
              <a:rPr lang="de-DE" b="1" dirty="0" err="1"/>
              <a:t>Erklärfilm</a:t>
            </a:r>
            <a:r>
              <a:rPr lang="de-DE" b="1" dirty="0"/>
              <a:t>: </a:t>
            </a:r>
          </a:p>
          <a:p>
            <a:r>
              <a:rPr lang="de-DE" dirty="0">
                <a:hlinkClick r:id="rId5"/>
              </a:rPr>
              <a:t>Löschmittel und Brandbekämpfung, Verhalten im Brandfall (arbeitsschutzfilm.de)</a:t>
            </a:r>
            <a:endParaRPr lang="de-DE" dirty="0"/>
          </a:p>
        </p:txBody>
      </p:sp>
      <p:pic>
        <p:nvPicPr>
          <p:cNvPr id="2" name="Grafik 1"/>
          <p:cNvPicPr>
            <a:picLocks noChangeAspect="1"/>
          </p:cNvPicPr>
          <p:nvPr/>
        </p:nvPicPr>
        <p:blipFill>
          <a:blip r:embed="rId6"/>
          <a:stretch>
            <a:fillRect/>
          </a:stretch>
        </p:blipFill>
        <p:spPr>
          <a:xfrm>
            <a:off x="12635738" y="66675"/>
            <a:ext cx="4800600" cy="6791325"/>
          </a:xfrm>
          <a:prstGeom prst="rect">
            <a:avLst/>
          </a:prstGeom>
        </p:spPr>
      </p:pic>
    </p:spTree>
    <p:extLst>
      <p:ext uri="{BB962C8B-B14F-4D97-AF65-F5344CB8AC3E}">
        <p14:creationId xmlns:p14="http://schemas.microsoft.com/office/powerpoint/2010/main" val="188860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F40441AE-1B94-4610-A69E-E15702F19E31}"/>
              </a:ext>
            </a:extLst>
          </p:cNvPr>
          <p:cNvSpPr txBox="1">
            <a:spLocks/>
          </p:cNvSpPr>
          <p:nvPr/>
        </p:nvSpPr>
        <p:spPr>
          <a:xfrm>
            <a:off x="0" y="0"/>
            <a:ext cx="9524264" cy="1137413"/>
          </a:xfrm>
          <a:prstGeom prst="rect">
            <a:avLst/>
          </a:prstGeom>
          <a:solidFill>
            <a:srgbClr val="002060"/>
          </a:solidFill>
        </p:spPr>
        <p:txBody>
          <a:bodyPr vert="horz" lIns="91440" tIns="45720" rIns="91440" bIns="45720" rtlCol="0" anchor="ctr">
            <a:normAutofit/>
          </a:bodyPr>
          <a:lstStyle>
            <a:defPPr>
              <a:defRPr lang="de-DE"/>
            </a:defPPr>
            <a:lvl1pPr>
              <a:lnSpc>
                <a:spcPct val="90000"/>
              </a:lnSpc>
              <a:spcBef>
                <a:spcPct val="0"/>
              </a:spcBef>
              <a:buClr>
                <a:srgbClr val="C00000"/>
              </a:buClr>
              <a:buNone/>
              <a:defRPr sz="3200">
                <a:solidFill>
                  <a:schemeClr val="bg1"/>
                </a:solidFill>
                <a:latin typeface="+mj-lt"/>
                <a:ea typeface="+mj-ea"/>
                <a:cs typeface="+mj-cs"/>
              </a:defRPr>
            </a:lvl1pPr>
          </a:lstStyle>
          <a:p>
            <a:r>
              <a:rPr lang="de-DE" dirty="0"/>
              <a:t>Info: Richtig Löschen</a:t>
            </a:r>
          </a:p>
        </p:txBody>
      </p:sp>
      <p:sp>
        <p:nvSpPr>
          <p:cNvPr id="7" name="Rechteck 6">
            <a:extLst>
              <a:ext uri="{FF2B5EF4-FFF2-40B4-BE49-F238E27FC236}">
                <a16:creationId xmlns:a16="http://schemas.microsoft.com/office/drawing/2014/main" id="{79737595-FDED-4358-B39B-BC1B68C7B154}"/>
              </a:ext>
            </a:extLst>
          </p:cNvPr>
          <p:cNvSpPr/>
          <p:nvPr/>
        </p:nvSpPr>
        <p:spPr>
          <a:xfrm>
            <a:off x="9601201" y="0"/>
            <a:ext cx="2590800" cy="1137413"/>
          </a:xfrm>
          <a:prstGeom prst="rect">
            <a:avLst/>
          </a:prstGeom>
          <a:solidFill>
            <a:schemeClr val="bg1">
              <a:lumMod val="85000"/>
            </a:schemeClr>
          </a:solid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Logo der Schule</a:t>
            </a:r>
          </a:p>
        </p:txBody>
      </p:sp>
      <p:sp>
        <p:nvSpPr>
          <p:cNvPr id="10" name="Rectangle 3"/>
          <p:cNvSpPr>
            <a:spLocks noChangeArrowheads="1"/>
          </p:cNvSpPr>
          <p:nvPr/>
        </p:nvSpPr>
        <p:spPr bwMode="auto">
          <a:xfrm>
            <a:off x="672968" y="1223372"/>
            <a:ext cx="10625069"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lang="de-DE" altLang="de-DE" b="1" dirty="0" smtClean="0">
                <a:solidFill>
                  <a:srgbClr val="000000"/>
                </a:solidFill>
                <a:cs typeface="Arial" panose="020B0604020202020204" pitchFamily="34" charset="0"/>
              </a:rPr>
              <a:t>Hinweis: </a:t>
            </a:r>
            <a:r>
              <a:rPr kumimoji="0" lang="de-DE" altLang="de-DE" b="1" i="0" u="none" strike="noStrike" cap="none" normalizeH="0" baseline="0" dirty="0" smtClean="0">
                <a:ln>
                  <a:noFill/>
                </a:ln>
                <a:solidFill>
                  <a:srgbClr val="000000"/>
                </a:solidFill>
                <a:effectLst/>
                <a:cs typeface="Arial" panose="020B0604020202020204" pitchFamily="34" charset="0"/>
              </a:rPr>
              <a:t>Personenbrände richtig löschen</a:t>
            </a:r>
            <a:endParaRPr kumimoji="0" lang="de-DE" altLang="de-DE"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de-DE" altLang="de-DE" b="0" i="0" u="none" strike="noStrike" cap="none" normalizeH="0" baseline="0" dirty="0" smtClean="0">
                <a:ln>
                  <a:noFill/>
                </a:ln>
                <a:solidFill>
                  <a:srgbClr val="000000"/>
                </a:solidFill>
                <a:effectLst/>
                <a:cs typeface="Arial" panose="020B0604020202020204" pitchFamily="34" charset="0"/>
              </a:rPr>
              <a:t>Auch beim Personenbrand ist der </a:t>
            </a:r>
            <a:r>
              <a:rPr kumimoji="0" lang="de-DE" altLang="de-DE" b="1" i="0" u="none" strike="noStrike" cap="none" normalizeH="0" baseline="0" dirty="0" smtClean="0">
                <a:ln>
                  <a:noFill/>
                </a:ln>
                <a:solidFill>
                  <a:srgbClr val="000000"/>
                </a:solidFill>
                <a:effectLst/>
                <a:cs typeface="Arial" panose="020B0604020202020204" pitchFamily="34" charset="0"/>
              </a:rPr>
              <a:t>Feuerlöscher</a:t>
            </a:r>
            <a:r>
              <a:rPr kumimoji="0" lang="de-DE" altLang="de-DE" b="0" i="0" u="none" strike="noStrike" cap="none" normalizeH="0" baseline="0" dirty="0" smtClean="0">
                <a:ln>
                  <a:noFill/>
                </a:ln>
                <a:solidFill>
                  <a:srgbClr val="000000"/>
                </a:solidFill>
                <a:effectLst/>
                <a:cs typeface="Arial" panose="020B0604020202020204" pitchFamily="34" charset="0"/>
              </a:rPr>
              <a:t> das richtige Hilfsmittel. Ziel ist, die brennende Person schnell zu löschen und zu retten:</a:t>
            </a:r>
            <a:endParaRPr kumimoji="0" lang="de-DE" altLang="de-DE" b="0" i="0" u="none" strike="noStrike" cap="none" normalizeH="0" baseline="0" dirty="0" smtClean="0">
              <a:ln>
                <a:noFill/>
              </a:ln>
              <a:solidFill>
                <a:schemeClr val="tx1"/>
              </a:solidFill>
              <a:effectLst/>
            </a:endParaRPr>
          </a:p>
          <a:p>
            <a:pPr marL="285750" marR="0" lvl="0" indent="-285750" algn="l" defTabSz="914400" rtl="0" eaLnBrk="0" fontAlgn="base" latinLnBrk="0" hangingPunct="0">
              <a:lnSpc>
                <a:spcPct val="150000"/>
              </a:lnSpc>
              <a:spcBef>
                <a:spcPct val="0"/>
              </a:spcBef>
              <a:spcAft>
                <a:spcPct val="0"/>
              </a:spcAft>
              <a:buClr>
                <a:srgbClr val="C00000"/>
              </a:buClr>
              <a:buSzTx/>
              <a:buFont typeface="Wingdings" panose="05000000000000000000" pitchFamily="2" charset="2"/>
              <a:buChar char="§"/>
              <a:tabLst/>
            </a:pPr>
            <a:r>
              <a:rPr kumimoji="0" lang="de-DE" altLang="de-DE" b="1" i="0" u="none" strike="noStrike" cap="none" normalizeH="0" baseline="0" dirty="0" smtClean="0">
                <a:ln>
                  <a:noFill/>
                </a:ln>
                <a:solidFill>
                  <a:srgbClr val="000000"/>
                </a:solidFill>
                <a:effectLst/>
                <a:cs typeface="Arial" panose="020B0604020202020204" pitchFamily="34" charset="0"/>
              </a:rPr>
              <a:t>Brennende Person am Weglaufen hindern.</a:t>
            </a:r>
            <a:r>
              <a:rPr kumimoji="0" lang="de-DE" altLang="de-DE" b="0" i="0" u="none" strike="noStrike" cap="none" normalizeH="0" baseline="0" dirty="0" smtClean="0">
                <a:ln>
                  <a:noFill/>
                </a:ln>
                <a:solidFill>
                  <a:srgbClr val="000000"/>
                </a:solidFill>
                <a:effectLst/>
                <a:cs typeface="Arial" panose="020B0604020202020204" pitchFamily="34" charset="0"/>
              </a:rPr>
              <a:t> Personen, deren Kleidung Feuer gefangen hat, laufen weg. Sie wollen sich selbst retten und wehren sich eventuell gegen eine Löschdecke aus Angst, darunter zu verbrennen.</a:t>
            </a:r>
          </a:p>
          <a:p>
            <a:pPr marL="285750" marR="0" lvl="0" indent="-285750" algn="l" defTabSz="914400" rtl="0" eaLnBrk="0" fontAlgn="base" latinLnBrk="0" hangingPunct="0">
              <a:lnSpc>
                <a:spcPct val="150000"/>
              </a:lnSpc>
              <a:spcBef>
                <a:spcPct val="0"/>
              </a:spcBef>
              <a:spcAft>
                <a:spcPct val="0"/>
              </a:spcAft>
              <a:buClr>
                <a:srgbClr val="C00000"/>
              </a:buClr>
              <a:buSzTx/>
              <a:buFont typeface="Wingdings" panose="05000000000000000000" pitchFamily="2" charset="2"/>
              <a:buChar char="§"/>
              <a:tabLst/>
            </a:pPr>
            <a:r>
              <a:rPr kumimoji="0" lang="de-DE" altLang="de-DE" b="1" i="0" u="none" strike="noStrike" cap="none" normalizeH="0" baseline="0" dirty="0" smtClean="0">
                <a:ln>
                  <a:noFill/>
                </a:ln>
                <a:solidFill>
                  <a:srgbClr val="000000"/>
                </a:solidFill>
                <a:effectLst/>
                <a:cs typeface="Arial" panose="020B0604020202020204" pitchFamily="34" charset="0"/>
              </a:rPr>
              <a:t>Auf keinen Fall eine Löschdecke verwenden. </a:t>
            </a:r>
            <a:r>
              <a:rPr kumimoji="0" lang="de-DE" altLang="de-DE" b="0" i="0" u="none" strike="noStrike" cap="none" normalizeH="0" baseline="0" dirty="0" smtClean="0">
                <a:ln>
                  <a:noFill/>
                </a:ln>
                <a:solidFill>
                  <a:srgbClr val="000000"/>
                </a:solidFill>
                <a:effectLst/>
                <a:cs typeface="Arial" panose="020B0604020202020204" pitchFamily="34" charset="0"/>
              </a:rPr>
              <a:t>Sie ist bei einem Personenbrand nicht geeignet. Sie bringt sogar zusätzliche Gefahren. Beim Andrücken der Decke werden brennende oder glühende Stoffteile intensiv auf die Haut gepresst. Das führt zu zusätzlichen schweren Brandverletzungen.</a:t>
            </a:r>
          </a:p>
          <a:p>
            <a:pPr marL="285750" marR="0" lvl="0" indent="-285750" algn="l" defTabSz="914400" rtl="0" eaLnBrk="0" fontAlgn="base" latinLnBrk="0" hangingPunct="0">
              <a:lnSpc>
                <a:spcPct val="150000"/>
              </a:lnSpc>
              <a:spcBef>
                <a:spcPct val="0"/>
              </a:spcBef>
              <a:spcAft>
                <a:spcPct val="0"/>
              </a:spcAft>
              <a:buClr>
                <a:srgbClr val="C00000"/>
              </a:buClr>
              <a:buSzTx/>
              <a:buFont typeface="Wingdings" panose="05000000000000000000" pitchFamily="2" charset="2"/>
              <a:buChar char="§"/>
              <a:tabLst/>
            </a:pPr>
            <a:r>
              <a:rPr kumimoji="0" lang="de-DE" altLang="de-DE" b="1" i="0" u="none" strike="noStrike" cap="none" normalizeH="0" baseline="0" dirty="0" smtClean="0">
                <a:ln>
                  <a:noFill/>
                </a:ln>
                <a:solidFill>
                  <a:srgbClr val="000000"/>
                </a:solidFill>
                <a:effectLst/>
                <a:cs typeface="Arial" panose="020B0604020202020204" pitchFamily="34" charset="0"/>
              </a:rPr>
              <a:t>Immer einen Feuerlöscher benutzen</a:t>
            </a:r>
            <a:r>
              <a:rPr kumimoji="0" lang="de-DE" altLang="de-DE" b="0" i="0" u="none" strike="noStrike" cap="none" normalizeH="0" baseline="0" dirty="0" smtClean="0">
                <a:ln>
                  <a:noFill/>
                </a:ln>
                <a:solidFill>
                  <a:srgbClr val="000000"/>
                </a:solidFill>
                <a:effectLst/>
                <a:cs typeface="Arial" panose="020B0604020202020204" pitchFamily="34" charset="0"/>
              </a:rPr>
              <a:t>. Er bietet in allen Fällen eine sichere und schnelle Brandbekämpfung ohne zusätzliche Verletzungsgefahren für die zu rettende Person.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smtClean="0">
              <a:ln>
                <a:noFill/>
              </a:ln>
              <a:solidFill>
                <a:schemeClr val="tx1"/>
              </a:solidFill>
              <a:effectLst/>
              <a:latin typeface="Arial" panose="020B0604020202020204" pitchFamily="34" charset="0"/>
            </a:endParaRPr>
          </a:p>
        </p:txBody>
      </p:sp>
      <p:sp>
        <p:nvSpPr>
          <p:cNvPr id="11" name="AutoShape 4" descr="Schmuckbild Person brennt"/>
          <p:cNvSpPr>
            <a:spLocks noChangeAspect="1" noChangeArrowheads="1"/>
          </p:cNvSpPr>
          <p:nvPr/>
        </p:nvSpPr>
        <p:spPr bwMode="auto">
          <a:xfrm>
            <a:off x="155576" y="1954592"/>
            <a:ext cx="3810000"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Rechteck 11"/>
          <p:cNvSpPr/>
          <p:nvPr/>
        </p:nvSpPr>
        <p:spPr>
          <a:xfrm>
            <a:off x="729724" y="6479977"/>
            <a:ext cx="6252674" cy="369332"/>
          </a:xfrm>
          <a:prstGeom prst="rect">
            <a:avLst/>
          </a:prstGeom>
        </p:spPr>
        <p:txBody>
          <a:bodyPr wrap="none">
            <a:spAutoFit/>
          </a:bodyPr>
          <a:lstStyle/>
          <a:p>
            <a:r>
              <a:rPr lang="de-DE" dirty="0" smtClean="0">
                <a:hlinkClick r:id="rId3"/>
              </a:rPr>
              <a:t>Quelle: Personenbrände </a:t>
            </a:r>
            <a:r>
              <a:rPr lang="de-DE" dirty="0">
                <a:hlinkClick r:id="rId3"/>
              </a:rPr>
              <a:t>richtig löschen (bgn-branchenwissen.de)</a:t>
            </a:r>
            <a:endParaRPr lang="de-DE" dirty="0"/>
          </a:p>
        </p:txBody>
      </p:sp>
    </p:spTree>
    <p:extLst>
      <p:ext uri="{BB962C8B-B14F-4D97-AF65-F5344CB8AC3E}">
        <p14:creationId xmlns:p14="http://schemas.microsoft.com/office/powerpoint/2010/main" val="2963162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539750" y="1284585"/>
            <a:ext cx="11099800" cy="2308324"/>
          </a:xfrm>
          <a:prstGeom prst="rect">
            <a:avLst/>
          </a:prstGeom>
        </p:spPr>
        <p:txBody>
          <a:bodyPr wrap="square">
            <a:spAutoFit/>
          </a:bodyPr>
          <a:lstStyle/>
          <a:p>
            <a:r>
              <a:rPr lang="de-DE" b="1" dirty="0">
                <a:latin typeface="Calibri" panose="020F0502020204030204" pitchFamily="34" charset="0"/>
                <a:cs typeface="Calibri" panose="020F0502020204030204" pitchFamily="34" charset="0"/>
              </a:rPr>
              <a:t>Rückfragen und Anregungen zum organisatorischen Brandschutz im inneren Schulbereich</a:t>
            </a:r>
          </a:p>
          <a:p>
            <a:endParaRPr lang="de-DE" dirty="0">
              <a:highlight>
                <a:srgbClr val="FFFF00"/>
              </a:highlight>
              <a:latin typeface="Calibri" panose="020F0502020204030204" pitchFamily="34" charset="0"/>
              <a:cs typeface="Calibri" panose="020F0502020204030204" pitchFamily="34" charset="0"/>
            </a:endParaRPr>
          </a:p>
          <a:p>
            <a:r>
              <a:rPr lang="de-DE" dirty="0" err="1">
                <a:latin typeface="Calibri" panose="020F0502020204030204" pitchFamily="34" charset="0"/>
                <a:cs typeface="Calibri" panose="020F0502020204030204" pitchFamily="34" charset="0"/>
              </a:rPr>
              <a:t>Ansprechpartner:in</a:t>
            </a:r>
            <a:r>
              <a:rPr lang="de-DE" dirty="0">
                <a:latin typeface="Calibri" panose="020F0502020204030204" pitchFamily="34" charset="0"/>
                <a:cs typeface="Calibri" panose="020F0502020204030204" pitchFamily="34" charset="0"/>
              </a:rPr>
              <a:t>: </a:t>
            </a:r>
            <a:r>
              <a:rPr lang="de-DE" i="1" dirty="0">
                <a:latin typeface="Calibri" panose="020F0502020204030204" pitchFamily="34" charset="0"/>
                <a:cs typeface="Calibri" panose="020F0502020204030204" pitchFamily="34" charset="0"/>
              </a:rPr>
              <a:t>Herr / Frau (Schule)</a:t>
            </a:r>
          </a:p>
          <a:p>
            <a:endParaRPr lang="de-DE" dirty="0">
              <a:highlight>
                <a:srgbClr val="FFFF00"/>
              </a:highlight>
              <a:latin typeface="Calibri" panose="020F0502020204030204" pitchFamily="34" charset="0"/>
              <a:cs typeface="Calibri" panose="020F0502020204030204" pitchFamily="34" charset="0"/>
            </a:endParaRPr>
          </a:p>
          <a:p>
            <a:r>
              <a:rPr lang="de-DE" b="1" dirty="0">
                <a:latin typeface="Calibri" panose="020F0502020204030204" pitchFamily="34" charset="0"/>
                <a:cs typeface="Calibri" panose="020F0502020204030204" pitchFamily="34" charset="0"/>
              </a:rPr>
              <a:t>Rückfragen und Anregungen zum anlagen- und gebäudetechnischen Brandschutz</a:t>
            </a:r>
          </a:p>
          <a:p>
            <a:endParaRPr lang="de-DE" dirty="0">
              <a:highlight>
                <a:srgbClr val="FFFF00"/>
              </a:highlight>
              <a:latin typeface="Calibri" panose="020F0502020204030204" pitchFamily="34" charset="0"/>
              <a:cs typeface="Calibri" panose="020F0502020204030204" pitchFamily="34" charset="0"/>
            </a:endParaRPr>
          </a:p>
          <a:p>
            <a:r>
              <a:rPr lang="de-DE" dirty="0" err="1">
                <a:latin typeface="Calibri" panose="020F0502020204030204" pitchFamily="34" charset="0"/>
                <a:cs typeface="Calibri" panose="020F0502020204030204" pitchFamily="34" charset="0"/>
              </a:rPr>
              <a:t>Ansprechpartner:in</a:t>
            </a:r>
            <a:r>
              <a:rPr lang="de-DE" dirty="0">
                <a:latin typeface="Calibri" panose="020F0502020204030204" pitchFamily="34" charset="0"/>
                <a:cs typeface="Calibri" panose="020F0502020204030204" pitchFamily="34" charset="0"/>
              </a:rPr>
              <a:t>: </a:t>
            </a:r>
            <a:r>
              <a:rPr lang="de-DE" i="1" dirty="0">
                <a:latin typeface="Calibri" panose="020F0502020204030204" pitchFamily="34" charset="0"/>
                <a:cs typeface="Calibri" panose="020F0502020204030204" pitchFamily="34" charset="0"/>
              </a:rPr>
              <a:t>z. B. Brandschutzbeauftragte/r; </a:t>
            </a:r>
            <a:br>
              <a:rPr lang="de-DE" i="1" dirty="0">
                <a:latin typeface="Calibri" panose="020F0502020204030204" pitchFamily="34" charset="0"/>
                <a:cs typeface="Calibri" panose="020F0502020204030204" pitchFamily="34" charset="0"/>
              </a:rPr>
            </a:br>
            <a:r>
              <a:rPr lang="de-DE" i="1" dirty="0">
                <a:latin typeface="Calibri" panose="020F0502020204030204" pitchFamily="34" charset="0"/>
                <a:cs typeface="Calibri" panose="020F0502020204030204" pitchFamily="34" charset="0"/>
              </a:rPr>
              <a:t>		       Schulträger</a:t>
            </a:r>
          </a:p>
        </p:txBody>
      </p:sp>
      <p:sp>
        <p:nvSpPr>
          <p:cNvPr id="5" name="Titel 1">
            <a:extLst>
              <a:ext uri="{FF2B5EF4-FFF2-40B4-BE49-F238E27FC236}">
                <a16:creationId xmlns:a16="http://schemas.microsoft.com/office/drawing/2014/main" id="{F40441AE-1B94-4610-A69E-E15702F19E31}"/>
              </a:ext>
            </a:extLst>
          </p:cNvPr>
          <p:cNvSpPr txBox="1">
            <a:spLocks/>
          </p:cNvSpPr>
          <p:nvPr/>
        </p:nvSpPr>
        <p:spPr>
          <a:xfrm>
            <a:off x="0" y="0"/>
            <a:ext cx="9524264" cy="1137413"/>
          </a:xfrm>
          <a:prstGeom prst="rect">
            <a:avLst/>
          </a:prstGeom>
          <a:solidFill>
            <a:srgbClr val="002060"/>
          </a:solidFill>
        </p:spPr>
        <p:txBody>
          <a:bodyPr vert="horz" lIns="91440" tIns="45720" rIns="91440" bIns="45720" rtlCol="0" anchor="ctr">
            <a:normAutofit/>
          </a:bodyPr>
          <a:lstStyle>
            <a:defPPr>
              <a:defRPr lang="de-DE"/>
            </a:defPPr>
            <a:lvl1pPr>
              <a:lnSpc>
                <a:spcPct val="90000"/>
              </a:lnSpc>
              <a:spcBef>
                <a:spcPct val="0"/>
              </a:spcBef>
              <a:buClr>
                <a:srgbClr val="C00000"/>
              </a:buClr>
              <a:buNone/>
              <a:defRPr sz="3200">
                <a:solidFill>
                  <a:schemeClr val="bg1"/>
                </a:solidFill>
                <a:latin typeface="+mj-lt"/>
                <a:ea typeface="+mj-ea"/>
                <a:cs typeface="+mj-cs"/>
              </a:defRPr>
            </a:lvl1pPr>
          </a:lstStyle>
          <a:p>
            <a:r>
              <a:rPr lang="de-DE" dirty="0"/>
              <a:t>Offene Fragen  / </a:t>
            </a:r>
            <a:r>
              <a:rPr lang="de-DE" dirty="0" err="1"/>
              <a:t>Ansprechpartner:innen</a:t>
            </a:r>
            <a:endParaRPr lang="de-DE" dirty="0"/>
          </a:p>
        </p:txBody>
      </p:sp>
      <p:pic>
        <p:nvPicPr>
          <p:cNvPr id="7" name="Picture 4">
            <a:extLst>
              <a:ext uri="{FF2B5EF4-FFF2-40B4-BE49-F238E27FC236}">
                <a16:creationId xmlns:a16="http://schemas.microsoft.com/office/drawing/2014/main" id="{65DCF733-6136-470C-831D-243973BD8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130" y="4706259"/>
            <a:ext cx="1256391" cy="733461"/>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D923E82C-B62C-4961-971C-54FF25786AF3}"/>
              </a:ext>
            </a:extLst>
          </p:cNvPr>
          <p:cNvPicPr>
            <a:picLocks noChangeAspect="1"/>
          </p:cNvPicPr>
          <p:nvPr/>
        </p:nvPicPr>
        <p:blipFill>
          <a:blip r:embed="rId4"/>
          <a:stretch>
            <a:fillRect/>
          </a:stretch>
        </p:blipFill>
        <p:spPr>
          <a:xfrm>
            <a:off x="685455" y="4813708"/>
            <a:ext cx="2430767" cy="518564"/>
          </a:xfrm>
          <a:prstGeom prst="rect">
            <a:avLst/>
          </a:prstGeom>
          <a:noFill/>
        </p:spPr>
      </p:pic>
      <p:sp>
        <p:nvSpPr>
          <p:cNvPr id="11" name="Rechteck 10"/>
          <p:cNvSpPr/>
          <p:nvPr/>
        </p:nvSpPr>
        <p:spPr>
          <a:xfrm>
            <a:off x="539750" y="3623303"/>
            <a:ext cx="3472425" cy="672620"/>
          </a:xfrm>
          <a:prstGeom prst="rect">
            <a:avLst/>
          </a:prstGeom>
        </p:spPr>
        <p:txBody>
          <a:bodyPr wrap="none">
            <a:spAutoFit/>
          </a:bodyPr>
          <a:lstStyle/>
          <a:p>
            <a:pPr>
              <a:lnSpc>
                <a:spcPct val="250000"/>
              </a:lnSpc>
            </a:pPr>
            <a:r>
              <a:rPr lang="de-DE" b="1" dirty="0">
                <a:latin typeface="Calibri" panose="020F0502020204030204" pitchFamily="34" charset="0"/>
                <a:cs typeface="Calibri" panose="020F0502020204030204" pitchFamily="34" charset="0"/>
              </a:rPr>
              <a:t>Partner für weiterführende Fragen</a:t>
            </a:r>
          </a:p>
        </p:txBody>
      </p:sp>
      <p:sp>
        <p:nvSpPr>
          <p:cNvPr id="10" name="Rechteck 9">
            <a:extLst>
              <a:ext uri="{FF2B5EF4-FFF2-40B4-BE49-F238E27FC236}">
                <a16:creationId xmlns:a16="http://schemas.microsoft.com/office/drawing/2014/main" id="{6A17E009-A16D-4C72-901E-5037126B7CBB}"/>
              </a:ext>
            </a:extLst>
          </p:cNvPr>
          <p:cNvSpPr/>
          <p:nvPr/>
        </p:nvSpPr>
        <p:spPr>
          <a:xfrm>
            <a:off x="9601201" y="0"/>
            <a:ext cx="2590800" cy="1137413"/>
          </a:xfrm>
          <a:prstGeom prst="rect">
            <a:avLst/>
          </a:prstGeom>
          <a:solidFill>
            <a:schemeClr val="bg1">
              <a:lumMod val="85000"/>
            </a:schemeClr>
          </a:solid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Logo der Schule</a:t>
            </a:r>
          </a:p>
        </p:txBody>
      </p:sp>
      <p:sp>
        <p:nvSpPr>
          <p:cNvPr id="12" name="Textfeld 11"/>
          <p:cNvSpPr txBox="1"/>
          <p:nvPr/>
        </p:nvSpPr>
        <p:spPr>
          <a:xfrm>
            <a:off x="478470" y="5499944"/>
            <a:ext cx="3846133" cy="923330"/>
          </a:xfrm>
          <a:prstGeom prst="rect">
            <a:avLst/>
          </a:prstGeom>
          <a:noFill/>
        </p:spPr>
        <p:txBody>
          <a:bodyPr wrap="square" rtlCol="0">
            <a:spAutoFit/>
          </a:bodyPr>
          <a:lstStyle/>
          <a:p>
            <a:r>
              <a:rPr lang="de-DE" dirty="0"/>
              <a:t>Unfallkasse Rheinland-Pfalz</a:t>
            </a:r>
          </a:p>
          <a:p>
            <a:r>
              <a:rPr lang="de-DE" u="sng" dirty="0">
                <a:hlinkClick r:id="rId5"/>
              </a:rPr>
              <a:t>bildungseinrichtungen@ukrlp.de</a:t>
            </a:r>
            <a:endParaRPr lang="de-DE" dirty="0"/>
          </a:p>
          <a:p>
            <a:r>
              <a:rPr lang="de-DE" dirty="0"/>
              <a:t>02632 960-1620</a:t>
            </a:r>
          </a:p>
        </p:txBody>
      </p:sp>
      <p:sp>
        <p:nvSpPr>
          <p:cNvPr id="14" name="Textfeld 13"/>
          <p:cNvSpPr txBox="1"/>
          <p:nvPr/>
        </p:nvSpPr>
        <p:spPr>
          <a:xfrm>
            <a:off x="5523917" y="5508025"/>
            <a:ext cx="3227390" cy="1200329"/>
          </a:xfrm>
          <a:prstGeom prst="rect">
            <a:avLst/>
          </a:prstGeom>
          <a:noFill/>
        </p:spPr>
        <p:txBody>
          <a:bodyPr wrap="square" rtlCol="0">
            <a:spAutoFit/>
          </a:bodyPr>
          <a:lstStyle/>
          <a:p>
            <a:r>
              <a:rPr lang="de-DE" dirty="0"/>
              <a:t>Kupferbergterrasse 17-19</a:t>
            </a:r>
            <a:br>
              <a:rPr lang="de-DE" dirty="0"/>
            </a:br>
            <a:r>
              <a:rPr lang="de-DE" dirty="0"/>
              <a:t>55116 Mainz</a:t>
            </a:r>
          </a:p>
          <a:p>
            <a:r>
              <a:rPr lang="de-DE" dirty="0" smtClean="0"/>
              <a:t>Tel</a:t>
            </a:r>
            <a:r>
              <a:rPr lang="de-DE" dirty="0"/>
              <a:t>. 06131 17-8850</a:t>
            </a:r>
            <a:br>
              <a:rPr lang="de-DE" dirty="0"/>
            </a:br>
            <a:r>
              <a:rPr lang="de-DE" dirty="0" smtClean="0">
                <a:hlinkClick r:id="rId6"/>
              </a:rPr>
              <a:t>info-ifl@unimedizin-mainz.de</a:t>
            </a:r>
            <a:r>
              <a:rPr lang="de-DE" dirty="0" smtClean="0"/>
              <a:t> </a:t>
            </a:r>
            <a:endParaRPr lang="de-DE" dirty="0"/>
          </a:p>
        </p:txBody>
      </p:sp>
    </p:spTree>
    <p:extLst>
      <p:ext uri="{BB962C8B-B14F-4D97-AF65-F5344CB8AC3E}">
        <p14:creationId xmlns:p14="http://schemas.microsoft.com/office/powerpoint/2010/main" val="24165623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781EAFB-0940-4DCA-B227-112B602ECCB9}"/>
              </a:ext>
            </a:extLst>
          </p:cNvPr>
          <p:cNvSpPr>
            <a:spLocks noGrp="1"/>
          </p:cNvSpPr>
          <p:nvPr>
            <p:ph idx="1"/>
          </p:nvPr>
        </p:nvSpPr>
        <p:spPr>
          <a:xfrm>
            <a:off x="806450" y="1666671"/>
            <a:ext cx="10515600" cy="4351338"/>
          </a:xfrm>
        </p:spPr>
        <p:txBody>
          <a:bodyPr>
            <a:normAutofit/>
          </a:bodyPr>
          <a:lstStyle/>
          <a:p>
            <a:pPr marL="285750" indent="-285750">
              <a:lnSpc>
                <a:spcPct val="150000"/>
              </a:lnSpc>
              <a:buClr>
                <a:srgbClr val="C00000"/>
              </a:buClr>
              <a:buFont typeface="Wingdings" panose="05000000000000000000" pitchFamily="2" charset="2"/>
              <a:buChar char="§"/>
            </a:pPr>
            <a:r>
              <a:rPr lang="de-DE" sz="2000" dirty="0"/>
              <a:t>Einstieg ins Thema</a:t>
            </a:r>
            <a:r>
              <a:rPr lang="de-DE" sz="2000" dirty="0">
                <a:solidFill>
                  <a:schemeClr val="tx1">
                    <a:lumMod val="85000"/>
                    <a:lumOff val="15000"/>
                  </a:schemeClr>
                </a:solidFill>
              </a:rPr>
              <a:t>: Rückblick &amp; Ausblick</a:t>
            </a:r>
          </a:p>
          <a:p>
            <a:pPr marL="285750" indent="-285750">
              <a:lnSpc>
                <a:spcPct val="150000"/>
              </a:lnSpc>
              <a:buClr>
                <a:srgbClr val="C00000"/>
              </a:buClr>
              <a:buFont typeface="Wingdings" panose="05000000000000000000" pitchFamily="2" charset="2"/>
              <a:buChar char="§"/>
            </a:pPr>
            <a:r>
              <a:rPr lang="de-DE" sz="2000" dirty="0">
                <a:solidFill>
                  <a:schemeClr val="tx1">
                    <a:lumMod val="85000"/>
                    <a:lumOff val="15000"/>
                  </a:schemeClr>
                </a:solidFill>
              </a:rPr>
              <a:t>Brandverhütung an unserer Schule, allgemeine Regeln </a:t>
            </a:r>
          </a:p>
          <a:p>
            <a:pPr marL="285750" indent="-285750">
              <a:lnSpc>
                <a:spcPct val="150000"/>
              </a:lnSpc>
              <a:buClr>
                <a:srgbClr val="C00000"/>
              </a:buClr>
              <a:buFont typeface="Wingdings" panose="05000000000000000000" pitchFamily="2" charset="2"/>
              <a:buChar char="§"/>
            </a:pPr>
            <a:r>
              <a:rPr lang="de-DE" sz="2000" dirty="0">
                <a:solidFill>
                  <a:schemeClr val="tx1">
                    <a:lumMod val="85000"/>
                    <a:lumOff val="15000"/>
                  </a:schemeClr>
                </a:solidFill>
              </a:rPr>
              <a:t>Verhalten im Brandfall </a:t>
            </a:r>
          </a:p>
          <a:p>
            <a:pPr marL="285750" indent="-285750">
              <a:lnSpc>
                <a:spcPct val="150000"/>
              </a:lnSpc>
              <a:buClr>
                <a:srgbClr val="C00000"/>
              </a:buClr>
              <a:buFont typeface="Wingdings" panose="05000000000000000000" pitchFamily="2" charset="2"/>
              <a:buChar char="§"/>
            </a:pPr>
            <a:r>
              <a:rPr lang="de-DE" sz="2000" dirty="0"/>
              <a:t>Offene Fragen  / Ansprechpartner</a:t>
            </a:r>
          </a:p>
          <a:p>
            <a:pPr lvl="1"/>
            <a:endParaRPr lang="de-DE" sz="2000" dirty="0"/>
          </a:p>
          <a:p>
            <a:endParaRPr lang="de-DE" sz="2000" dirty="0"/>
          </a:p>
          <a:p>
            <a:endParaRPr lang="de-DE" sz="2000" dirty="0"/>
          </a:p>
        </p:txBody>
      </p:sp>
      <p:sp>
        <p:nvSpPr>
          <p:cNvPr id="11" name="Titel 1">
            <a:extLst>
              <a:ext uri="{FF2B5EF4-FFF2-40B4-BE49-F238E27FC236}">
                <a16:creationId xmlns:a16="http://schemas.microsoft.com/office/drawing/2014/main" id="{7F93C60B-D17A-401E-A12C-F97D2A903DB0}"/>
              </a:ext>
            </a:extLst>
          </p:cNvPr>
          <p:cNvSpPr txBox="1">
            <a:spLocks/>
          </p:cNvSpPr>
          <p:nvPr/>
        </p:nvSpPr>
        <p:spPr>
          <a:xfrm>
            <a:off x="-18314" y="0"/>
            <a:ext cx="9524264" cy="1137413"/>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dirty="0">
                <a:solidFill>
                  <a:schemeClr val="bg1"/>
                </a:solidFill>
              </a:rPr>
              <a:t>Gliederung</a:t>
            </a:r>
          </a:p>
        </p:txBody>
      </p:sp>
      <p:sp>
        <p:nvSpPr>
          <p:cNvPr id="12" name="Rechteck 11">
            <a:extLst>
              <a:ext uri="{FF2B5EF4-FFF2-40B4-BE49-F238E27FC236}">
                <a16:creationId xmlns:a16="http://schemas.microsoft.com/office/drawing/2014/main" id="{57B2C85E-02E5-4F1C-BBDD-968B79E9208E}"/>
              </a:ext>
            </a:extLst>
          </p:cNvPr>
          <p:cNvSpPr/>
          <p:nvPr/>
        </p:nvSpPr>
        <p:spPr>
          <a:xfrm>
            <a:off x="9601201" y="0"/>
            <a:ext cx="2590800" cy="1137413"/>
          </a:xfrm>
          <a:prstGeom prst="rect">
            <a:avLst/>
          </a:prstGeom>
          <a:solidFill>
            <a:schemeClr val="bg1">
              <a:lumMod val="85000"/>
            </a:schemeClr>
          </a:solid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Logo der Schule</a:t>
            </a:r>
          </a:p>
        </p:txBody>
      </p:sp>
    </p:spTree>
    <p:extLst>
      <p:ext uri="{BB962C8B-B14F-4D97-AF65-F5344CB8AC3E}">
        <p14:creationId xmlns:p14="http://schemas.microsoft.com/office/powerpoint/2010/main" val="12574304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6AA4C49-D881-491B-B905-AC2137D6D91F}"/>
              </a:ext>
            </a:extLst>
          </p:cNvPr>
          <p:cNvSpPr>
            <a:spLocks noGrp="1"/>
          </p:cNvSpPr>
          <p:nvPr>
            <p:ph sz="half" idx="1"/>
          </p:nvPr>
        </p:nvSpPr>
        <p:spPr>
          <a:xfrm>
            <a:off x="5969658" y="1600200"/>
            <a:ext cx="6222342" cy="4351338"/>
          </a:xfrm>
        </p:spPr>
        <p:txBody>
          <a:bodyPr>
            <a:normAutofit/>
          </a:bodyPr>
          <a:lstStyle/>
          <a:p>
            <a:pPr marL="0" indent="0">
              <a:buNone/>
            </a:pPr>
            <a:r>
              <a:rPr lang="de-DE" sz="2400" dirty="0"/>
              <a:t>Aktivitäten im</a:t>
            </a:r>
            <a:r>
              <a:rPr lang="de-DE" sz="2400" dirty="0">
                <a:solidFill>
                  <a:schemeClr val="tx1">
                    <a:lumMod val="85000"/>
                    <a:lumOff val="15000"/>
                  </a:schemeClr>
                </a:solidFill>
              </a:rPr>
              <a:t> Schuljahr </a:t>
            </a:r>
            <a:r>
              <a:rPr lang="de-DE" sz="2400" dirty="0"/>
              <a:t>20XX/YY </a:t>
            </a:r>
            <a:r>
              <a:rPr lang="de-DE" sz="2400" i="1" dirty="0"/>
              <a:t>(optional/Bsp.)</a:t>
            </a:r>
          </a:p>
          <a:p>
            <a:pPr marL="285750" lvl="1" indent="-285750">
              <a:lnSpc>
                <a:spcPct val="150000"/>
              </a:lnSpc>
              <a:spcBef>
                <a:spcPts val="1000"/>
              </a:spcBef>
              <a:buClr>
                <a:srgbClr val="C00000"/>
              </a:buClr>
              <a:buFont typeface="Wingdings" panose="05000000000000000000" pitchFamily="2" charset="2"/>
              <a:buChar char="§"/>
            </a:pPr>
            <a:r>
              <a:rPr lang="de-DE" sz="1800" i="1" dirty="0"/>
              <a:t>Gefahrenverhütungsschau (Verantw. Schulträger)</a:t>
            </a:r>
          </a:p>
          <a:p>
            <a:pPr marL="285750" lvl="1" indent="-285750">
              <a:lnSpc>
                <a:spcPct val="150000"/>
              </a:lnSpc>
              <a:spcBef>
                <a:spcPts val="1000"/>
              </a:spcBef>
              <a:buClr>
                <a:srgbClr val="C00000"/>
              </a:buClr>
              <a:buFont typeface="Wingdings" panose="05000000000000000000" pitchFamily="2" charset="2"/>
              <a:buChar char="§"/>
            </a:pPr>
            <a:r>
              <a:rPr lang="de-DE" sz="1800" i="1" dirty="0"/>
              <a:t>Feuerlöscher geprüft (Verantw. Schulträger)</a:t>
            </a:r>
          </a:p>
          <a:p>
            <a:pPr marL="285750" lvl="1" indent="-285750">
              <a:lnSpc>
                <a:spcPct val="150000"/>
              </a:lnSpc>
              <a:spcBef>
                <a:spcPts val="1000"/>
              </a:spcBef>
              <a:buClr>
                <a:srgbClr val="C00000"/>
              </a:buClr>
              <a:buFont typeface="Wingdings" panose="05000000000000000000" pitchFamily="2" charset="2"/>
              <a:buChar char="§"/>
            </a:pPr>
            <a:r>
              <a:rPr lang="de-DE" sz="1800" dirty="0"/>
              <a:t>erkannte Verbesserungsmöglichkeiten</a:t>
            </a:r>
            <a:r>
              <a:rPr lang="de-DE" sz="1800" i="1" dirty="0"/>
              <a:t> (alle Bediensteten)</a:t>
            </a:r>
          </a:p>
          <a:p>
            <a:pPr marL="0" indent="0">
              <a:buNone/>
            </a:pPr>
            <a:endParaRPr lang="de-DE" sz="2400" dirty="0"/>
          </a:p>
          <a:p>
            <a:pPr marL="0" indent="0">
              <a:buNone/>
            </a:pPr>
            <a:r>
              <a:rPr lang="de-DE" sz="2400" dirty="0"/>
              <a:t>Ausblick Schuljahr 20ZZ/AA</a:t>
            </a:r>
          </a:p>
          <a:p>
            <a:pPr marL="285750" lvl="1" indent="-285750">
              <a:lnSpc>
                <a:spcPct val="150000"/>
              </a:lnSpc>
              <a:spcBef>
                <a:spcPts val="1000"/>
              </a:spcBef>
              <a:buClr>
                <a:srgbClr val="C00000"/>
              </a:buClr>
              <a:buFont typeface="Wingdings" panose="05000000000000000000" pitchFamily="2" charset="2"/>
              <a:buChar char="§"/>
            </a:pPr>
            <a:r>
              <a:rPr lang="de-DE" sz="1800" i="1" dirty="0"/>
              <a:t>…</a:t>
            </a:r>
          </a:p>
        </p:txBody>
      </p:sp>
      <p:sp>
        <p:nvSpPr>
          <p:cNvPr id="4" name="Inhaltsplatzhalter 3">
            <a:extLst>
              <a:ext uri="{FF2B5EF4-FFF2-40B4-BE49-F238E27FC236}">
                <a16:creationId xmlns:a16="http://schemas.microsoft.com/office/drawing/2014/main" id="{428ED5FB-DD9E-4B55-BA93-8CC7554F844E}"/>
              </a:ext>
            </a:extLst>
          </p:cNvPr>
          <p:cNvSpPr>
            <a:spLocks noGrp="1"/>
          </p:cNvSpPr>
          <p:nvPr>
            <p:ph sz="half" idx="2"/>
          </p:nvPr>
        </p:nvSpPr>
        <p:spPr>
          <a:xfrm>
            <a:off x="620280" y="1590883"/>
            <a:ext cx="5181600" cy="4351338"/>
          </a:xfrm>
        </p:spPr>
        <p:txBody>
          <a:bodyPr>
            <a:normAutofit/>
          </a:bodyPr>
          <a:lstStyle/>
          <a:p>
            <a:pPr marL="0" lvl="1" indent="0">
              <a:spcBef>
                <a:spcPts val="1000"/>
              </a:spcBef>
              <a:buClr>
                <a:srgbClr val="C00000"/>
              </a:buClr>
              <a:buNone/>
            </a:pPr>
            <a:r>
              <a:rPr lang="de-DE" dirty="0" err="1"/>
              <a:t>Brandschutzhelfer:in</a:t>
            </a:r>
            <a:endParaRPr lang="de-DE" dirty="0"/>
          </a:p>
          <a:p>
            <a:pPr marL="285750" lvl="1" indent="-285750">
              <a:lnSpc>
                <a:spcPct val="150000"/>
              </a:lnSpc>
              <a:spcBef>
                <a:spcPts val="1000"/>
              </a:spcBef>
              <a:buClr>
                <a:srgbClr val="C00000"/>
              </a:buClr>
              <a:buFont typeface="Wingdings" panose="05000000000000000000" pitchFamily="2" charset="2"/>
              <a:buChar char="§"/>
            </a:pPr>
            <a:endParaRPr lang="de-DE" sz="1800" i="1" dirty="0"/>
          </a:p>
          <a:p>
            <a:pPr marL="0" indent="0">
              <a:buNone/>
            </a:pPr>
            <a:endParaRPr lang="de-DE" sz="2400" dirty="0"/>
          </a:p>
          <a:p>
            <a:endParaRPr lang="de-DE" sz="2400" dirty="0"/>
          </a:p>
        </p:txBody>
      </p:sp>
      <p:sp>
        <p:nvSpPr>
          <p:cNvPr id="15" name="Titel 1">
            <a:extLst>
              <a:ext uri="{FF2B5EF4-FFF2-40B4-BE49-F238E27FC236}">
                <a16:creationId xmlns:a16="http://schemas.microsoft.com/office/drawing/2014/main" id="{22ED5482-8EB0-4AA0-AA91-E1CA52FF8694}"/>
              </a:ext>
            </a:extLst>
          </p:cNvPr>
          <p:cNvSpPr txBox="1">
            <a:spLocks/>
          </p:cNvSpPr>
          <p:nvPr/>
        </p:nvSpPr>
        <p:spPr>
          <a:xfrm>
            <a:off x="-18314" y="0"/>
            <a:ext cx="9524264" cy="1137413"/>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00000"/>
              </a:buClr>
            </a:pPr>
            <a:r>
              <a:rPr lang="de-DE" sz="3200" dirty="0">
                <a:solidFill>
                  <a:schemeClr val="bg1"/>
                </a:solidFill>
              </a:rPr>
              <a:t>Einstieg ins Thema: Rückblick &amp; Ausblick</a:t>
            </a:r>
          </a:p>
        </p:txBody>
      </p:sp>
      <p:sp>
        <p:nvSpPr>
          <p:cNvPr id="16" name="Rechteck 15">
            <a:extLst>
              <a:ext uri="{FF2B5EF4-FFF2-40B4-BE49-F238E27FC236}">
                <a16:creationId xmlns:a16="http://schemas.microsoft.com/office/drawing/2014/main" id="{A4C8B98B-63AE-41AF-A349-BA3A67284F53}"/>
              </a:ext>
            </a:extLst>
          </p:cNvPr>
          <p:cNvSpPr/>
          <p:nvPr/>
        </p:nvSpPr>
        <p:spPr>
          <a:xfrm>
            <a:off x="9601201" y="0"/>
            <a:ext cx="2590800" cy="1137413"/>
          </a:xfrm>
          <a:prstGeom prst="rect">
            <a:avLst/>
          </a:prstGeom>
          <a:solidFill>
            <a:schemeClr val="bg1">
              <a:lumMod val="85000"/>
            </a:schemeClr>
          </a:solid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Logo der Schule</a:t>
            </a:r>
          </a:p>
        </p:txBody>
      </p:sp>
      <p:cxnSp>
        <p:nvCxnSpPr>
          <p:cNvPr id="18" name="Gerader Verbinder 17">
            <a:extLst>
              <a:ext uri="{FF2B5EF4-FFF2-40B4-BE49-F238E27FC236}">
                <a16:creationId xmlns:a16="http://schemas.microsoft.com/office/drawing/2014/main" id="{1DB6FF12-8A7E-436B-8E8D-1F429FF6E85D}"/>
              </a:ext>
            </a:extLst>
          </p:cNvPr>
          <p:cNvCxnSpPr/>
          <p:nvPr/>
        </p:nvCxnSpPr>
        <p:spPr>
          <a:xfrm>
            <a:off x="5846826" y="1600200"/>
            <a:ext cx="0" cy="4105275"/>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0" name="Rechteck 9"/>
          <p:cNvSpPr/>
          <p:nvPr/>
        </p:nvSpPr>
        <p:spPr>
          <a:xfrm>
            <a:off x="749300" y="2191752"/>
            <a:ext cx="1282700" cy="1557337"/>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lumMod val="65000"/>
                  </a:schemeClr>
                </a:solidFill>
              </a:rPr>
              <a:t>Foto</a:t>
            </a:r>
          </a:p>
          <a:p>
            <a:pPr algn="ctr"/>
            <a:r>
              <a:rPr lang="de-DE" dirty="0">
                <a:solidFill>
                  <a:schemeClr val="bg1">
                    <a:lumMod val="65000"/>
                  </a:schemeClr>
                </a:solidFill>
              </a:rPr>
              <a:t>Frau/Herr</a:t>
            </a:r>
          </a:p>
        </p:txBody>
      </p:sp>
      <p:sp>
        <p:nvSpPr>
          <p:cNvPr id="14" name="Rechteck 13"/>
          <p:cNvSpPr/>
          <p:nvPr/>
        </p:nvSpPr>
        <p:spPr>
          <a:xfrm>
            <a:off x="2350874" y="2191751"/>
            <a:ext cx="1282700" cy="1557337"/>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lumMod val="65000"/>
                  </a:schemeClr>
                </a:solidFill>
              </a:rPr>
              <a:t>Foto</a:t>
            </a:r>
          </a:p>
          <a:p>
            <a:pPr algn="ctr"/>
            <a:r>
              <a:rPr lang="de-DE">
                <a:solidFill>
                  <a:schemeClr val="bg1">
                    <a:lumMod val="65000"/>
                  </a:schemeClr>
                </a:solidFill>
              </a:rPr>
              <a:t>Frau/Herr</a:t>
            </a:r>
            <a:endParaRPr lang="de-DE" dirty="0">
              <a:solidFill>
                <a:schemeClr val="bg1">
                  <a:lumMod val="65000"/>
                </a:schemeClr>
              </a:solidFill>
            </a:endParaRPr>
          </a:p>
        </p:txBody>
      </p:sp>
      <p:sp>
        <p:nvSpPr>
          <p:cNvPr id="17" name="Rechteck 16"/>
          <p:cNvSpPr/>
          <p:nvPr/>
        </p:nvSpPr>
        <p:spPr>
          <a:xfrm>
            <a:off x="3952449" y="2191751"/>
            <a:ext cx="1282700" cy="1557337"/>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lumMod val="65000"/>
                  </a:schemeClr>
                </a:solidFill>
              </a:rPr>
              <a:t>Foto</a:t>
            </a:r>
          </a:p>
          <a:p>
            <a:pPr algn="ctr"/>
            <a:r>
              <a:rPr lang="de-DE">
                <a:solidFill>
                  <a:schemeClr val="bg1">
                    <a:lumMod val="65000"/>
                  </a:schemeClr>
                </a:solidFill>
              </a:rPr>
              <a:t>Frau/Herr</a:t>
            </a:r>
            <a:endParaRPr lang="de-DE" dirty="0">
              <a:solidFill>
                <a:schemeClr val="bg1">
                  <a:lumMod val="65000"/>
                </a:schemeClr>
              </a:solidFill>
            </a:endParaRPr>
          </a:p>
        </p:txBody>
      </p:sp>
    </p:spTree>
    <p:extLst>
      <p:ext uri="{BB962C8B-B14F-4D97-AF65-F5344CB8AC3E}">
        <p14:creationId xmlns:p14="http://schemas.microsoft.com/office/powerpoint/2010/main" val="30651098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10392083" y="3806079"/>
            <a:ext cx="1372356" cy="1421369"/>
          </a:xfrm>
          <a:prstGeom prst="rect">
            <a:avLst/>
          </a:prstGeom>
        </p:spPr>
      </p:pic>
      <p:sp>
        <p:nvSpPr>
          <p:cNvPr id="5" name="Titel 1">
            <a:extLst>
              <a:ext uri="{FF2B5EF4-FFF2-40B4-BE49-F238E27FC236}">
                <a16:creationId xmlns:a16="http://schemas.microsoft.com/office/drawing/2014/main" id="{27CDA0CE-FB5F-4071-AFD9-78E2F917F87C}"/>
              </a:ext>
            </a:extLst>
          </p:cNvPr>
          <p:cNvSpPr>
            <a:spLocks noGrp="1"/>
          </p:cNvSpPr>
          <p:nvPr>
            <p:ph type="title"/>
          </p:nvPr>
        </p:nvSpPr>
        <p:spPr>
          <a:xfrm>
            <a:off x="-18314" y="0"/>
            <a:ext cx="9524264" cy="1137413"/>
          </a:xfrm>
          <a:solidFill>
            <a:srgbClr val="002060"/>
          </a:solidFill>
        </p:spPr>
        <p:txBody>
          <a:bodyPr>
            <a:normAutofit/>
          </a:bodyPr>
          <a:lstStyle/>
          <a:p>
            <a:r>
              <a:rPr lang="de-DE" sz="3200" dirty="0">
                <a:solidFill>
                  <a:schemeClr val="bg1"/>
                </a:solidFill>
              </a:rPr>
              <a:t>Brandverhütung an unserer Schule - allgemeine Regeln </a:t>
            </a:r>
            <a:br>
              <a:rPr lang="de-DE" sz="3200" dirty="0">
                <a:solidFill>
                  <a:schemeClr val="bg1"/>
                </a:solidFill>
              </a:rPr>
            </a:br>
            <a:r>
              <a:rPr lang="de-DE" sz="3200" dirty="0">
                <a:solidFill>
                  <a:schemeClr val="bg1"/>
                </a:solidFill>
              </a:rPr>
              <a:t>Schulgelände und Schulhaus </a:t>
            </a:r>
          </a:p>
        </p:txBody>
      </p:sp>
      <p:sp>
        <p:nvSpPr>
          <p:cNvPr id="7" name="Textfeld 6">
            <a:extLst>
              <a:ext uri="{FF2B5EF4-FFF2-40B4-BE49-F238E27FC236}">
                <a16:creationId xmlns:a16="http://schemas.microsoft.com/office/drawing/2014/main" id="{25121DD8-E50D-432C-9861-7E44F3A8FB58}"/>
              </a:ext>
            </a:extLst>
          </p:cNvPr>
          <p:cNvSpPr txBox="1"/>
          <p:nvPr/>
        </p:nvSpPr>
        <p:spPr>
          <a:xfrm>
            <a:off x="494209" y="1517386"/>
            <a:ext cx="9146245" cy="5035994"/>
          </a:xfrm>
          <a:prstGeom prst="rect">
            <a:avLst/>
          </a:prstGeom>
          <a:noFill/>
        </p:spPr>
        <p:txBody>
          <a:bodyPr wrap="square">
            <a:spAutoFit/>
          </a:bodyPr>
          <a:lstStyle/>
          <a:p>
            <a:pPr marL="285750" indent="-285750">
              <a:lnSpc>
                <a:spcPct val="114000"/>
              </a:lnSpc>
              <a:spcAft>
                <a:spcPts val="1800"/>
              </a:spcAft>
              <a:buClr>
                <a:srgbClr val="C00000"/>
              </a:buClr>
              <a:buFont typeface="Wingdings" panose="05000000000000000000" pitchFamily="2" charset="2"/>
              <a:buChar char="§"/>
            </a:pPr>
            <a:r>
              <a:rPr lang="de-DE" dirty="0">
                <a:solidFill>
                  <a:schemeClr val="tx1">
                    <a:lumMod val="85000"/>
                    <a:lumOff val="15000"/>
                  </a:schemeClr>
                </a:solidFill>
              </a:rPr>
              <a:t>Rauchverbot beachten, Vorsicht mit offenem Feuer bei Experimenten</a:t>
            </a:r>
          </a:p>
          <a:p>
            <a:pPr marL="285750" indent="-285750">
              <a:lnSpc>
                <a:spcPct val="114000"/>
              </a:lnSpc>
              <a:spcAft>
                <a:spcPts val="1800"/>
              </a:spcAft>
              <a:buClr>
                <a:srgbClr val="C00000"/>
              </a:buClr>
              <a:buFont typeface="Wingdings" panose="05000000000000000000" pitchFamily="2" charset="2"/>
              <a:buChar char="§"/>
            </a:pPr>
            <a:r>
              <a:rPr lang="de-DE" b="1" dirty="0">
                <a:solidFill>
                  <a:schemeClr val="tx1">
                    <a:lumMod val="85000"/>
                    <a:lumOff val="15000"/>
                  </a:schemeClr>
                </a:solidFill>
              </a:rPr>
              <a:t>Die Rettungswege im Schulgebäude </a:t>
            </a:r>
            <a:r>
              <a:rPr lang="de-DE" dirty="0">
                <a:solidFill>
                  <a:schemeClr val="tx1">
                    <a:lumMod val="85000"/>
                    <a:lumOff val="15000"/>
                  </a:schemeClr>
                </a:solidFill>
              </a:rPr>
              <a:t>(Flure, Treppen, Ausgänge) </a:t>
            </a:r>
            <a:r>
              <a:rPr lang="de-DE" b="1" dirty="0">
                <a:solidFill>
                  <a:schemeClr val="tx1">
                    <a:lumMod val="85000"/>
                    <a:lumOff val="15000"/>
                  </a:schemeClr>
                </a:solidFill>
              </a:rPr>
              <a:t>müssen stets benutzbar </a:t>
            </a:r>
            <a:r>
              <a:rPr lang="de-DE" dirty="0">
                <a:solidFill>
                  <a:schemeClr val="tx1">
                    <a:lumMod val="85000"/>
                    <a:lumOff val="15000"/>
                  </a:schemeClr>
                </a:solidFill>
              </a:rPr>
              <a:t>und dürfen z.B. durch Möbel, Ausstellungsgegenstände etc. nicht eingeengt </a:t>
            </a:r>
            <a:r>
              <a:rPr lang="de-DE" b="1" dirty="0">
                <a:solidFill>
                  <a:schemeClr val="tx1">
                    <a:lumMod val="85000"/>
                    <a:lumOff val="15000"/>
                  </a:schemeClr>
                </a:solidFill>
              </a:rPr>
              <a:t>sein</a:t>
            </a:r>
            <a:r>
              <a:rPr lang="de-DE" dirty="0">
                <a:solidFill>
                  <a:schemeClr val="tx1">
                    <a:lumMod val="85000"/>
                    <a:lumOff val="15000"/>
                  </a:schemeClr>
                </a:solidFill>
              </a:rPr>
              <a:t>. </a:t>
            </a:r>
          </a:p>
          <a:p>
            <a:pPr marL="285750" indent="-285750">
              <a:lnSpc>
                <a:spcPct val="114000"/>
              </a:lnSpc>
              <a:spcAft>
                <a:spcPts val="1800"/>
              </a:spcAft>
              <a:buClr>
                <a:srgbClr val="C00000"/>
              </a:buClr>
              <a:buFont typeface="Wingdings" panose="05000000000000000000" pitchFamily="2" charset="2"/>
              <a:buChar char="§"/>
            </a:pPr>
            <a:r>
              <a:rPr lang="de-DE" dirty="0">
                <a:solidFill>
                  <a:schemeClr val="tx1">
                    <a:lumMod val="85000"/>
                    <a:lumOff val="15000"/>
                  </a:schemeClr>
                </a:solidFill>
              </a:rPr>
              <a:t>Die </a:t>
            </a:r>
            <a:r>
              <a:rPr lang="de-DE" b="1" dirty="0">
                <a:solidFill>
                  <a:schemeClr val="tx1">
                    <a:lumMod val="85000"/>
                    <a:lumOff val="15000"/>
                  </a:schemeClr>
                </a:solidFill>
              </a:rPr>
              <a:t>Feuerlöschgeräte und -einrichtungen </a:t>
            </a:r>
            <a:r>
              <a:rPr lang="de-DE" dirty="0">
                <a:solidFill>
                  <a:schemeClr val="tx1">
                    <a:lumMod val="85000"/>
                    <a:lumOff val="15000"/>
                  </a:schemeClr>
                </a:solidFill>
              </a:rPr>
              <a:t>z.B. Feuerlöscher, Wandhydranten sind stets gut zugänglich</a:t>
            </a:r>
            <a:r>
              <a:rPr lang="de-DE" b="1" dirty="0">
                <a:solidFill>
                  <a:srgbClr val="FF0000"/>
                </a:solidFill>
              </a:rPr>
              <a:t> </a:t>
            </a:r>
            <a:r>
              <a:rPr lang="de-DE" dirty="0">
                <a:solidFill>
                  <a:schemeClr val="tx1">
                    <a:lumMod val="85000"/>
                    <a:lumOff val="15000"/>
                  </a:schemeClr>
                </a:solidFill>
              </a:rPr>
              <a:t>und betriebsbereit zu </a:t>
            </a:r>
            <a:r>
              <a:rPr lang="de-DE" b="1" dirty="0">
                <a:solidFill>
                  <a:schemeClr val="tx1">
                    <a:lumMod val="85000"/>
                    <a:lumOff val="15000"/>
                  </a:schemeClr>
                </a:solidFill>
              </a:rPr>
              <a:t>halten</a:t>
            </a:r>
            <a:r>
              <a:rPr lang="de-DE" dirty="0">
                <a:solidFill>
                  <a:schemeClr val="tx1">
                    <a:lumMod val="85000"/>
                    <a:lumOff val="15000"/>
                  </a:schemeClr>
                </a:solidFill>
              </a:rPr>
              <a:t>. Mängel melden!</a:t>
            </a:r>
          </a:p>
          <a:p>
            <a:pPr marL="285750" indent="-285750">
              <a:lnSpc>
                <a:spcPct val="114000"/>
              </a:lnSpc>
              <a:spcAft>
                <a:spcPts val="1800"/>
              </a:spcAft>
              <a:buClr>
                <a:srgbClr val="C00000"/>
              </a:buClr>
              <a:buFont typeface="Wingdings" panose="05000000000000000000" pitchFamily="2" charset="2"/>
              <a:buChar char="§"/>
            </a:pPr>
            <a:r>
              <a:rPr lang="de-DE" b="1" dirty="0">
                <a:solidFill>
                  <a:schemeClr val="tx1">
                    <a:lumMod val="85000"/>
                    <a:lumOff val="15000"/>
                  </a:schemeClr>
                </a:solidFill>
              </a:rPr>
              <a:t>Feuerschutztüren </a:t>
            </a:r>
            <a:r>
              <a:rPr lang="de-DE" dirty="0">
                <a:solidFill>
                  <a:schemeClr val="tx1">
                    <a:lumMod val="85000"/>
                    <a:lumOff val="15000"/>
                  </a:schemeClr>
                </a:solidFill>
              </a:rPr>
              <a:t>sowie </a:t>
            </a:r>
            <a:r>
              <a:rPr lang="de-DE" b="1" dirty="0">
                <a:solidFill>
                  <a:schemeClr val="tx1">
                    <a:lumMod val="85000"/>
                    <a:lumOff val="15000"/>
                  </a:schemeClr>
                </a:solidFill>
              </a:rPr>
              <a:t>rauchdichte Türen </a:t>
            </a:r>
            <a:r>
              <a:rPr lang="de-DE" dirty="0">
                <a:solidFill>
                  <a:schemeClr val="tx1">
                    <a:lumMod val="85000"/>
                    <a:lumOff val="15000"/>
                  </a:schemeClr>
                </a:solidFill>
              </a:rPr>
              <a:t>stets </a:t>
            </a:r>
            <a:r>
              <a:rPr lang="de-DE" b="1" dirty="0">
                <a:solidFill>
                  <a:schemeClr val="tx1">
                    <a:lumMod val="85000"/>
                    <a:lumOff val="15000"/>
                  </a:schemeClr>
                </a:solidFill>
              </a:rPr>
              <a:t>betriebsbereit</a:t>
            </a:r>
            <a:r>
              <a:rPr lang="de-DE" dirty="0">
                <a:solidFill>
                  <a:schemeClr val="tx1">
                    <a:lumMod val="85000"/>
                    <a:lumOff val="15000"/>
                  </a:schemeClr>
                </a:solidFill>
              </a:rPr>
              <a:t> </a:t>
            </a:r>
            <a:r>
              <a:rPr lang="de-DE" b="1" dirty="0">
                <a:solidFill>
                  <a:schemeClr val="tx1">
                    <a:lumMod val="85000"/>
                    <a:lumOff val="15000"/>
                  </a:schemeClr>
                </a:solidFill>
              </a:rPr>
              <a:t>halten</a:t>
            </a:r>
            <a:r>
              <a:rPr lang="de-DE" dirty="0">
                <a:solidFill>
                  <a:schemeClr val="tx1">
                    <a:lumMod val="85000"/>
                    <a:lumOff val="15000"/>
                  </a:schemeClr>
                </a:solidFill>
              </a:rPr>
              <a:t>. Das Unterkeilen bzw. Feststellen der Tür durch Möbelstücke o.ä. ist verboten. </a:t>
            </a:r>
          </a:p>
          <a:p>
            <a:pPr marL="285750" indent="-285750">
              <a:lnSpc>
                <a:spcPct val="114000"/>
              </a:lnSpc>
              <a:spcAft>
                <a:spcPts val="1800"/>
              </a:spcAft>
              <a:buClr>
                <a:srgbClr val="C00000"/>
              </a:buClr>
              <a:buFont typeface="Wingdings" panose="05000000000000000000" pitchFamily="2" charset="2"/>
              <a:buChar char="§"/>
            </a:pPr>
            <a:r>
              <a:rPr lang="de-DE" dirty="0">
                <a:solidFill>
                  <a:schemeClr val="tx1">
                    <a:lumMod val="85000"/>
                    <a:lumOff val="15000"/>
                  </a:schemeClr>
                </a:solidFill>
              </a:rPr>
              <a:t>Belange von Menschen mit Unterstützungsbedarf berücksichtigen (nach Möglichkeit Patinnen und Paten bestimmen, die ein besonderes Augenmerk auf die jeweilige(n) Person(en) haben).</a:t>
            </a:r>
          </a:p>
          <a:p>
            <a:pPr marL="285750" indent="-285750">
              <a:lnSpc>
                <a:spcPct val="114000"/>
              </a:lnSpc>
              <a:spcAft>
                <a:spcPts val="1800"/>
              </a:spcAft>
              <a:buClr>
                <a:srgbClr val="C00000"/>
              </a:buClr>
              <a:buFont typeface="Wingdings" panose="05000000000000000000" pitchFamily="2" charset="2"/>
              <a:buChar char="§"/>
            </a:pPr>
            <a:r>
              <a:rPr lang="de-DE" dirty="0"/>
              <a:t>Flächen für die Feuerwehr, Hydranten und Stellplätze unbedingt freihalten (Halteverbote beachten).</a:t>
            </a:r>
          </a:p>
        </p:txBody>
      </p:sp>
      <p:sp>
        <p:nvSpPr>
          <p:cNvPr id="8" name="Rechteck 7">
            <a:extLst>
              <a:ext uri="{FF2B5EF4-FFF2-40B4-BE49-F238E27FC236}">
                <a16:creationId xmlns:a16="http://schemas.microsoft.com/office/drawing/2014/main" id="{B9E4C40F-D4FB-4164-94E9-C652BE0149A9}"/>
              </a:ext>
            </a:extLst>
          </p:cNvPr>
          <p:cNvSpPr/>
          <p:nvPr/>
        </p:nvSpPr>
        <p:spPr>
          <a:xfrm>
            <a:off x="9601201" y="0"/>
            <a:ext cx="2590800" cy="1137413"/>
          </a:xfrm>
          <a:prstGeom prst="rect">
            <a:avLst/>
          </a:prstGeom>
          <a:solidFill>
            <a:schemeClr val="bg1">
              <a:lumMod val="85000"/>
            </a:schemeClr>
          </a:solid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Logo der Schule</a:t>
            </a:r>
          </a:p>
        </p:txBody>
      </p:sp>
      <p:pic>
        <p:nvPicPr>
          <p:cNvPr id="11" name="Grafik 10">
            <a:extLst>
              <a:ext uri="{FF2B5EF4-FFF2-40B4-BE49-F238E27FC236}">
                <a16:creationId xmlns:a16="http://schemas.microsoft.com/office/drawing/2014/main" id="{67700FB4-797D-4C4C-BBCA-DCE8A1235A05}"/>
              </a:ext>
            </a:extLst>
          </p:cNvPr>
          <p:cNvPicPr>
            <a:picLocks noChangeAspect="1"/>
          </p:cNvPicPr>
          <p:nvPr/>
        </p:nvPicPr>
        <p:blipFill>
          <a:blip r:embed="rId4"/>
          <a:stretch>
            <a:fillRect/>
          </a:stretch>
        </p:blipFill>
        <p:spPr>
          <a:xfrm>
            <a:off x="10353617" y="2713572"/>
            <a:ext cx="1449289" cy="960315"/>
          </a:xfrm>
          <a:prstGeom prst="rect">
            <a:avLst/>
          </a:prstGeom>
        </p:spPr>
      </p:pic>
      <p:pic>
        <p:nvPicPr>
          <p:cNvPr id="2" name="Grafik 1"/>
          <p:cNvPicPr>
            <a:picLocks noChangeAspect="1"/>
          </p:cNvPicPr>
          <p:nvPr/>
        </p:nvPicPr>
        <p:blipFill>
          <a:blip r:embed="rId5"/>
          <a:stretch>
            <a:fillRect/>
          </a:stretch>
        </p:blipFill>
        <p:spPr>
          <a:xfrm>
            <a:off x="10392083" y="1278801"/>
            <a:ext cx="1348279" cy="1344143"/>
          </a:xfrm>
          <a:prstGeom prst="rect">
            <a:avLst/>
          </a:prstGeom>
        </p:spPr>
      </p:pic>
      <p:pic>
        <p:nvPicPr>
          <p:cNvPr id="4" name="Grafik 3"/>
          <p:cNvPicPr>
            <a:picLocks noChangeAspect="1"/>
          </p:cNvPicPr>
          <p:nvPr/>
        </p:nvPicPr>
        <p:blipFill>
          <a:blip r:embed="rId6"/>
          <a:stretch>
            <a:fillRect/>
          </a:stretch>
        </p:blipFill>
        <p:spPr>
          <a:xfrm>
            <a:off x="10372849" y="5318076"/>
            <a:ext cx="1488374" cy="1464270"/>
          </a:xfrm>
          <a:prstGeom prst="rect">
            <a:avLst/>
          </a:prstGeom>
        </p:spPr>
      </p:pic>
    </p:spTree>
    <p:extLst>
      <p:ext uri="{BB962C8B-B14F-4D97-AF65-F5344CB8AC3E}">
        <p14:creationId xmlns:p14="http://schemas.microsoft.com/office/powerpoint/2010/main" val="37534244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27CDA0CE-FB5F-4071-AFD9-78E2F917F87C}"/>
              </a:ext>
            </a:extLst>
          </p:cNvPr>
          <p:cNvSpPr>
            <a:spLocks noGrp="1"/>
          </p:cNvSpPr>
          <p:nvPr>
            <p:ph type="title"/>
          </p:nvPr>
        </p:nvSpPr>
        <p:spPr>
          <a:xfrm>
            <a:off x="-18314" y="0"/>
            <a:ext cx="9524264" cy="1137413"/>
          </a:xfrm>
          <a:solidFill>
            <a:srgbClr val="002060"/>
          </a:solidFill>
        </p:spPr>
        <p:txBody>
          <a:bodyPr>
            <a:normAutofit/>
          </a:bodyPr>
          <a:lstStyle/>
          <a:p>
            <a:r>
              <a:rPr lang="de-DE" sz="3200" dirty="0">
                <a:solidFill>
                  <a:schemeClr val="bg1"/>
                </a:solidFill>
              </a:rPr>
              <a:t>Brandverhütung an unserer Schule - allgemeine Regeln </a:t>
            </a:r>
            <a:br>
              <a:rPr lang="de-DE" sz="3200" dirty="0">
                <a:solidFill>
                  <a:schemeClr val="bg1"/>
                </a:solidFill>
              </a:rPr>
            </a:br>
            <a:r>
              <a:rPr lang="de-DE" sz="3200" dirty="0">
                <a:solidFill>
                  <a:schemeClr val="bg1"/>
                </a:solidFill>
              </a:rPr>
              <a:t>in Schulräumen</a:t>
            </a:r>
          </a:p>
        </p:txBody>
      </p:sp>
      <p:sp>
        <p:nvSpPr>
          <p:cNvPr id="8" name="Rechteck 7">
            <a:extLst>
              <a:ext uri="{FF2B5EF4-FFF2-40B4-BE49-F238E27FC236}">
                <a16:creationId xmlns:a16="http://schemas.microsoft.com/office/drawing/2014/main" id="{B9E4C40F-D4FB-4164-94E9-C652BE0149A9}"/>
              </a:ext>
            </a:extLst>
          </p:cNvPr>
          <p:cNvSpPr/>
          <p:nvPr/>
        </p:nvSpPr>
        <p:spPr>
          <a:xfrm>
            <a:off x="9601201" y="0"/>
            <a:ext cx="2590800" cy="1137413"/>
          </a:xfrm>
          <a:prstGeom prst="rect">
            <a:avLst/>
          </a:prstGeom>
          <a:solidFill>
            <a:schemeClr val="bg1">
              <a:lumMod val="85000"/>
            </a:schemeClr>
          </a:solid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Logo der Schule</a:t>
            </a:r>
          </a:p>
        </p:txBody>
      </p:sp>
      <p:pic>
        <p:nvPicPr>
          <p:cNvPr id="2" name="Grafik 1"/>
          <p:cNvPicPr>
            <a:picLocks noChangeAspect="1"/>
          </p:cNvPicPr>
          <p:nvPr/>
        </p:nvPicPr>
        <p:blipFill rotWithShape="1">
          <a:blip r:embed="rId3" cstate="hqprint">
            <a:extLst>
              <a:ext uri="{28A0092B-C50C-407E-A947-70E740481C1C}">
                <a14:useLocalDpi xmlns:a14="http://schemas.microsoft.com/office/drawing/2010/main" val="0"/>
              </a:ext>
            </a:extLst>
          </a:blip>
          <a:srcRect l="21060" r="15659"/>
          <a:stretch/>
        </p:blipFill>
        <p:spPr>
          <a:xfrm>
            <a:off x="4496556" y="3738734"/>
            <a:ext cx="1910922" cy="2264796"/>
          </a:xfrm>
          <a:prstGeom prst="rect">
            <a:avLst/>
          </a:prstGeom>
        </p:spPr>
      </p:pic>
      <p:pic>
        <p:nvPicPr>
          <p:cNvPr id="3" name="Grafik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2345" y="3738734"/>
            <a:ext cx="1698597" cy="2264796"/>
          </a:xfrm>
          <a:prstGeom prst="rect">
            <a:avLst/>
          </a:prstGeom>
        </p:spPr>
      </p:pic>
      <p:pic>
        <p:nvPicPr>
          <p:cNvPr id="4" name="Grafik 3"/>
          <p:cNvPicPr>
            <a:picLocks noChangeAspect="1"/>
          </p:cNvPicPr>
          <p:nvPr/>
        </p:nvPicPr>
        <p:blipFill rotWithShape="1">
          <a:blip r:embed="rId5" cstate="hqprint">
            <a:extLst>
              <a:ext uri="{28A0092B-C50C-407E-A947-70E740481C1C}">
                <a14:useLocalDpi xmlns:a14="http://schemas.microsoft.com/office/drawing/2010/main" val="0"/>
              </a:ext>
            </a:extLst>
          </a:blip>
          <a:srcRect r="43107"/>
          <a:stretch/>
        </p:blipFill>
        <p:spPr>
          <a:xfrm>
            <a:off x="4498144" y="1363269"/>
            <a:ext cx="1546225" cy="2038350"/>
          </a:xfrm>
          <a:prstGeom prst="rect">
            <a:avLst/>
          </a:prstGeom>
        </p:spPr>
      </p:pic>
      <p:sp>
        <p:nvSpPr>
          <p:cNvPr id="9" name="Rechteck 8"/>
          <p:cNvSpPr/>
          <p:nvPr/>
        </p:nvSpPr>
        <p:spPr>
          <a:xfrm>
            <a:off x="6196026" y="1363269"/>
            <a:ext cx="2195499" cy="923330"/>
          </a:xfrm>
          <a:prstGeom prst="rect">
            <a:avLst/>
          </a:prstGeom>
        </p:spPr>
        <p:txBody>
          <a:bodyPr wrap="square">
            <a:spAutoFit/>
          </a:bodyPr>
          <a:lstStyle/>
          <a:p>
            <a:pPr>
              <a:buClr>
                <a:srgbClr val="C00000"/>
              </a:buClr>
            </a:pPr>
            <a:r>
              <a:rPr lang="de-DE" dirty="0"/>
              <a:t>Defekte Geräte nicht in Betrieb nehmen. Mängel melden. </a:t>
            </a:r>
          </a:p>
        </p:txBody>
      </p:sp>
      <p:sp>
        <p:nvSpPr>
          <p:cNvPr id="10" name="Rechteck 9"/>
          <p:cNvSpPr/>
          <p:nvPr/>
        </p:nvSpPr>
        <p:spPr>
          <a:xfrm>
            <a:off x="9410700" y="1409436"/>
            <a:ext cx="2430767" cy="923330"/>
          </a:xfrm>
          <a:prstGeom prst="rect">
            <a:avLst/>
          </a:prstGeom>
        </p:spPr>
        <p:txBody>
          <a:bodyPr wrap="square">
            <a:spAutoFit/>
          </a:bodyPr>
          <a:lstStyle/>
          <a:p>
            <a:pPr>
              <a:buClr>
                <a:srgbClr val="C00000"/>
              </a:buClr>
            </a:pPr>
            <a:r>
              <a:rPr lang="de-DE" dirty="0"/>
              <a:t>Betrieb privater elektr. Geräte ist mit Träger zu klären. </a:t>
            </a:r>
          </a:p>
        </p:txBody>
      </p:sp>
      <p:sp>
        <p:nvSpPr>
          <p:cNvPr id="11" name="Rechteck 10"/>
          <p:cNvSpPr/>
          <p:nvPr/>
        </p:nvSpPr>
        <p:spPr>
          <a:xfrm>
            <a:off x="2286098" y="3759542"/>
            <a:ext cx="2195499" cy="1477328"/>
          </a:xfrm>
          <a:prstGeom prst="rect">
            <a:avLst/>
          </a:prstGeom>
        </p:spPr>
        <p:txBody>
          <a:bodyPr wrap="square">
            <a:spAutoFit/>
          </a:bodyPr>
          <a:lstStyle/>
          <a:p>
            <a:pPr>
              <a:buClr>
                <a:srgbClr val="C00000"/>
              </a:buClr>
            </a:pPr>
            <a:r>
              <a:rPr lang="de-DE" dirty="0">
                <a:solidFill>
                  <a:schemeClr val="tx1">
                    <a:lumMod val="85000"/>
                    <a:lumOff val="15000"/>
                  </a:schemeClr>
                </a:solidFill>
              </a:rPr>
              <a:t>Wärmeabgebende Geräte auf nicht-brennbare Unterlage stellen (z. B. Keramikfliese)</a:t>
            </a:r>
          </a:p>
        </p:txBody>
      </p:sp>
      <p:pic>
        <p:nvPicPr>
          <p:cNvPr id="18" name="Grafik 17"/>
          <p:cNvPicPr>
            <a:picLocks noChangeAspect="1"/>
          </p:cNvPicPr>
          <p:nvPr/>
        </p:nvPicPr>
        <p:blipFill rotWithShape="1">
          <a:blip r:embed="rId6"/>
          <a:srcRect l="10960" r="20132"/>
          <a:stretch/>
        </p:blipFill>
        <p:spPr>
          <a:xfrm>
            <a:off x="462346" y="1368436"/>
            <a:ext cx="1698597" cy="2053550"/>
          </a:xfrm>
          <a:prstGeom prst="rect">
            <a:avLst/>
          </a:prstGeom>
        </p:spPr>
      </p:pic>
      <p:sp>
        <p:nvSpPr>
          <p:cNvPr id="19" name="Rechteck 18"/>
          <p:cNvSpPr/>
          <p:nvPr/>
        </p:nvSpPr>
        <p:spPr>
          <a:xfrm>
            <a:off x="2286098" y="1409436"/>
            <a:ext cx="2060389" cy="1754326"/>
          </a:xfrm>
          <a:prstGeom prst="rect">
            <a:avLst/>
          </a:prstGeom>
        </p:spPr>
        <p:txBody>
          <a:bodyPr wrap="square">
            <a:spAutoFit/>
          </a:bodyPr>
          <a:lstStyle/>
          <a:p>
            <a:pPr>
              <a:buClr>
                <a:srgbClr val="C00000"/>
              </a:buClr>
            </a:pPr>
            <a:r>
              <a:rPr lang="de-DE" dirty="0">
                <a:solidFill>
                  <a:schemeClr val="tx1">
                    <a:lumMod val="85000"/>
                    <a:lumOff val="15000"/>
                  </a:schemeClr>
                </a:solidFill>
              </a:rPr>
              <a:t>Beim Verlassen von Räumen alle elektrischen Geräte abschalten, die nicht im</a:t>
            </a:r>
          </a:p>
          <a:p>
            <a:pPr>
              <a:buClr>
                <a:srgbClr val="C00000"/>
              </a:buClr>
            </a:pPr>
            <a:r>
              <a:rPr lang="de-DE" dirty="0">
                <a:solidFill>
                  <a:schemeClr val="tx1">
                    <a:lumMod val="85000"/>
                    <a:lumOff val="15000"/>
                  </a:schemeClr>
                </a:solidFill>
              </a:rPr>
              <a:t>Dauerbetrieb sind.</a:t>
            </a:r>
          </a:p>
        </p:txBody>
      </p:sp>
      <p:sp>
        <p:nvSpPr>
          <p:cNvPr id="20" name="Rechteck 19"/>
          <p:cNvSpPr/>
          <p:nvPr/>
        </p:nvSpPr>
        <p:spPr>
          <a:xfrm>
            <a:off x="6545133" y="3759542"/>
            <a:ext cx="2197959" cy="1477328"/>
          </a:xfrm>
          <a:prstGeom prst="rect">
            <a:avLst/>
          </a:prstGeom>
        </p:spPr>
        <p:txBody>
          <a:bodyPr wrap="square">
            <a:spAutoFit/>
          </a:bodyPr>
          <a:lstStyle/>
          <a:p>
            <a:pPr>
              <a:buClr>
                <a:srgbClr val="C00000"/>
              </a:buClr>
            </a:pPr>
            <a:r>
              <a:rPr lang="de-DE" dirty="0">
                <a:solidFill>
                  <a:schemeClr val="tx1">
                    <a:lumMod val="85000"/>
                    <a:lumOff val="15000"/>
                  </a:schemeClr>
                </a:solidFill>
              </a:rPr>
              <a:t>Verkettung von Verlängerungs</a:t>
            </a:r>
            <a:r>
              <a:rPr lang="de-DE" dirty="0"/>
              <a:t>-</a:t>
            </a:r>
            <a:r>
              <a:rPr lang="de-DE" dirty="0">
                <a:solidFill>
                  <a:schemeClr val="tx1">
                    <a:lumMod val="85000"/>
                    <a:lumOff val="15000"/>
                  </a:schemeClr>
                </a:solidFill>
              </a:rPr>
              <a:t>leitungen und Mehrfachsteckern unterlassen.</a:t>
            </a:r>
          </a:p>
        </p:txBody>
      </p:sp>
      <p:sp>
        <p:nvSpPr>
          <p:cNvPr id="22" name="Textfeld 21"/>
          <p:cNvSpPr txBox="1"/>
          <p:nvPr/>
        </p:nvSpPr>
        <p:spPr>
          <a:xfrm rot="19652707">
            <a:off x="6979217" y="3960293"/>
            <a:ext cx="7125502" cy="1323439"/>
          </a:xfrm>
          <a:prstGeom prst="rect">
            <a:avLst/>
          </a:prstGeom>
          <a:noFill/>
        </p:spPr>
        <p:txBody>
          <a:bodyPr wrap="square" rtlCol="0">
            <a:spAutoFit/>
          </a:bodyPr>
          <a:lstStyle/>
          <a:p>
            <a:r>
              <a:rPr lang="de-DE" sz="4000" b="1" dirty="0">
                <a:solidFill>
                  <a:schemeClr val="bg1">
                    <a:lumMod val="85000"/>
                  </a:schemeClr>
                </a:solidFill>
              </a:rPr>
              <a:t>Ggf. eigene Beispielbilder einbauen</a:t>
            </a:r>
          </a:p>
        </p:txBody>
      </p:sp>
      <p:cxnSp>
        <p:nvCxnSpPr>
          <p:cNvPr id="7" name="Gerader Verbinder 6"/>
          <p:cNvCxnSpPr/>
          <p:nvPr/>
        </p:nvCxnSpPr>
        <p:spPr>
          <a:xfrm flipV="1">
            <a:off x="4249828" y="3681289"/>
            <a:ext cx="2157650" cy="22362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Gerader Verbinder 27"/>
          <p:cNvCxnSpPr/>
          <p:nvPr/>
        </p:nvCxnSpPr>
        <p:spPr>
          <a:xfrm>
            <a:off x="4346487" y="3738734"/>
            <a:ext cx="2223996" cy="243400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Rechteck 16"/>
          <p:cNvSpPr/>
          <p:nvPr/>
        </p:nvSpPr>
        <p:spPr>
          <a:xfrm>
            <a:off x="9491270" y="3778592"/>
            <a:ext cx="3200400" cy="646331"/>
          </a:xfrm>
          <a:prstGeom prst="rect">
            <a:avLst/>
          </a:prstGeom>
        </p:spPr>
        <p:txBody>
          <a:bodyPr wrap="square">
            <a:spAutoFit/>
          </a:bodyPr>
          <a:lstStyle/>
          <a:p>
            <a:pPr>
              <a:buClr>
                <a:srgbClr val="C00000"/>
              </a:buClr>
            </a:pPr>
            <a:r>
              <a:rPr lang="de-DE" dirty="0"/>
              <a:t>Flucht- und Rettungswege ständig frei halten.</a:t>
            </a:r>
          </a:p>
        </p:txBody>
      </p:sp>
    </p:spTree>
    <p:extLst>
      <p:ext uri="{BB962C8B-B14F-4D97-AF65-F5344CB8AC3E}">
        <p14:creationId xmlns:p14="http://schemas.microsoft.com/office/powerpoint/2010/main" val="31368966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1D5B8A3C-A977-41FA-A611-D0F294D42A12}"/>
              </a:ext>
            </a:extLst>
          </p:cNvPr>
          <p:cNvPicPr>
            <a:picLocks noGrp="1" noChangeAspect="1"/>
          </p:cNvPicPr>
          <p:nvPr>
            <p:ph idx="1"/>
          </p:nvPr>
        </p:nvPicPr>
        <p:blipFill>
          <a:blip r:embed="rId3"/>
          <a:stretch>
            <a:fillRect/>
          </a:stretch>
        </p:blipFill>
        <p:spPr>
          <a:xfrm>
            <a:off x="787400" y="1820405"/>
            <a:ext cx="3244850" cy="4586472"/>
          </a:xfrm>
          <a:prstGeom prst="rect">
            <a:avLst/>
          </a:prstGeom>
          <a:ln>
            <a:solidFill>
              <a:schemeClr val="tx1"/>
            </a:solidFill>
            <a:prstDash val="dash"/>
          </a:ln>
        </p:spPr>
      </p:pic>
      <p:sp>
        <p:nvSpPr>
          <p:cNvPr id="6" name="Inhaltsplatzhalter 2">
            <a:extLst>
              <a:ext uri="{FF2B5EF4-FFF2-40B4-BE49-F238E27FC236}">
                <a16:creationId xmlns:a16="http://schemas.microsoft.com/office/drawing/2014/main" id="{FAD73553-03EF-4F89-AD49-28FDC2092616}"/>
              </a:ext>
            </a:extLst>
          </p:cNvPr>
          <p:cNvSpPr txBox="1">
            <a:spLocks/>
          </p:cNvSpPr>
          <p:nvPr/>
        </p:nvSpPr>
        <p:spPr>
          <a:xfrm>
            <a:off x="4398266" y="1825626"/>
            <a:ext cx="6589048" cy="4581252"/>
          </a:xfrm>
          <a:prstGeom prst="rect">
            <a:avLst/>
          </a:prstGeom>
          <a:ln w="19050">
            <a:solidFill>
              <a:schemeClr val="bg1">
                <a:lumMod val="85000"/>
              </a:schemeClr>
            </a:solidFill>
            <a:prstDash val="sysDash"/>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dirty="0"/>
          </a:p>
        </p:txBody>
      </p:sp>
      <p:sp>
        <p:nvSpPr>
          <p:cNvPr id="5" name="Titel 1">
            <a:extLst>
              <a:ext uri="{FF2B5EF4-FFF2-40B4-BE49-F238E27FC236}">
                <a16:creationId xmlns:a16="http://schemas.microsoft.com/office/drawing/2014/main" id="{8D3F73C1-A3E8-4DEB-9957-63D3A5C5D7C8}"/>
              </a:ext>
            </a:extLst>
          </p:cNvPr>
          <p:cNvSpPr txBox="1">
            <a:spLocks/>
          </p:cNvSpPr>
          <p:nvPr/>
        </p:nvSpPr>
        <p:spPr>
          <a:xfrm>
            <a:off x="-18314" y="0"/>
            <a:ext cx="9524264" cy="1137413"/>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00000"/>
              </a:buClr>
            </a:pPr>
            <a:r>
              <a:rPr lang="de-DE" sz="3200" b="1" dirty="0">
                <a:solidFill>
                  <a:schemeClr val="bg1"/>
                </a:solidFill>
              </a:rPr>
              <a:t>Verhalten im Brandfall</a:t>
            </a:r>
            <a:r>
              <a:rPr lang="de-DE" sz="3200" dirty="0">
                <a:solidFill>
                  <a:schemeClr val="bg1"/>
                </a:solidFill>
              </a:rPr>
              <a:t>: Aushänge &amp; Sicherheitszeichen</a:t>
            </a:r>
          </a:p>
        </p:txBody>
      </p:sp>
      <p:sp>
        <p:nvSpPr>
          <p:cNvPr id="7" name="Rechteck 6">
            <a:extLst>
              <a:ext uri="{FF2B5EF4-FFF2-40B4-BE49-F238E27FC236}">
                <a16:creationId xmlns:a16="http://schemas.microsoft.com/office/drawing/2014/main" id="{6A17E009-A16D-4C72-901E-5037126B7CBB}"/>
              </a:ext>
            </a:extLst>
          </p:cNvPr>
          <p:cNvSpPr/>
          <p:nvPr/>
        </p:nvSpPr>
        <p:spPr>
          <a:xfrm>
            <a:off x="9601201" y="0"/>
            <a:ext cx="2590800" cy="1137413"/>
          </a:xfrm>
          <a:prstGeom prst="rect">
            <a:avLst/>
          </a:prstGeom>
          <a:solidFill>
            <a:schemeClr val="bg1">
              <a:lumMod val="85000"/>
            </a:schemeClr>
          </a:solid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Logo der Schule</a:t>
            </a:r>
          </a:p>
        </p:txBody>
      </p:sp>
      <p:sp>
        <p:nvSpPr>
          <p:cNvPr id="9" name="Rechteck 8"/>
          <p:cNvSpPr/>
          <p:nvPr/>
        </p:nvSpPr>
        <p:spPr>
          <a:xfrm>
            <a:off x="787400" y="1868914"/>
            <a:ext cx="3244850" cy="4487436"/>
          </a:xfrm>
          <a:prstGeom prst="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1414521" y="2850634"/>
            <a:ext cx="1867158" cy="1754326"/>
          </a:xfrm>
          <a:prstGeom prst="rect">
            <a:avLst/>
          </a:prstGeom>
        </p:spPr>
        <p:txBody>
          <a:bodyPr wrap="square">
            <a:spAutoFit/>
          </a:bodyPr>
          <a:lstStyle/>
          <a:p>
            <a:r>
              <a:rPr lang="de-DE" dirty="0">
                <a:solidFill>
                  <a:schemeClr val="tx1">
                    <a:lumMod val="85000"/>
                    <a:lumOff val="15000"/>
                  </a:schemeClr>
                </a:solidFill>
                <a:latin typeface="Verdana" panose="020B0604030504040204" pitchFamily="34" charset="0"/>
              </a:rPr>
              <a:t>Brandschutz-ordnung Teil A</a:t>
            </a:r>
          </a:p>
          <a:p>
            <a:endParaRPr lang="de-DE" dirty="0">
              <a:solidFill>
                <a:schemeClr val="tx1">
                  <a:lumMod val="85000"/>
                  <a:lumOff val="15000"/>
                </a:schemeClr>
              </a:solidFill>
              <a:latin typeface="Verdana" panose="020B0604030504040204" pitchFamily="34" charset="0"/>
            </a:endParaRPr>
          </a:p>
          <a:p>
            <a:r>
              <a:rPr lang="de-DE" dirty="0">
                <a:solidFill>
                  <a:schemeClr val="tx1">
                    <a:lumMod val="85000"/>
                    <a:lumOff val="15000"/>
                  </a:schemeClr>
                </a:solidFill>
                <a:latin typeface="Verdana" panose="020B0604030504040204" pitchFamily="34" charset="0"/>
              </a:rPr>
              <a:t>Ihrer Schule hier einfügen</a:t>
            </a:r>
          </a:p>
          <a:p>
            <a:endParaRPr lang="de-DE" dirty="0">
              <a:solidFill>
                <a:schemeClr val="tx1">
                  <a:lumMod val="85000"/>
                  <a:lumOff val="15000"/>
                </a:schemeClr>
              </a:solidFill>
            </a:endParaRPr>
          </a:p>
        </p:txBody>
      </p:sp>
      <p:pic>
        <p:nvPicPr>
          <p:cNvPr id="11" name="Grafik 10"/>
          <p:cNvPicPr>
            <a:picLocks noChangeAspect="1"/>
          </p:cNvPicPr>
          <p:nvPr/>
        </p:nvPicPr>
        <p:blipFill>
          <a:blip r:embed="rId4"/>
          <a:stretch>
            <a:fillRect/>
          </a:stretch>
        </p:blipFill>
        <p:spPr>
          <a:xfrm>
            <a:off x="4409153" y="1851446"/>
            <a:ext cx="6487448" cy="4522371"/>
          </a:xfrm>
          <a:prstGeom prst="rect">
            <a:avLst/>
          </a:prstGeom>
        </p:spPr>
      </p:pic>
      <p:grpSp>
        <p:nvGrpSpPr>
          <p:cNvPr id="13" name="Gruppieren 12"/>
          <p:cNvGrpSpPr/>
          <p:nvPr/>
        </p:nvGrpSpPr>
        <p:grpSpPr>
          <a:xfrm>
            <a:off x="4434552" y="1854400"/>
            <a:ext cx="6487448" cy="4537963"/>
            <a:chOff x="3592724" y="6891897"/>
            <a:chExt cx="7181696" cy="4586471"/>
          </a:xfrm>
        </p:grpSpPr>
        <p:sp>
          <p:nvSpPr>
            <p:cNvPr id="14" name="Rechteck 13"/>
            <p:cNvSpPr/>
            <p:nvPr/>
          </p:nvSpPr>
          <p:spPr>
            <a:xfrm>
              <a:off x="3592724" y="6891897"/>
              <a:ext cx="7181696" cy="4586471"/>
            </a:xfrm>
            <a:prstGeom prst="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a:off x="4343295" y="8656334"/>
              <a:ext cx="4117600" cy="1200329"/>
            </a:xfrm>
            <a:prstGeom prst="rect">
              <a:avLst/>
            </a:prstGeom>
          </p:spPr>
          <p:txBody>
            <a:bodyPr wrap="square">
              <a:spAutoFit/>
            </a:bodyPr>
            <a:lstStyle/>
            <a:p>
              <a:r>
                <a:rPr lang="de-DE" dirty="0">
                  <a:solidFill>
                    <a:schemeClr val="tx1">
                      <a:lumMod val="85000"/>
                      <a:lumOff val="15000"/>
                    </a:schemeClr>
                  </a:solidFill>
                  <a:latin typeface="Verdana" panose="020B0604030504040204" pitchFamily="34" charset="0"/>
                </a:rPr>
                <a:t>Flucht- und Rettungswegeplan </a:t>
              </a:r>
            </a:p>
            <a:p>
              <a:endParaRPr lang="de-DE" dirty="0">
                <a:solidFill>
                  <a:schemeClr val="tx1">
                    <a:lumMod val="85000"/>
                    <a:lumOff val="15000"/>
                  </a:schemeClr>
                </a:solidFill>
                <a:latin typeface="Verdana" panose="020B0604030504040204" pitchFamily="34" charset="0"/>
              </a:endParaRPr>
            </a:p>
            <a:p>
              <a:r>
                <a:rPr lang="de-DE" dirty="0">
                  <a:solidFill>
                    <a:schemeClr val="tx1">
                      <a:lumMod val="85000"/>
                      <a:lumOff val="15000"/>
                    </a:schemeClr>
                  </a:solidFill>
                  <a:latin typeface="Verdana" panose="020B0604030504040204" pitchFamily="34" charset="0"/>
                </a:rPr>
                <a:t>Ihrer Schule hier einfügen</a:t>
              </a:r>
            </a:p>
            <a:p>
              <a:endParaRPr lang="de-DE" dirty="0">
                <a:solidFill>
                  <a:schemeClr val="tx1">
                    <a:lumMod val="85000"/>
                    <a:lumOff val="15000"/>
                  </a:schemeClr>
                </a:solidFill>
              </a:endParaRPr>
            </a:p>
          </p:txBody>
        </p:sp>
      </p:grpSp>
    </p:spTree>
    <p:extLst>
      <p:ext uri="{BB962C8B-B14F-4D97-AF65-F5344CB8AC3E}">
        <p14:creationId xmlns:p14="http://schemas.microsoft.com/office/powerpoint/2010/main" val="27860043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40441AE-1B94-4610-A69E-E15702F19E31}"/>
              </a:ext>
            </a:extLst>
          </p:cNvPr>
          <p:cNvSpPr txBox="1">
            <a:spLocks/>
          </p:cNvSpPr>
          <p:nvPr/>
        </p:nvSpPr>
        <p:spPr>
          <a:xfrm>
            <a:off x="-18314" y="0"/>
            <a:ext cx="9524264" cy="1137413"/>
          </a:xfrm>
          <a:prstGeom prst="rect">
            <a:avLst/>
          </a:prstGeom>
          <a:solidFill>
            <a:srgbClr val="002060"/>
          </a:solidFill>
        </p:spPr>
        <p:txBody>
          <a:bodyPr vert="horz" lIns="91440" tIns="45720" rIns="91440" bIns="45720" rtlCol="0" anchor="ctr">
            <a:normAutofit/>
          </a:bodyPr>
          <a:lstStyle>
            <a:lvl1pPr>
              <a:lnSpc>
                <a:spcPct val="90000"/>
              </a:lnSpc>
              <a:spcBef>
                <a:spcPct val="0"/>
              </a:spcBef>
              <a:buNone/>
              <a:defRPr sz="3200">
                <a:solidFill>
                  <a:schemeClr val="bg1"/>
                </a:solidFill>
                <a:latin typeface="+mj-lt"/>
                <a:ea typeface="+mj-ea"/>
                <a:cs typeface="+mj-cs"/>
              </a:defRPr>
            </a:lvl1pPr>
          </a:lstStyle>
          <a:p>
            <a:r>
              <a:rPr lang="de-DE" b="1" dirty="0"/>
              <a:t>Verhalten im Brandfall: Die wichtigsten Regeln</a:t>
            </a:r>
          </a:p>
        </p:txBody>
      </p:sp>
      <p:sp>
        <p:nvSpPr>
          <p:cNvPr id="5" name="Rechteck 4">
            <a:extLst>
              <a:ext uri="{FF2B5EF4-FFF2-40B4-BE49-F238E27FC236}">
                <a16:creationId xmlns:a16="http://schemas.microsoft.com/office/drawing/2014/main" id="{79737595-FDED-4358-B39B-BC1B68C7B154}"/>
              </a:ext>
            </a:extLst>
          </p:cNvPr>
          <p:cNvSpPr/>
          <p:nvPr/>
        </p:nvSpPr>
        <p:spPr>
          <a:xfrm>
            <a:off x="9601201" y="0"/>
            <a:ext cx="2590800" cy="1137413"/>
          </a:xfrm>
          <a:prstGeom prst="rect">
            <a:avLst/>
          </a:prstGeom>
          <a:solidFill>
            <a:schemeClr val="bg1">
              <a:lumMod val="85000"/>
            </a:schemeClr>
          </a:solid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Logo der Schule</a:t>
            </a:r>
          </a:p>
        </p:txBody>
      </p:sp>
      <p:pic>
        <p:nvPicPr>
          <p:cNvPr id="9" name="Inhaltsplatzhalter 7">
            <a:extLst>
              <a:ext uri="{FF2B5EF4-FFF2-40B4-BE49-F238E27FC236}">
                <a16:creationId xmlns:a16="http://schemas.microsoft.com/office/drawing/2014/main" id="{1D5B8A3C-A977-41FA-A611-D0F294D42A12}"/>
              </a:ext>
            </a:extLst>
          </p:cNvPr>
          <p:cNvPicPr>
            <a:picLocks noGrp="1" noChangeAspect="1"/>
          </p:cNvPicPr>
          <p:nvPr>
            <p:ph idx="1"/>
          </p:nvPr>
        </p:nvPicPr>
        <p:blipFill>
          <a:blip r:embed="rId3"/>
          <a:stretch>
            <a:fillRect/>
          </a:stretch>
        </p:blipFill>
        <p:spPr>
          <a:xfrm>
            <a:off x="787400" y="1820405"/>
            <a:ext cx="3244850" cy="4586472"/>
          </a:xfrm>
          <a:prstGeom prst="rect">
            <a:avLst/>
          </a:prstGeom>
          <a:ln>
            <a:solidFill>
              <a:schemeClr val="tx1"/>
            </a:solidFill>
            <a:prstDash val="dash"/>
          </a:ln>
        </p:spPr>
      </p:pic>
      <p:sp>
        <p:nvSpPr>
          <p:cNvPr id="10" name="Rechteck 9"/>
          <p:cNvSpPr/>
          <p:nvPr/>
        </p:nvSpPr>
        <p:spPr>
          <a:xfrm>
            <a:off x="787400" y="1868914"/>
            <a:ext cx="3244850" cy="4487436"/>
          </a:xfrm>
          <a:prstGeom prst="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1414521" y="2850634"/>
            <a:ext cx="1867158" cy="1754326"/>
          </a:xfrm>
          <a:prstGeom prst="rect">
            <a:avLst/>
          </a:prstGeom>
        </p:spPr>
        <p:txBody>
          <a:bodyPr wrap="square">
            <a:spAutoFit/>
          </a:bodyPr>
          <a:lstStyle/>
          <a:p>
            <a:r>
              <a:rPr lang="de-DE" dirty="0">
                <a:solidFill>
                  <a:schemeClr val="tx1">
                    <a:lumMod val="85000"/>
                    <a:lumOff val="15000"/>
                  </a:schemeClr>
                </a:solidFill>
                <a:latin typeface="Verdana" panose="020B0604030504040204" pitchFamily="34" charset="0"/>
              </a:rPr>
              <a:t>Brandschutz-ordnung Teil A</a:t>
            </a:r>
          </a:p>
          <a:p>
            <a:endParaRPr lang="de-DE" dirty="0">
              <a:solidFill>
                <a:schemeClr val="tx1">
                  <a:lumMod val="85000"/>
                  <a:lumOff val="15000"/>
                </a:schemeClr>
              </a:solidFill>
              <a:latin typeface="Verdana" panose="020B0604030504040204" pitchFamily="34" charset="0"/>
            </a:endParaRPr>
          </a:p>
          <a:p>
            <a:r>
              <a:rPr lang="de-DE" dirty="0">
                <a:solidFill>
                  <a:schemeClr val="tx1">
                    <a:lumMod val="85000"/>
                    <a:lumOff val="15000"/>
                  </a:schemeClr>
                </a:solidFill>
                <a:latin typeface="Verdana" panose="020B0604030504040204" pitchFamily="34" charset="0"/>
              </a:rPr>
              <a:t>Ihrer Schule hier einfügen</a:t>
            </a:r>
          </a:p>
          <a:p>
            <a:endParaRPr lang="de-DE" dirty="0">
              <a:solidFill>
                <a:schemeClr val="tx1">
                  <a:lumMod val="85000"/>
                  <a:lumOff val="15000"/>
                </a:schemeClr>
              </a:solidFill>
            </a:endParaRPr>
          </a:p>
        </p:txBody>
      </p:sp>
      <p:sp>
        <p:nvSpPr>
          <p:cNvPr id="13" name="Rechteck 12"/>
          <p:cNvSpPr/>
          <p:nvPr/>
        </p:nvSpPr>
        <p:spPr>
          <a:xfrm>
            <a:off x="4743818" y="4925984"/>
            <a:ext cx="8142229" cy="646331"/>
          </a:xfrm>
          <a:prstGeom prst="rect">
            <a:avLst/>
          </a:prstGeom>
        </p:spPr>
        <p:txBody>
          <a:bodyPr wrap="square">
            <a:spAutoFit/>
          </a:bodyPr>
          <a:lstStyle/>
          <a:p>
            <a:r>
              <a:rPr lang="de-DE" b="1" dirty="0">
                <a:solidFill>
                  <a:srgbClr val="7E1419"/>
                </a:solidFill>
              </a:rPr>
              <a:t>Oberster Grundsatz:</a:t>
            </a:r>
          </a:p>
          <a:p>
            <a:r>
              <a:rPr lang="de-DE" b="1" dirty="0">
                <a:solidFill>
                  <a:srgbClr val="7E1419"/>
                </a:solidFill>
              </a:rPr>
              <a:t>Menschenrettung vor Sachgüterrettung und Brandbekämpfung.</a:t>
            </a:r>
            <a:endParaRPr lang="de-DE" b="1" dirty="0"/>
          </a:p>
        </p:txBody>
      </p:sp>
      <p:sp>
        <p:nvSpPr>
          <p:cNvPr id="14" name="Rechteck 13"/>
          <p:cNvSpPr/>
          <p:nvPr/>
        </p:nvSpPr>
        <p:spPr>
          <a:xfrm>
            <a:off x="4659370" y="1739037"/>
            <a:ext cx="7145279" cy="2585323"/>
          </a:xfrm>
          <a:prstGeom prst="rect">
            <a:avLst/>
          </a:prstGeom>
        </p:spPr>
        <p:txBody>
          <a:bodyPr wrap="square">
            <a:spAutoFit/>
          </a:bodyPr>
          <a:lstStyle/>
          <a:p>
            <a:pPr marL="285750" indent="-285750">
              <a:lnSpc>
                <a:spcPct val="150000"/>
              </a:lnSpc>
              <a:buClr>
                <a:srgbClr val="C00000"/>
              </a:buClr>
              <a:buFont typeface="Wingdings" panose="05000000000000000000" pitchFamily="2" charset="2"/>
              <a:buChar char="§"/>
            </a:pPr>
            <a:r>
              <a:rPr lang="de-DE" dirty="0">
                <a:solidFill>
                  <a:schemeClr val="tx1">
                    <a:lumMod val="85000"/>
                    <a:lumOff val="15000"/>
                  </a:schemeClr>
                </a:solidFill>
              </a:rPr>
              <a:t>Ruhe bewahren</a:t>
            </a:r>
          </a:p>
          <a:p>
            <a:pPr marL="285750" indent="-285750">
              <a:lnSpc>
                <a:spcPct val="150000"/>
              </a:lnSpc>
              <a:buClr>
                <a:srgbClr val="C00000"/>
              </a:buClr>
              <a:buFont typeface="Wingdings" panose="05000000000000000000" pitchFamily="2" charset="2"/>
              <a:buChar char="§"/>
            </a:pPr>
            <a:r>
              <a:rPr lang="de-DE" dirty="0">
                <a:solidFill>
                  <a:schemeClr val="tx1">
                    <a:lumMod val="85000"/>
                    <a:lumOff val="15000"/>
                  </a:schemeClr>
                </a:solidFill>
              </a:rPr>
              <a:t>Menschen retten</a:t>
            </a:r>
          </a:p>
          <a:p>
            <a:pPr marL="285750" indent="-285750">
              <a:lnSpc>
                <a:spcPct val="150000"/>
              </a:lnSpc>
              <a:buClr>
                <a:srgbClr val="C00000"/>
              </a:buClr>
              <a:buFont typeface="Wingdings" panose="05000000000000000000" pitchFamily="2" charset="2"/>
              <a:buChar char="§"/>
            </a:pPr>
            <a:r>
              <a:rPr lang="de-DE" dirty="0">
                <a:solidFill>
                  <a:schemeClr val="tx1">
                    <a:lumMod val="85000"/>
                    <a:lumOff val="15000"/>
                  </a:schemeClr>
                </a:solidFill>
              </a:rPr>
              <a:t>Brand melden: per Druckknopfmelder </a:t>
            </a:r>
            <a:r>
              <a:rPr lang="de-DE" dirty="0">
                <a:solidFill>
                  <a:srgbClr val="C00000"/>
                </a:solidFill>
              </a:rPr>
              <a:t>und/oder </a:t>
            </a:r>
            <a:r>
              <a:rPr lang="de-DE" dirty="0">
                <a:solidFill>
                  <a:schemeClr val="tx1">
                    <a:lumMod val="85000"/>
                    <a:lumOff val="15000"/>
                  </a:schemeClr>
                </a:solidFill>
              </a:rPr>
              <a:t>Telefon</a:t>
            </a:r>
          </a:p>
          <a:p>
            <a:pPr marL="285750" indent="-285750">
              <a:lnSpc>
                <a:spcPct val="150000"/>
              </a:lnSpc>
              <a:buClr>
                <a:srgbClr val="C00000"/>
              </a:buClr>
              <a:buFont typeface="Wingdings" panose="05000000000000000000" pitchFamily="2" charset="2"/>
              <a:buChar char="§"/>
            </a:pPr>
            <a:r>
              <a:rPr lang="de-DE" dirty="0">
                <a:solidFill>
                  <a:schemeClr val="tx1">
                    <a:lumMod val="85000"/>
                    <a:lumOff val="15000"/>
                  </a:schemeClr>
                </a:solidFill>
              </a:rPr>
              <a:t>In Sicherheit bringen</a:t>
            </a:r>
          </a:p>
          <a:p>
            <a:pPr marL="285750" indent="-285750">
              <a:lnSpc>
                <a:spcPct val="150000"/>
              </a:lnSpc>
              <a:buClr>
                <a:srgbClr val="C00000"/>
              </a:buClr>
              <a:buFont typeface="Wingdings" panose="05000000000000000000" pitchFamily="2" charset="2"/>
              <a:buChar char="§"/>
            </a:pPr>
            <a:r>
              <a:rPr lang="de-DE" i="1" dirty="0">
                <a:solidFill>
                  <a:schemeClr val="tx1">
                    <a:lumMod val="85000"/>
                    <a:lumOff val="15000"/>
                  </a:schemeClr>
                </a:solidFill>
              </a:rPr>
              <a:t>Löschversuche unternehmen (wenn sinnvoll; </a:t>
            </a:r>
            <a:r>
              <a:rPr lang="de-DE" i="1" dirty="0">
                <a:solidFill>
                  <a:srgbClr val="FF0000"/>
                </a:solidFill>
              </a:rPr>
              <a:t>Achtung! </a:t>
            </a:r>
            <a:r>
              <a:rPr lang="de-DE" i="1" dirty="0">
                <a:solidFill>
                  <a:schemeClr val="tx1">
                    <a:lumMod val="85000"/>
                    <a:lumOff val="15000"/>
                  </a:schemeClr>
                </a:solidFill>
              </a:rPr>
              <a:t>Ein Feuerlöscher dient lediglich zum Ablöschen von Klein- und Entstehungsbränden.) </a:t>
            </a:r>
          </a:p>
        </p:txBody>
      </p:sp>
    </p:spTree>
    <p:extLst>
      <p:ext uri="{BB962C8B-B14F-4D97-AF65-F5344CB8AC3E}">
        <p14:creationId xmlns:p14="http://schemas.microsoft.com/office/powerpoint/2010/main" val="12989379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8D3F73C1-A3E8-4DEB-9957-63D3A5C5D7C8}"/>
              </a:ext>
            </a:extLst>
          </p:cNvPr>
          <p:cNvSpPr txBox="1">
            <a:spLocks/>
          </p:cNvSpPr>
          <p:nvPr/>
        </p:nvSpPr>
        <p:spPr>
          <a:xfrm>
            <a:off x="0" y="0"/>
            <a:ext cx="9505950" cy="1137413"/>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00000"/>
              </a:buClr>
            </a:pPr>
            <a:r>
              <a:rPr lang="de-DE" sz="3200" b="1" dirty="0">
                <a:solidFill>
                  <a:schemeClr val="bg1"/>
                </a:solidFill>
              </a:rPr>
              <a:t>Verhalten im Brandfall</a:t>
            </a:r>
            <a:r>
              <a:rPr lang="de-DE" sz="3200" dirty="0">
                <a:solidFill>
                  <a:schemeClr val="bg1"/>
                </a:solidFill>
              </a:rPr>
              <a:t>: Aushänge &amp; Sicherheitszeichen</a:t>
            </a:r>
          </a:p>
        </p:txBody>
      </p:sp>
      <p:sp>
        <p:nvSpPr>
          <p:cNvPr id="7" name="Rechteck 6">
            <a:extLst>
              <a:ext uri="{FF2B5EF4-FFF2-40B4-BE49-F238E27FC236}">
                <a16:creationId xmlns:a16="http://schemas.microsoft.com/office/drawing/2014/main" id="{6A17E009-A16D-4C72-901E-5037126B7CBB}"/>
              </a:ext>
            </a:extLst>
          </p:cNvPr>
          <p:cNvSpPr/>
          <p:nvPr/>
        </p:nvSpPr>
        <p:spPr>
          <a:xfrm>
            <a:off x="9601201" y="0"/>
            <a:ext cx="2590800" cy="1137413"/>
          </a:xfrm>
          <a:prstGeom prst="rect">
            <a:avLst/>
          </a:prstGeom>
          <a:solidFill>
            <a:schemeClr val="bg1">
              <a:lumMod val="85000"/>
            </a:schemeClr>
          </a:solid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Logo der Schule</a:t>
            </a:r>
          </a:p>
        </p:txBody>
      </p:sp>
      <p:sp>
        <p:nvSpPr>
          <p:cNvPr id="9" name="Rechteck 8"/>
          <p:cNvSpPr/>
          <p:nvPr/>
        </p:nvSpPr>
        <p:spPr>
          <a:xfrm>
            <a:off x="787400" y="1868914"/>
            <a:ext cx="3244850" cy="4487436"/>
          </a:xfrm>
          <a:prstGeom prst="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25121DD8-E50D-432C-9861-7E44F3A8FB58}"/>
              </a:ext>
            </a:extLst>
          </p:cNvPr>
          <p:cNvSpPr txBox="1"/>
          <p:nvPr/>
        </p:nvSpPr>
        <p:spPr>
          <a:xfrm>
            <a:off x="518454" y="1610989"/>
            <a:ext cx="8987496" cy="3351559"/>
          </a:xfrm>
          <a:prstGeom prst="rect">
            <a:avLst/>
          </a:prstGeom>
          <a:noFill/>
        </p:spPr>
        <p:txBody>
          <a:bodyPr wrap="square">
            <a:spAutoFit/>
          </a:bodyPr>
          <a:lstStyle/>
          <a:p>
            <a:pPr>
              <a:lnSpc>
                <a:spcPct val="114000"/>
              </a:lnSpc>
              <a:spcAft>
                <a:spcPts val="1800"/>
              </a:spcAft>
              <a:buClr>
                <a:srgbClr val="C00000"/>
              </a:buClr>
            </a:pPr>
            <a:r>
              <a:rPr lang="de-DE" sz="2400" dirty="0">
                <a:solidFill>
                  <a:schemeClr val="tx1">
                    <a:lumMod val="85000"/>
                    <a:lumOff val="15000"/>
                  </a:schemeClr>
                </a:solidFill>
              </a:rPr>
              <a:t>Machen Sie sich und die Schüler:innen vertraut mit</a:t>
            </a:r>
          </a:p>
          <a:p>
            <a:pPr marL="285750" indent="-285750">
              <a:lnSpc>
                <a:spcPct val="114000"/>
              </a:lnSpc>
              <a:spcAft>
                <a:spcPts val="2400"/>
              </a:spcAft>
              <a:buClr>
                <a:srgbClr val="C00000"/>
              </a:buClr>
              <a:buFont typeface="Wingdings" panose="05000000000000000000" pitchFamily="2" charset="2"/>
              <a:buChar char="§"/>
            </a:pPr>
            <a:r>
              <a:rPr lang="de-DE" sz="2400" dirty="0">
                <a:solidFill>
                  <a:schemeClr val="tx1">
                    <a:lumMod val="85000"/>
                    <a:lumOff val="15000"/>
                  </a:schemeClr>
                </a:solidFill>
              </a:rPr>
              <a:t>den</a:t>
            </a:r>
            <a:r>
              <a:rPr lang="de-DE" sz="2400" b="1" dirty="0">
                <a:solidFill>
                  <a:schemeClr val="tx1">
                    <a:lumMod val="85000"/>
                    <a:lumOff val="15000"/>
                  </a:schemeClr>
                </a:solidFill>
              </a:rPr>
              <a:t> </a:t>
            </a:r>
            <a:r>
              <a:rPr lang="de-DE" sz="2400" b="1" dirty="0"/>
              <a:t>Brandmelde-</a:t>
            </a:r>
            <a:r>
              <a:rPr lang="de-DE" sz="2400" dirty="0"/>
              <a:t> und </a:t>
            </a:r>
            <a:r>
              <a:rPr lang="de-DE" sz="2400" b="1" dirty="0"/>
              <a:t>Alarmierungseinrichtungen</a:t>
            </a:r>
          </a:p>
          <a:p>
            <a:pPr marL="285750" indent="-285750">
              <a:lnSpc>
                <a:spcPct val="114000"/>
              </a:lnSpc>
              <a:spcAft>
                <a:spcPts val="2400"/>
              </a:spcAft>
              <a:buClr>
                <a:srgbClr val="C00000"/>
              </a:buClr>
              <a:buFont typeface="Wingdings" panose="05000000000000000000" pitchFamily="2" charset="2"/>
              <a:buChar char="§"/>
            </a:pPr>
            <a:r>
              <a:rPr lang="de-DE" sz="2400" dirty="0">
                <a:solidFill>
                  <a:srgbClr val="000000"/>
                </a:solidFill>
              </a:rPr>
              <a:t>den</a:t>
            </a:r>
            <a:r>
              <a:rPr lang="de-DE" sz="2400" b="1" dirty="0">
                <a:solidFill>
                  <a:srgbClr val="FF0000"/>
                </a:solidFill>
              </a:rPr>
              <a:t> </a:t>
            </a:r>
            <a:r>
              <a:rPr lang="de-DE" sz="2400" b="1" dirty="0">
                <a:solidFill>
                  <a:schemeClr val="tx1">
                    <a:lumMod val="85000"/>
                    <a:lumOff val="15000"/>
                  </a:schemeClr>
                </a:solidFill>
              </a:rPr>
              <a:t>Löscheinrichtungen</a:t>
            </a:r>
            <a:endParaRPr lang="de-DE" sz="2400" b="1" dirty="0">
              <a:solidFill>
                <a:srgbClr val="FF0000"/>
              </a:solidFill>
            </a:endParaRPr>
          </a:p>
          <a:p>
            <a:pPr marL="285750" indent="-285750">
              <a:lnSpc>
                <a:spcPct val="114000"/>
              </a:lnSpc>
              <a:spcAft>
                <a:spcPts val="2400"/>
              </a:spcAft>
              <a:buClr>
                <a:srgbClr val="C00000"/>
              </a:buClr>
              <a:buFont typeface="Wingdings" panose="05000000000000000000" pitchFamily="2" charset="2"/>
              <a:buChar char="§"/>
            </a:pPr>
            <a:r>
              <a:rPr lang="de-DE" sz="2400" dirty="0">
                <a:solidFill>
                  <a:schemeClr val="tx1">
                    <a:lumMod val="85000"/>
                    <a:lumOff val="15000"/>
                  </a:schemeClr>
                </a:solidFill>
              </a:rPr>
              <a:t>den</a:t>
            </a:r>
            <a:r>
              <a:rPr lang="de-DE" sz="2400" b="1" dirty="0">
                <a:solidFill>
                  <a:schemeClr val="tx1">
                    <a:lumMod val="85000"/>
                    <a:lumOff val="15000"/>
                  </a:schemeClr>
                </a:solidFill>
              </a:rPr>
              <a:t> Rettungswegen </a:t>
            </a:r>
            <a:r>
              <a:rPr lang="de-DE" sz="2400" dirty="0">
                <a:solidFill>
                  <a:schemeClr val="tx1">
                    <a:lumMod val="85000"/>
                    <a:lumOff val="15000"/>
                  </a:schemeClr>
                </a:solidFill>
              </a:rPr>
              <a:t>und deren </a:t>
            </a:r>
            <a:r>
              <a:rPr lang="de-DE" sz="2400" b="1" dirty="0">
                <a:solidFill>
                  <a:schemeClr val="tx1">
                    <a:lumMod val="85000"/>
                    <a:lumOff val="15000"/>
                  </a:schemeClr>
                </a:solidFill>
              </a:rPr>
              <a:t>Kennzeichnung</a:t>
            </a:r>
            <a:endParaRPr lang="de-DE" sz="2400" dirty="0">
              <a:solidFill>
                <a:schemeClr val="tx1">
                  <a:lumMod val="85000"/>
                  <a:lumOff val="15000"/>
                </a:schemeClr>
              </a:solidFill>
            </a:endParaRPr>
          </a:p>
          <a:p>
            <a:pPr marL="285750" indent="-285750">
              <a:lnSpc>
                <a:spcPct val="114000"/>
              </a:lnSpc>
              <a:spcAft>
                <a:spcPts val="1800"/>
              </a:spcAft>
              <a:buClr>
                <a:srgbClr val="C00000"/>
              </a:buClr>
              <a:buFont typeface="Wingdings" panose="05000000000000000000" pitchFamily="2" charset="2"/>
              <a:buChar char="§"/>
            </a:pPr>
            <a:r>
              <a:rPr lang="de-DE" sz="2400" dirty="0">
                <a:solidFill>
                  <a:schemeClr val="tx1">
                    <a:lumMod val="85000"/>
                    <a:lumOff val="15000"/>
                  </a:schemeClr>
                </a:solidFill>
              </a:rPr>
              <a:t>der festgelegten </a:t>
            </a:r>
            <a:r>
              <a:rPr lang="de-DE" sz="2400" b="1" dirty="0">
                <a:solidFill>
                  <a:schemeClr val="tx1">
                    <a:lumMod val="85000"/>
                    <a:lumOff val="15000"/>
                  </a:schemeClr>
                </a:solidFill>
              </a:rPr>
              <a:t>Sammelstelle</a:t>
            </a:r>
            <a:endParaRPr lang="de-DE" sz="2400" dirty="0">
              <a:solidFill>
                <a:schemeClr val="tx1">
                  <a:lumMod val="85000"/>
                  <a:lumOff val="15000"/>
                </a:schemeClr>
              </a:solidFill>
            </a:endParaRPr>
          </a:p>
        </p:txBody>
      </p:sp>
      <p:pic>
        <p:nvPicPr>
          <p:cNvPr id="13" name="Grafik 12"/>
          <p:cNvPicPr>
            <a:picLocks noChangeAspect="1"/>
          </p:cNvPicPr>
          <p:nvPr/>
        </p:nvPicPr>
        <p:blipFill>
          <a:blip r:embed="rId3"/>
          <a:stretch>
            <a:fillRect/>
          </a:stretch>
        </p:blipFill>
        <p:spPr>
          <a:xfrm>
            <a:off x="9505950" y="3766777"/>
            <a:ext cx="1886274" cy="961029"/>
          </a:xfrm>
          <a:prstGeom prst="rect">
            <a:avLst/>
          </a:prstGeom>
        </p:spPr>
      </p:pic>
      <p:pic>
        <p:nvPicPr>
          <p:cNvPr id="14" name="Grafik 13"/>
          <p:cNvPicPr>
            <a:picLocks noChangeAspect="1"/>
          </p:cNvPicPr>
          <p:nvPr/>
        </p:nvPicPr>
        <p:blipFill>
          <a:blip r:embed="rId4"/>
          <a:stretch>
            <a:fillRect/>
          </a:stretch>
        </p:blipFill>
        <p:spPr>
          <a:xfrm>
            <a:off x="9505950" y="4930593"/>
            <a:ext cx="989330" cy="989330"/>
          </a:xfrm>
          <a:prstGeom prst="rect">
            <a:avLst/>
          </a:prstGeom>
        </p:spPr>
      </p:pic>
      <p:pic>
        <p:nvPicPr>
          <p:cNvPr id="15" name="Grafik 14"/>
          <p:cNvPicPr>
            <a:picLocks noChangeAspect="1"/>
          </p:cNvPicPr>
          <p:nvPr/>
        </p:nvPicPr>
        <p:blipFill>
          <a:blip r:embed="rId5"/>
          <a:stretch>
            <a:fillRect/>
          </a:stretch>
        </p:blipFill>
        <p:spPr>
          <a:xfrm>
            <a:off x="9505950" y="1368386"/>
            <a:ext cx="989330" cy="989330"/>
          </a:xfrm>
          <a:prstGeom prst="rect">
            <a:avLst/>
          </a:prstGeom>
        </p:spPr>
      </p:pic>
      <p:pic>
        <p:nvPicPr>
          <p:cNvPr id="16" name="Grafik 15"/>
          <p:cNvPicPr>
            <a:picLocks noChangeAspect="1"/>
          </p:cNvPicPr>
          <p:nvPr/>
        </p:nvPicPr>
        <p:blipFill>
          <a:blip r:embed="rId6"/>
          <a:stretch>
            <a:fillRect/>
          </a:stretch>
        </p:blipFill>
        <p:spPr>
          <a:xfrm>
            <a:off x="10827237" y="1368387"/>
            <a:ext cx="997083" cy="982839"/>
          </a:xfrm>
          <a:prstGeom prst="rect">
            <a:avLst/>
          </a:prstGeom>
        </p:spPr>
      </p:pic>
      <p:pic>
        <p:nvPicPr>
          <p:cNvPr id="17" name="Grafik 16"/>
          <p:cNvPicPr>
            <a:picLocks noChangeAspect="1"/>
          </p:cNvPicPr>
          <p:nvPr/>
        </p:nvPicPr>
        <p:blipFill>
          <a:blip r:embed="rId7"/>
          <a:stretch>
            <a:fillRect/>
          </a:stretch>
        </p:blipFill>
        <p:spPr>
          <a:xfrm>
            <a:off x="9505950" y="2532202"/>
            <a:ext cx="1008546" cy="1003602"/>
          </a:xfrm>
          <a:prstGeom prst="rect">
            <a:avLst/>
          </a:prstGeom>
        </p:spPr>
      </p:pic>
      <p:pic>
        <p:nvPicPr>
          <p:cNvPr id="18" name="Grafik 17"/>
          <p:cNvPicPr>
            <a:picLocks noChangeAspect="1"/>
          </p:cNvPicPr>
          <p:nvPr/>
        </p:nvPicPr>
        <p:blipFill>
          <a:blip r:embed="rId8"/>
          <a:stretch>
            <a:fillRect/>
          </a:stretch>
        </p:blipFill>
        <p:spPr>
          <a:xfrm>
            <a:off x="10827236" y="2532202"/>
            <a:ext cx="988843" cy="1003602"/>
          </a:xfrm>
          <a:prstGeom prst="rect">
            <a:avLst/>
          </a:prstGeom>
        </p:spPr>
      </p:pic>
    </p:spTree>
    <p:extLst>
      <p:ext uri="{BB962C8B-B14F-4D97-AF65-F5344CB8AC3E}">
        <p14:creationId xmlns:p14="http://schemas.microsoft.com/office/powerpoint/2010/main" val="3006749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40441AE-1B94-4610-A69E-E15702F19E31}"/>
              </a:ext>
            </a:extLst>
          </p:cNvPr>
          <p:cNvSpPr txBox="1">
            <a:spLocks/>
          </p:cNvSpPr>
          <p:nvPr/>
        </p:nvSpPr>
        <p:spPr>
          <a:xfrm>
            <a:off x="-18314" y="0"/>
            <a:ext cx="9524264" cy="1137413"/>
          </a:xfrm>
          <a:prstGeom prst="rect">
            <a:avLst/>
          </a:prstGeom>
          <a:solidFill>
            <a:srgbClr val="002060"/>
          </a:solidFill>
        </p:spPr>
        <p:txBody>
          <a:bodyPr vert="horz" lIns="91440" tIns="45720" rIns="91440" bIns="45720" rtlCol="0" anchor="ctr">
            <a:normAutofit/>
          </a:bodyPr>
          <a:lstStyle>
            <a:lvl1pPr>
              <a:lnSpc>
                <a:spcPct val="90000"/>
              </a:lnSpc>
              <a:spcBef>
                <a:spcPct val="0"/>
              </a:spcBef>
              <a:buNone/>
              <a:defRPr sz="3200">
                <a:solidFill>
                  <a:schemeClr val="bg1"/>
                </a:solidFill>
                <a:latin typeface="+mj-lt"/>
                <a:ea typeface="+mj-ea"/>
                <a:cs typeface="+mj-cs"/>
              </a:defRPr>
            </a:lvl1pPr>
          </a:lstStyle>
          <a:p>
            <a:r>
              <a:rPr lang="de-DE" b="1" dirty="0"/>
              <a:t>Verhalten im Brandfall: Evakuierung</a:t>
            </a:r>
            <a:endParaRPr lang="de-DE" dirty="0"/>
          </a:p>
        </p:txBody>
      </p:sp>
      <p:sp>
        <p:nvSpPr>
          <p:cNvPr id="5" name="Rechteck 4">
            <a:extLst>
              <a:ext uri="{FF2B5EF4-FFF2-40B4-BE49-F238E27FC236}">
                <a16:creationId xmlns:a16="http://schemas.microsoft.com/office/drawing/2014/main" id="{79737595-FDED-4358-B39B-BC1B68C7B154}"/>
              </a:ext>
            </a:extLst>
          </p:cNvPr>
          <p:cNvSpPr/>
          <p:nvPr/>
        </p:nvSpPr>
        <p:spPr>
          <a:xfrm>
            <a:off x="9601201" y="0"/>
            <a:ext cx="2590800" cy="1137413"/>
          </a:xfrm>
          <a:prstGeom prst="rect">
            <a:avLst/>
          </a:prstGeom>
          <a:solidFill>
            <a:schemeClr val="bg1">
              <a:lumMod val="85000"/>
            </a:schemeClr>
          </a:solid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Logo der Schule</a:t>
            </a:r>
          </a:p>
        </p:txBody>
      </p:sp>
      <p:sp>
        <p:nvSpPr>
          <p:cNvPr id="3" name="Rechteck 2"/>
          <p:cNvSpPr/>
          <p:nvPr/>
        </p:nvSpPr>
        <p:spPr>
          <a:xfrm>
            <a:off x="5553075" y="1654174"/>
            <a:ext cx="6724650" cy="369332"/>
          </a:xfrm>
          <a:prstGeom prst="rect">
            <a:avLst/>
          </a:prstGeom>
        </p:spPr>
        <p:txBody>
          <a:bodyPr wrap="square">
            <a:spAutoFit/>
          </a:bodyPr>
          <a:lstStyle/>
          <a:p>
            <a:r>
              <a:rPr lang="de-DE" dirty="0">
                <a:solidFill>
                  <a:srgbClr val="333333"/>
                </a:solidFill>
              </a:rPr>
              <a:t>Beachten Sie Alarmsignale (Sirene) und Durchsagen/Anweisungen.</a:t>
            </a:r>
            <a:endParaRPr lang="de-DE" dirty="0"/>
          </a:p>
        </p:txBody>
      </p:sp>
      <p:pic>
        <p:nvPicPr>
          <p:cNvPr id="15" name="Grafik 1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4698843" y="4145486"/>
            <a:ext cx="3431348" cy="1668016"/>
          </a:xfrm>
          <a:prstGeom prst="rect">
            <a:avLst/>
          </a:prstGeom>
          <a:solidFill>
            <a:srgbClr val="000000">
              <a:alpha val="80000"/>
            </a:srgbClr>
          </a:solidFill>
        </p:spPr>
      </p:pic>
      <p:pic>
        <p:nvPicPr>
          <p:cNvPr id="17" name="Grafik 1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6660773" y="4154201"/>
            <a:ext cx="3479785" cy="1691562"/>
          </a:xfrm>
          <a:prstGeom prst="rect">
            <a:avLst/>
          </a:prstGeom>
        </p:spPr>
      </p:pic>
      <p:pic>
        <p:nvPicPr>
          <p:cNvPr id="20" name="Grafik 19"/>
          <p:cNvPicPr>
            <a:picLocks noChangeAspect="1"/>
          </p:cNvPicPr>
          <p:nvPr/>
        </p:nvPicPr>
        <p:blipFill rotWithShape="1">
          <a:blip r:embed="rId5" cstate="hqprint">
            <a:extLst>
              <a:ext uri="{28A0092B-C50C-407E-A947-70E740481C1C}">
                <a14:useLocalDpi xmlns:a14="http://schemas.microsoft.com/office/drawing/2010/main" val="0"/>
              </a:ext>
            </a:extLst>
          </a:blip>
          <a:srcRect l="33586" t="21282" r="36014" b="21941"/>
          <a:stretch/>
        </p:blipFill>
        <p:spPr>
          <a:xfrm rot="5400000">
            <a:off x="9512046" y="3356103"/>
            <a:ext cx="2084835" cy="1892808"/>
          </a:xfrm>
          <a:prstGeom prst="rect">
            <a:avLst/>
          </a:prstGeom>
        </p:spPr>
      </p:pic>
      <p:sp>
        <p:nvSpPr>
          <p:cNvPr id="7" name="Textfeld 6"/>
          <p:cNvSpPr txBox="1"/>
          <p:nvPr/>
        </p:nvSpPr>
        <p:spPr>
          <a:xfrm>
            <a:off x="5530821" y="2540267"/>
            <a:ext cx="5651529" cy="369332"/>
          </a:xfrm>
          <a:prstGeom prst="rect">
            <a:avLst/>
          </a:prstGeom>
        </p:spPr>
        <p:txBody>
          <a:bodyPr wrap="square">
            <a:spAutoFit/>
          </a:bodyPr>
          <a:lstStyle>
            <a:defPPr>
              <a:defRPr lang="de-DE"/>
            </a:defPPr>
            <a:lvl1pPr>
              <a:defRPr>
                <a:solidFill>
                  <a:srgbClr val="333333"/>
                </a:solidFill>
              </a:defRPr>
            </a:lvl1pPr>
          </a:lstStyle>
          <a:p>
            <a:r>
              <a:rPr lang="de-DE" dirty="0"/>
              <a:t>Fotodokumentation Ihrer Schule: Fluchtweg / Sammelplatz </a:t>
            </a:r>
          </a:p>
        </p:txBody>
      </p:sp>
      <p:sp>
        <p:nvSpPr>
          <p:cNvPr id="28" name="Rechteck 27"/>
          <p:cNvSpPr/>
          <p:nvPr/>
        </p:nvSpPr>
        <p:spPr>
          <a:xfrm>
            <a:off x="5555590" y="3222624"/>
            <a:ext cx="1764640" cy="3517250"/>
          </a:xfrm>
          <a:prstGeom prst="rect">
            <a:avLst/>
          </a:prstGeom>
          <a:solidFill>
            <a:srgbClr val="FFFFFF">
              <a:alpha val="80000"/>
            </a:srgbClr>
          </a:solidFill>
          <a:ln>
            <a:solidFill>
              <a:srgbClr val="000000">
                <a:alpha val="94118"/>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lumMod val="85000"/>
                    <a:lumOff val="15000"/>
                  </a:schemeClr>
                </a:solidFill>
                <a:latin typeface="Verdana" panose="020B0604030504040204" pitchFamily="34" charset="0"/>
              </a:rPr>
              <a:t>Beispiel-</a:t>
            </a:r>
          </a:p>
          <a:p>
            <a:pPr algn="ctr"/>
            <a:r>
              <a:rPr lang="de-DE" dirty="0">
                <a:solidFill>
                  <a:schemeClr val="tx1">
                    <a:lumMod val="85000"/>
                    <a:lumOff val="15000"/>
                  </a:schemeClr>
                </a:solidFill>
                <a:latin typeface="Verdana" panose="020B0604030504040204" pitchFamily="34" charset="0"/>
              </a:rPr>
              <a:t>Bild Notausgang einfügen</a:t>
            </a:r>
          </a:p>
        </p:txBody>
      </p:sp>
      <p:sp>
        <p:nvSpPr>
          <p:cNvPr id="29" name="Rechteck 28"/>
          <p:cNvSpPr/>
          <p:nvPr/>
        </p:nvSpPr>
        <p:spPr>
          <a:xfrm>
            <a:off x="7518345" y="3233549"/>
            <a:ext cx="1764640" cy="3517250"/>
          </a:xfrm>
          <a:prstGeom prst="rect">
            <a:avLst/>
          </a:prstGeom>
          <a:solidFill>
            <a:srgbClr val="FFFFFF">
              <a:alpha val="80000"/>
            </a:srgbClr>
          </a:solidFill>
          <a:ln>
            <a:solidFill>
              <a:srgbClr val="000000">
                <a:alpha val="94118"/>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lumMod val="85000"/>
                    <a:lumOff val="15000"/>
                  </a:schemeClr>
                </a:solidFill>
                <a:latin typeface="Verdana" panose="020B0604030504040204" pitchFamily="34" charset="0"/>
              </a:rPr>
              <a:t>Beispiel-</a:t>
            </a:r>
          </a:p>
          <a:p>
            <a:pPr algn="ctr"/>
            <a:r>
              <a:rPr lang="de-DE" dirty="0">
                <a:solidFill>
                  <a:schemeClr val="tx1">
                    <a:lumMod val="85000"/>
                    <a:lumOff val="15000"/>
                  </a:schemeClr>
                </a:solidFill>
                <a:latin typeface="Verdana" panose="020B0604030504040204" pitchFamily="34" charset="0"/>
              </a:rPr>
              <a:t>Bild </a:t>
            </a:r>
          </a:p>
          <a:p>
            <a:pPr algn="ctr"/>
            <a:r>
              <a:rPr lang="de-DE" dirty="0">
                <a:solidFill>
                  <a:schemeClr val="tx1">
                    <a:lumMod val="85000"/>
                    <a:lumOff val="15000"/>
                  </a:schemeClr>
                </a:solidFill>
                <a:latin typeface="Verdana" panose="020B0604030504040204" pitchFamily="34" charset="0"/>
              </a:rPr>
              <a:t>Weg durch Treppenhaus</a:t>
            </a:r>
          </a:p>
          <a:p>
            <a:pPr algn="ctr"/>
            <a:r>
              <a:rPr lang="de-DE" dirty="0">
                <a:solidFill>
                  <a:schemeClr val="tx1">
                    <a:lumMod val="85000"/>
                    <a:lumOff val="15000"/>
                  </a:schemeClr>
                </a:solidFill>
                <a:latin typeface="Verdana" panose="020B0604030504040204" pitchFamily="34" charset="0"/>
              </a:rPr>
              <a:t>einfügen</a:t>
            </a:r>
          </a:p>
          <a:p>
            <a:pPr algn="ctr"/>
            <a:endParaRPr lang="de-DE" dirty="0">
              <a:solidFill>
                <a:schemeClr val="tx1">
                  <a:lumMod val="85000"/>
                  <a:lumOff val="15000"/>
                </a:schemeClr>
              </a:solidFill>
              <a:latin typeface="Verdana" panose="020B0604030504040204" pitchFamily="34" charset="0"/>
            </a:endParaRPr>
          </a:p>
        </p:txBody>
      </p:sp>
      <p:sp>
        <p:nvSpPr>
          <p:cNvPr id="30" name="Rechteck 29"/>
          <p:cNvSpPr/>
          <p:nvPr/>
        </p:nvSpPr>
        <p:spPr>
          <a:xfrm>
            <a:off x="9601201" y="3233549"/>
            <a:ext cx="1971674" cy="2195701"/>
          </a:xfrm>
          <a:prstGeom prst="rect">
            <a:avLst/>
          </a:prstGeom>
          <a:solidFill>
            <a:srgbClr val="FFFFFF">
              <a:alpha val="80000"/>
            </a:srgbClr>
          </a:solidFill>
          <a:ln>
            <a:solidFill>
              <a:srgbClr val="000000">
                <a:alpha val="94118"/>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lumMod val="85000"/>
                    <a:lumOff val="15000"/>
                  </a:schemeClr>
                </a:solidFill>
                <a:latin typeface="Verdana" panose="020B0604030504040204" pitchFamily="34" charset="0"/>
              </a:rPr>
              <a:t>Bild Sammelplatz der Schule</a:t>
            </a:r>
          </a:p>
          <a:p>
            <a:pPr algn="ctr"/>
            <a:r>
              <a:rPr lang="de-DE" dirty="0">
                <a:solidFill>
                  <a:schemeClr val="tx1">
                    <a:lumMod val="85000"/>
                    <a:lumOff val="15000"/>
                  </a:schemeClr>
                </a:solidFill>
                <a:latin typeface="Verdana" panose="020B0604030504040204" pitchFamily="34" charset="0"/>
              </a:rPr>
              <a:t>einfügen</a:t>
            </a:r>
          </a:p>
          <a:p>
            <a:pPr algn="ctr"/>
            <a:endParaRPr lang="de-DE" dirty="0">
              <a:solidFill>
                <a:schemeClr val="tx1">
                  <a:lumMod val="85000"/>
                  <a:lumOff val="15000"/>
                </a:schemeClr>
              </a:solidFill>
              <a:latin typeface="Verdana" panose="020B0604030504040204" pitchFamily="34" charset="0"/>
            </a:endParaRPr>
          </a:p>
        </p:txBody>
      </p:sp>
      <p:pic>
        <p:nvPicPr>
          <p:cNvPr id="31" name="Grafik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1507" y="4781649"/>
            <a:ext cx="959584" cy="959584"/>
          </a:xfrm>
          <a:prstGeom prst="rect">
            <a:avLst/>
          </a:prstGeom>
        </p:spPr>
      </p:pic>
      <p:grpSp>
        <p:nvGrpSpPr>
          <p:cNvPr id="2" name="Gruppieren 1"/>
          <p:cNvGrpSpPr/>
          <p:nvPr/>
        </p:nvGrpSpPr>
        <p:grpSpPr>
          <a:xfrm>
            <a:off x="376516" y="1695057"/>
            <a:ext cx="4485770" cy="3076984"/>
            <a:chOff x="4398266" y="1825626"/>
            <a:chExt cx="6589048" cy="4581252"/>
          </a:xfrm>
        </p:grpSpPr>
        <p:sp>
          <p:nvSpPr>
            <p:cNvPr id="18" name="Inhaltsplatzhalter 2">
              <a:extLst>
                <a:ext uri="{FF2B5EF4-FFF2-40B4-BE49-F238E27FC236}">
                  <a16:creationId xmlns:a16="http://schemas.microsoft.com/office/drawing/2014/main" id="{FAD73553-03EF-4F89-AD49-28FDC2092616}"/>
                </a:ext>
              </a:extLst>
            </p:cNvPr>
            <p:cNvSpPr txBox="1">
              <a:spLocks/>
            </p:cNvSpPr>
            <p:nvPr/>
          </p:nvSpPr>
          <p:spPr>
            <a:xfrm>
              <a:off x="4398266" y="1825626"/>
              <a:ext cx="6589048" cy="4581252"/>
            </a:xfrm>
            <a:prstGeom prst="rect">
              <a:avLst/>
            </a:prstGeom>
            <a:ln w="19050">
              <a:solidFill>
                <a:schemeClr val="bg1">
                  <a:lumMod val="85000"/>
                </a:schemeClr>
              </a:solidFill>
              <a:prstDash val="sysDash"/>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dirty="0"/>
            </a:p>
          </p:txBody>
        </p:sp>
        <p:pic>
          <p:nvPicPr>
            <p:cNvPr id="19" name="Grafik 18"/>
            <p:cNvPicPr>
              <a:picLocks noChangeAspect="1"/>
            </p:cNvPicPr>
            <p:nvPr/>
          </p:nvPicPr>
          <p:blipFill>
            <a:blip r:embed="rId7"/>
            <a:stretch>
              <a:fillRect/>
            </a:stretch>
          </p:blipFill>
          <p:spPr>
            <a:xfrm>
              <a:off x="4409153" y="1851446"/>
              <a:ext cx="6487448" cy="4522371"/>
            </a:xfrm>
            <a:prstGeom prst="rect">
              <a:avLst/>
            </a:prstGeom>
          </p:spPr>
        </p:pic>
        <p:grpSp>
          <p:nvGrpSpPr>
            <p:cNvPr id="21" name="Gruppieren 20"/>
            <p:cNvGrpSpPr/>
            <p:nvPr/>
          </p:nvGrpSpPr>
          <p:grpSpPr>
            <a:xfrm>
              <a:off x="4434552" y="1854399"/>
              <a:ext cx="6487448" cy="4537962"/>
              <a:chOff x="3592724" y="6891896"/>
              <a:chExt cx="7181696" cy="4586470"/>
            </a:xfrm>
          </p:grpSpPr>
          <p:sp>
            <p:nvSpPr>
              <p:cNvPr id="22" name="Rechteck 21"/>
              <p:cNvSpPr/>
              <p:nvPr/>
            </p:nvSpPr>
            <p:spPr>
              <a:xfrm>
                <a:off x="3592724" y="6891896"/>
                <a:ext cx="7181696" cy="4586470"/>
              </a:xfrm>
              <a:prstGeom prst="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p:cNvSpPr/>
              <p:nvPr/>
            </p:nvSpPr>
            <p:spPr>
              <a:xfrm>
                <a:off x="4343295" y="8656334"/>
                <a:ext cx="4117600" cy="1200329"/>
              </a:xfrm>
              <a:prstGeom prst="rect">
                <a:avLst/>
              </a:prstGeom>
            </p:spPr>
            <p:txBody>
              <a:bodyPr wrap="square">
                <a:spAutoFit/>
              </a:bodyPr>
              <a:lstStyle/>
              <a:p>
                <a:r>
                  <a:rPr lang="de-DE" dirty="0">
                    <a:solidFill>
                      <a:schemeClr val="tx1">
                        <a:lumMod val="85000"/>
                        <a:lumOff val="15000"/>
                      </a:schemeClr>
                    </a:solidFill>
                    <a:latin typeface="Verdana" panose="020B0604030504040204" pitchFamily="34" charset="0"/>
                  </a:rPr>
                  <a:t>Flucht- und Rettungswegeplan </a:t>
                </a:r>
              </a:p>
              <a:p>
                <a:endParaRPr lang="de-DE" dirty="0">
                  <a:solidFill>
                    <a:schemeClr val="tx1">
                      <a:lumMod val="85000"/>
                      <a:lumOff val="15000"/>
                    </a:schemeClr>
                  </a:solidFill>
                  <a:latin typeface="Verdana" panose="020B0604030504040204" pitchFamily="34" charset="0"/>
                </a:endParaRPr>
              </a:p>
              <a:p>
                <a:r>
                  <a:rPr lang="de-DE" dirty="0">
                    <a:solidFill>
                      <a:schemeClr val="tx1">
                        <a:lumMod val="85000"/>
                        <a:lumOff val="15000"/>
                      </a:schemeClr>
                    </a:solidFill>
                    <a:latin typeface="Verdana" panose="020B0604030504040204" pitchFamily="34" charset="0"/>
                  </a:rPr>
                  <a:t>Ihrer Schule hier einfügen</a:t>
                </a:r>
              </a:p>
              <a:p>
                <a:endParaRPr lang="de-DE" dirty="0">
                  <a:solidFill>
                    <a:schemeClr val="tx1">
                      <a:lumMod val="85000"/>
                      <a:lumOff val="15000"/>
                    </a:schemeClr>
                  </a:solidFill>
                </a:endParaRPr>
              </a:p>
            </p:txBody>
          </p:sp>
        </p:grpSp>
      </p:grpSp>
    </p:spTree>
    <p:extLst>
      <p:ext uri="{BB962C8B-B14F-4D97-AF65-F5344CB8AC3E}">
        <p14:creationId xmlns:p14="http://schemas.microsoft.com/office/powerpoint/2010/main" val="120898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1211</Words>
  <Application>Microsoft Office PowerPoint</Application>
  <PresentationFormat>Breitbild</PresentationFormat>
  <Paragraphs>184</Paragraphs>
  <Slides>12</Slides>
  <Notes>12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12</vt:i4>
      </vt:variant>
    </vt:vector>
  </HeadingPairs>
  <TitlesOfParts>
    <vt:vector size="18" baseType="lpstr">
      <vt:lpstr>Arial</vt:lpstr>
      <vt:lpstr>Calibri</vt:lpstr>
      <vt:lpstr>Calibri Light</vt:lpstr>
      <vt:lpstr>Verdana</vt:lpstr>
      <vt:lpstr>Wingdings</vt:lpstr>
      <vt:lpstr>Office</vt:lpstr>
      <vt:lpstr>PowerPoint-Präsentation</vt:lpstr>
      <vt:lpstr>PowerPoint-Präsentation</vt:lpstr>
      <vt:lpstr>PowerPoint-Präsentation</vt:lpstr>
      <vt:lpstr>Brandverhütung an unserer Schule - allgemeine Regeln  Schulgelände und Schulhaus </vt:lpstr>
      <vt:lpstr>Brandverhütung an unserer Schule - allgemeine Regeln  in Schulräumen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 S</dc:creator>
  <cp:lastModifiedBy>Schöne, Klaus</cp:lastModifiedBy>
  <cp:revision>194</cp:revision>
  <cp:lastPrinted>2022-06-28T11:04:10Z</cp:lastPrinted>
  <dcterms:created xsi:type="dcterms:W3CDTF">2022-03-08T10:04:23Z</dcterms:created>
  <dcterms:modified xsi:type="dcterms:W3CDTF">2022-08-18T12:57:23Z</dcterms:modified>
</cp:coreProperties>
</file>