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6" r:id="rId2"/>
    <p:sldId id="257" r:id="rId3"/>
    <p:sldId id="275" r:id="rId4"/>
    <p:sldId id="265" r:id="rId5"/>
    <p:sldId id="277" r:id="rId6"/>
    <p:sldId id="258" r:id="rId7"/>
    <p:sldId id="278" r:id="rId8"/>
    <p:sldId id="279" r:id="rId9"/>
    <p:sldId id="263" r:id="rId10"/>
    <p:sldId id="268" r:id="rId11"/>
    <p:sldId id="280" r:id="rId12"/>
    <p:sldId id="260" r:id="rId13"/>
  </p:sldIdLst>
  <p:sldSz cx="12192000" cy="6858000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ulz, Matti" initials="SM" lastIdx="7" clrIdx="0">
    <p:extLst>
      <p:ext uri="{19B8F6BF-5375-455C-9EA6-DF929625EA0E}">
        <p15:presenceInfo xmlns:p15="http://schemas.microsoft.com/office/powerpoint/2012/main" userId="S-1-5-21-1757981266-1993962763-1417001333-94692" providerId="AD"/>
      </p:ext>
    </p:extLst>
  </p:cmAuthor>
  <p:cmAuthor id="2" name="Schwan, Markus" initials="SM" lastIdx="20" clrIdx="1">
    <p:extLst>
      <p:ext uri="{19B8F6BF-5375-455C-9EA6-DF929625EA0E}">
        <p15:presenceInfo xmlns:p15="http://schemas.microsoft.com/office/powerpoint/2012/main" userId="S-1-5-21-1343024091-329068152-839522115-554366" providerId="AD"/>
      </p:ext>
    </p:extLst>
  </p:cmAuthor>
  <p:cmAuthor id="3" name="Dassow, Jonas" initials="DJ" lastIdx="4" clrIdx="2">
    <p:extLst>
      <p:ext uri="{19B8F6BF-5375-455C-9EA6-DF929625EA0E}">
        <p15:presenceInfo xmlns:p15="http://schemas.microsoft.com/office/powerpoint/2012/main" userId="S-1-5-21-1757981266-1993962763-1417001333-65223" providerId="AD"/>
      </p:ext>
    </p:extLst>
  </p:cmAuthor>
  <p:cmAuthor id="4" name="Lisa Diener" initials="LD" lastIdx="1" clrIdx="3">
    <p:extLst>
      <p:ext uri="{19B8F6BF-5375-455C-9EA6-DF929625EA0E}">
        <p15:presenceInfo xmlns:p15="http://schemas.microsoft.com/office/powerpoint/2012/main" userId="S-1-5-21-3554959934-2542478955-3405159297-1249" providerId="AD"/>
      </p:ext>
    </p:extLst>
  </p:cmAuthor>
  <p:cmAuthor id="5" name="Heinz, Sebastian" initials="HS" lastIdx="10" clrIdx="4">
    <p:extLst>
      <p:ext uri="{19B8F6BF-5375-455C-9EA6-DF929625EA0E}">
        <p15:presenceInfo xmlns:p15="http://schemas.microsoft.com/office/powerpoint/2012/main" userId="S-1-5-21-1343024091-329068152-839522115-6085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68349" autoAdjust="0"/>
  </p:normalViewPr>
  <p:slideViewPr>
    <p:cSldViewPr snapToGrid="0">
      <p:cViewPr varScale="1">
        <p:scale>
          <a:sx n="79" d="100"/>
          <a:sy n="79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45FB6-96DD-4547-8417-78560D5A0A70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78E5A-DE8D-4802-A5BD-071921B3007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703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rlp.d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pr&#228;vention@ukrlp.de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Allgemeine</a:t>
            </a:r>
            <a:r>
              <a:rPr lang="de-DE" baseline="0" dirty="0"/>
              <a:t> </a:t>
            </a:r>
            <a:r>
              <a:rPr lang="de-DE" dirty="0"/>
              <a:t>Empfehlung zur Präsentation:</a:t>
            </a:r>
            <a:r>
              <a:rPr lang="de-DE" baseline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Die Schulungsmaterialen werden in Vorbereitung auf die jährliche </a:t>
            </a:r>
            <a:r>
              <a:rPr lang="de-DE" dirty="0" smtClean="0"/>
              <a:t>Erste Hilfe - Unterweisung </a:t>
            </a:r>
            <a:r>
              <a:rPr lang="de-DE" dirty="0"/>
              <a:t>durch die Schulleitung / einen Beauftragten der Schulleitung </a:t>
            </a:r>
            <a:r>
              <a:rPr lang="de-DE" dirty="0" smtClean="0"/>
              <a:t>erstellt/aktualisiert. </a:t>
            </a: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Möglicher</a:t>
            </a:r>
            <a:r>
              <a:rPr lang="de-DE" baseline="0" dirty="0"/>
              <a:t> </a:t>
            </a:r>
            <a:r>
              <a:rPr lang="de-DE" dirty="0"/>
              <a:t>Zeitpunkt: 1. Lehrerkonferenz (Ende Sommerferien)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Verantwortung:</a:t>
            </a:r>
            <a:r>
              <a:rPr lang="de-DE" baseline="0" dirty="0"/>
              <a:t> </a:t>
            </a:r>
            <a:r>
              <a:rPr lang="de-DE" baseline="0" dirty="0" smtClean="0"/>
              <a:t>Schulleitung, </a:t>
            </a:r>
            <a:r>
              <a:rPr lang="de-DE" baseline="0" dirty="0"/>
              <a:t>ggf. unterstützt durch </a:t>
            </a:r>
            <a:r>
              <a:rPr lang="de-DE" baseline="0" dirty="0" smtClean="0"/>
              <a:t>Schulträger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8E5A-DE8D-4802-A5BD-071921B30073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318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Leitfragen/Vertiefungsfragen </a:t>
            </a:r>
            <a:r>
              <a:rPr lang="de-DE" b="1" baseline="0" dirty="0"/>
              <a:t>(Welche Informationen sollen dem Kollegium auf dieser Folie vermittelt werden): </a:t>
            </a:r>
            <a:r>
              <a:rPr lang="de-DE" baseline="0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aseline="0" dirty="0">
                <a:solidFill>
                  <a:schemeClr val="tx1"/>
                </a:solidFill>
              </a:rPr>
              <a:t>Wissen Ihre Kolleginnen und Kollegen, wo </a:t>
            </a:r>
            <a:r>
              <a:rPr lang="de-DE" sz="1200" baseline="0" dirty="0" smtClean="0">
                <a:solidFill>
                  <a:schemeClr val="tx1"/>
                </a:solidFill>
              </a:rPr>
              <a:t>sie den nächsten AED oder die nächste Notfalleinrichtung finden </a:t>
            </a:r>
            <a:r>
              <a:rPr lang="de-DE" b="0" baseline="0" dirty="0" smtClean="0">
                <a:solidFill>
                  <a:schemeClr val="tx1"/>
                </a:solidFill>
              </a:rPr>
              <a:t>(hier </a:t>
            </a:r>
            <a:r>
              <a:rPr lang="de-DE" b="0" baseline="0" dirty="0">
                <a:solidFill>
                  <a:schemeClr val="tx1"/>
                </a:solidFill>
              </a:rPr>
              <a:t>ein </a:t>
            </a:r>
            <a:r>
              <a:rPr lang="de-DE" sz="1200" b="0" baseline="0" dirty="0">
                <a:solidFill>
                  <a:schemeClr val="tx1"/>
                </a:solidFill>
              </a:rPr>
              <a:t>Beispielbild einbinden, Orte im Schulgebäude benennen…)?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aseline="0" dirty="0">
                <a:solidFill>
                  <a:schemeClr val="tx1"/>
                </a:solidFill>
              </a:rPr>
              <a:t>Wissen Ihre Kolleginnen und Kollegen, wann und wie sie </a:t>
            </a:r>
            <a:r>
              <a:rPr lang="de-DE" sz="1200" baseline="0" dirty="0" smtClean="0">
                <a:solidFill>
                  <a:schemeClr val="tx1"/>
                </a:solidFill>
              </a:rPr>
              <a:t>einen AED oder eine Notfalleinrichtung </a:t>
            </a:r>
            <a:r>
              <a:rPr lang="de-DE" b="0" dirty="0" smtClean="0">
                <a:solidFill>
                  <a:schemeClr val="tx1"/>
                </a:solidFill>
              </a:rPr>
              <a:t>bedienen </a:t>
            </a:r>
            <a:r>
              <a:rPr lang="de-DE" b="0" dirty="0">
                <a:solidFill>
                  <a:schemeClr val="tx1"/>
                </a:solidFill>
              </a:rPr>
              <a:t>müssen</a:t>
            </a:r>
            <a:r>
              <a:rPr lang="de-DE" b="0" dirty="0" smtClean="0">
                <a:solidFill>
                  <a:schemeClr val="tx1"/>
                </a:solidFill>
              </a:rPr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0" baseline="0" dirty="0" smtClean="0">
                <a:solidFill>
                  <a:schemeClr val="tx1"/>
                </a:solidFill>
              </a:rPr>
              <a:t>ASR A 1.3 Sicherheits- und Gesundheitsschutzkennzeichnung Link: https://www.baua.de/DE/Angebote/Regelwerk/ASR/ASR-A1-3.html</a:t>
            </a:r>
            <a:endParaRPr lang="de-DE" sz="1200" b="0" baseline="0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8E5A-DE8D-4802-A5BD-071921B30073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99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78E5A-DE8D-4802-A5BD-071921B30073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9427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Bearbeitungshinwei</a:t>
            </a:r>
            <a:r>
              <a:rPr lang="de-DE" b="1" baseline="0" dirty="0"/>
              <a:t>s: </a:t>
            </a:r>
          </a:p>
          <a:p>
            <a:r>
              <a:rPr lang="de-DE" dirty="0"/>
              <a:t>Folie Ausfüllen in Abstimmung / nach Rücksprache mit </a:t>
            </a:r>
            <a:r>
              <a:rPr lang="de-DE" dirty="0" smtClean="0"/>
              <a:t>Schulträger</a:t>
            </a:r>
            <a:endParaRPr lang="de-DE" dirty="0"/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Leitfragen/Vertiefungsfragen</a:t>
            </a:r>
            <a:r>
              <a:rPr lang="de-DE" b="1" baseline="0" dirty="0"/>
              <a:t> (Welche Informationen sollen dem Kollegium auf dieser Folie vermittelt werden):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78E5A-DE8D-4802-A5BD-071921B30073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838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8E5A-DE8D-4802-A5BD-071921B30073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5358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Bearbeitungshinwei</a:t>
            </a:r>
            <a:r>
              <a:rPr lang="de-DE" b="1" baseline="0" dirty="0"/>
              <a:t>s: </a:t>
            </a:r>
          </a:p>
          <a:p>
            <a:r>
              <a:rPr lang="de-DE" dirty="0"/>
              <a:t>Folie Ausfüllen in Abstimmung / nach Rücksprache mit </a:t>
            </a:r>
            <a:r>
              <a:rPr lang="de-DE" dirty="0" smtClean="0"/>
              <a:t>Schulträger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Leitfragen für das</a:t>
            </a:r>
            <a:r>
              <a:rPr lang="de-DE" b="1" baseline="0" dirty="0"/>
              <a:t> Präsentieren (Welche Informationen sollen dem Kollegium auf dieser Folie vermittelt werden):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Sind die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Ersthelfenden 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Ihrem Kollegium bekannt?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Welche</a:t>
            </a:r>
            <a:r>
              <a:rPr lang="de-D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Aktivitäten im Bereich 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Erste Hilfe </a:t>
            </a:r>
            <a:r>
              <a:rPr lang="de-D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wurden im zurückliegenden Schuljahr durchgeführt, welche sind für das aktuelle Schuljahr geplant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Verbandkasten: Geänderte Normen DIN 13157:2021-11 und DIN 13169:2021-11 https://www.ukrlp.de/fileadmin/ukrlp/daten/pdf/Informationsblaetter/Verbandkasten_DIN_Normen.pdf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Erste Hilfe in Schulen (UK RLP): https://bildung.ukrlp.de/sicherheit-gesundheitsschutz/erste-hilfe/erste-hilfe-in-schulen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8E5A-DE8D-4802-A5BD-071921B30073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842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</a:rPr>
              <a:t>Bearbeitungshinwei</a:t>
            </a:r>
            <a:r>
              <a:rPr lang="de-DE" b="1" baseline="0" dirty="0">
                <a:solidFill>
                  <a:schemeClr val="tx1"/>
                </a:solidFill>
              </a:rPr>
              <a:t>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0" dirty="0">
                <a:solidFill>
                  <a:schemeClr val="tx1"/>
                </a:solidFill>
              </a:rPr>
              <a:t>Ggf. an Schulhausordnung </a:t>
            </a:r>
            <a:r>
              <a:rPr lang="de-DE" sz="1200" b="0" dirty="0" smtClean="0">
                <a:solidFill>
                  <a:schemeClr val="tx1"/>
                </a:solidFill>
              </a:rPr>
              <a:t>anpassen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0" dirty="0" smtClean="0">
                <a:solidFill>
                  <a:schemeClr val="tx1"/>
                </a:solidFill>
              </a:rPr>
              <a:t>Verbandskästen</a:t>
            </a:r>
            <a:r>
              <a:rPr lang="de-DE" sz="1200" b="0" baseline="0" dirty="0" smtClean="0">
                <a:solidFill>
                  <a:schemeClr val="tx1"/>
                </a:solidFill>
              </a:rPr>
              <a:t> müssen regelmäßig auf Vollständig- und Haltbarkeit überprüft werden. </a:t>
            </a:r>
            <a:endParaRPr lang="de-DE" sz="1200" b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</a:rPr>
              <a:t>Leitfragen/Vertiefungsfragen </a:t>
            </a:r>
            <a:r>
              <a:rPr lang="de-DE" b="1" baseline="0" dirty="0">
                <a:solidFill>
                  <a:schemeClr val="tx1"/>
                </a:solidFill>
              </a:rPr>
              <a:t>(Welche Informationen sollen dem Kollegium auf dieser Folie vermittelt werden):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Gibt es Besonderheiten an Ihrer Schule die im Rahmen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Ersten Hilfe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 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berücksichtigen sind?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Enthält die Hausordnung Ihrer Schule (ggf. weitführende) Vorgaben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zur Ersten Hilfe? 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Folie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Hausordnung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anpassen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1" u="sng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Weiterführende Informationen zum erarbeiten: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u="sng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https://publikationen.dguv.de/widgets/pdf/download/article/759 </a:t>
            </a:r>
            <a:r>
              <a:rPr lang="de-DE" b="1" u="sng" dirty="0" smtClean="0">
                <a:solidFill>
                  <a:srgbClr val="FF0000"/>
                </a:solidFill>
              </a:rPr>
              <a:t>DGUV Information 204-022 „Erste Hilfe im Betrieb“</a:t>
            </a:r>
            <a:endParaRPr lang="de-DE" sz="1200" u="sng" kern="120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u="sng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https://publikationen.dguv.de/widgets/pdf/download/article/826 </a:t>
            </a:r>
            <a:r>
              <a:rPr lang="de-DE" b="1" u="sng" dirty="0" smtClean="0">
                <a:solidFill>
                  <a:srgbClr val="FF0000"/>
                </a:solidFill>
              </a:rPr>
              <a:t>DGUV Information 204-007 „Handbuch zur Ersten Hilfe“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u="sng" dirty="0" smtClean="0">
                <a:solidFill>
                  <a:srgbClr val="FF0000"/>
                </a:solidFill>
              </a:rPr>
              <a:t>https://publikationen.dguv.de/widgets/pdf/download/article/2769 </a:t>
            </a:r>
            <a:r>
              <a:rPr lang="de-DE" b="1" u="sng" dirty="0" smtClean="0">
                <a:solidFill>
                  <a:srgbClr val="FF0000"/>
                </a:solidFill>
              </a:rPr>
              <a:t>DGUV Information 204-008 „Handbuch zur Ersten Hilfe in Bildungs- und Betreuungseinrichtungen für Kinder“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u="sng" dirty="0" smtClean="0">
                <a:solidFill>
                  <a:srgbClr val="FF0000"/>
                </a:solidFill>
              </a:rPr>
              <a:t>https://publikationen.dguv.de/widgets/pdf/download/article/1421 </a:t>
            </a:r>
            <a:r>
              <a:rPr lang="de-DE" b="1" u="sng" dirty="0" smtClean="0">
                <a:solidFill>
                  <a:srgbClr val="FF0000"/>
                </a:solidFill>
              </a:rPr>
              <a:t>DGUV Information 202-059</a:t>
            </a:r>
            <a:r>
              <a:rPr lang="de-DE" b="1" u="sng" baseline="0" dirty="0" smtClean="0">
                <a:solidFill>
                  <a:srgbClr val="FF0000"/>
                </a:solidFill>
              </a:rPr>
              <a:t> „ Erste Hilfe in Schulen“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u="sng" dirty="0" smtClean="0">
                <a:solidFill>
                  <a:srgbClr val="FF0000"/>
                </a:solidFill>
              </a:rPr>
              <a:t>https://publikationen.dguv.de/widgets/pdf/download/article/1384 </a:t>
            </a:r>
            <a:r>
              <a:rPr lang="de-DE" b="1" u="sng" dirty="0" smtClean="0">
                <a:solidFill>
                  <a:srgbClr val="FF0000"/>
                </a:solidFill>
              </a:rPr>
              <a:t>DGUV Information 202-023 „Giftpflanzen</a:t>
            </a:r>
            <a:r>
              <a:rPr lang="de-DE" b="1" u="sng" baseline="0" dirty="0" smtClean="0">
                <a:solidFill>
                  <a:srgbClr val="FF0000"/>
                </a:solidFill>
              </a:rPr>
              <a:t> – Beschauen, nicht kauen!“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u="sng" baseline="0" dirty="0" smtClean="0">
                <a:solidFill>
                  <a:srgbClr val="FF0000"/>
                </a:solidFill>
              </a:rPr>
              <a:t>https://publikationen.dguv.de/widgets/pdf/download/article/698 </a:t>
            </a:r>
            <a:r>
              <a:rPr lang="de-DE" b="1" u="sng" baseline="0" dirty="0" smtClean="0">
                <a:solidFill>
                  <a:srgbClr val="FF0000"/>
                </a:solidFill>
              </a:rPr>
              <a:t>DGUV Information 204-006 „Anleitung zur Ersten Hilfe“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u="sng" baseline="0" dirty="0" smtClean="0">
                <a:solidFill>
                  <a:srgbClr val="FF0000"/>
                </a:solidFill>
              </a:rPr>
              <a:t>https://publikationen.dguv.de/widgets/pdf/download/article/902 </a:t>
            </a:r>
            <a:r>
              <a:rPr lang="de-DE" b="1" u="sng" baseline="0" dirty="0" smtClean="0">
                <a:solidFill>
                  <a:srgbClr val="FF0000"/>
                </a:solidFill>
              </a:rPr>
              <a:t>DGUV Information 202-091 „Medikamentengabe in Schulen“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u="sng" baseline="0" dirty="0" smtClean="0">
                <a:solidFill>
                  <a:srgbClr val="FF0000"/>
                </a:solidFill>
              </a:rPr>
              <a:t>https://www.bgn.de/praevention-arbeitshilfen/sicher-und-gesund/unterweisung/UKG_erste_hilfe.pdf </a:t>
            </a:r>
            <a:r>
              <a:rPr lang="de-DE" b="1" u="sng" baseline="0" dirty="0" smtClean="0">
                <a:solidFill>
                  <a:srgbClr val="FF0000"/>
                </a:solidFill>
              </a:rPr>
              <a:t>„Unterweisungskurzgespräch“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u="sng" dirty="0" smtClean="0">
                <a:solidFill>
                  <a:srgbClr val="FF0000"/>
                </a:solidFill>
              </a:rPr>
              <a:t>https://bildung.ukrlp.de/fileadmin/ukrlp/daten/pdf/Informationsblaetter/Zecken_lauern_nicht_nur_im_Gras.pdf </a:t>
            </a:r>
            <a:r>
              <a:rPr lang="de-DE" b="1" u="sng" dirty="0" smtClean="0">
                <a:solidFill>
                  <a:srgbClr val="FF0000"/>
                </a:solidFill>
              </a:rPr>
              <a:t>„Umgang mit Zecken</a:t>
            </a:r>
            <a:r>
              <a:rPr lang="de-DE" b="1" u="sng" baseline="0" dirty="0" smtClean="0">
                <a:solidFill>
                  <a:srgbClr val="FF0000"/>
                </a:solidFill>
              </a:rPr>
              <a:t> bei Kindern und Jugendlichen“</a:t>
            </a:r>
            <a:endParaRPr lang="de-DE" b="1" u="sng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8E5A-DE8D-4802-A5BD-071921B30073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7569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</a:rPr>
              <a:t>Bearbeitungshinwei</a:t>
            </a:r>
            <a:r>
              <a:rPr lang="de-DE" b="1" baseline="0" dirty="0">
                <a:solidFill>
                  <a:schemeClr val="tx1"/>
                </a:solidFill>
              </a:rPr>
              <a:t>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0" dirty="0">
                <a:solidFill>
                  <a:schemeClr val="tx1"/>
                </a:solidFill>
              </a:rPr>
              <a:t>Ggf. an Schulhausordnung </a:t>
            </a:r>
            <a:r>
              <a:rPr lang="de-DE" sz="1200" b="0" dirty="0" smtClean="0">
                <a:solidFill>
                  <a:schemeClr val="tx1"/>
                </a:solidFill>
              </a:rPr>
              <a:t>anpassen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</a:rPr>
              <a:t>Leitfragen/Vertiefungsfragen </a:t>
            </a:r>
            <a:r>
              <a:rPr lang="de-DE" b="1" baseline="0" dirty="0">
                <a:solidFill>
                  <a:schemeClr val="tx1"/>
                </a:solidFill>
              </a:rPr>
              <a:t>(Welche Informationen sollen dem Kollegium auf dieser Folie vermittelt werden):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Gibt es Besonderheiten an Ihrer Schule die im Rahmen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Ersten Hilfe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 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berücksichtigen sind?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Enthält die Hausordnung Ihrer Schule (ggf. weitführende) Vorgaben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zur Ersten Hilfe? 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Folie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Hausordnung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anpassen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1" u="sng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Weiterführende Informationen zum erarbeiten: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https://www.lzg-rlp.de/de/schulgesundheitsfachkraefte.html;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weitere Informationen zu Schulgesundheitsfachkräfte in RLP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8E5A-DE8D-4802-A5BD-071921B30073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4367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</a:rPr>
              <a:t>Bearbeitungshinwei</a:t>
            </a:r>
            <a:r>
              <a:rPr lang="de-DE" b="1" baseline="0" dirty="0">
                <a:solidFill>
                  <a:schemeClr val="tx1"/>
                </a:solidFill>
              </a:rPr>
              <a:t>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Aushänge und Sicherheitskennzeichen Einfügen (Wenn</a:t>
            </a:r>
            <a:r>
              <a:rPr lang="de-DE" sz="1200" baseline="0" dirty="0">
                <a:solidFill>
                  <a:schemeClr val="tx1"/>
                </a:solidFill>
              </a:rPr>
              <a:t> nicht als Datei </a:t>
            </a:r>
            <a:r>
              <a:rPr lang="de-DE" sz="1200" baseline="0" dirty="0" smtClean="0">
                <a:solidFill>
                  <a:schemeClr val="tx1"/>
                </a:solidFill>
              </a:rPr>
              <a:t>vorhanden, </a:t>
            </a:r>
            <a:r>
              <a:rPr lang="de-DE" sz="1200" dirty="0">
                <a:solidFill>
                  <a:schemeClr val="tx1"/>
                </a:solidFill>
              </a:rPr>
              <a:t>Fotos von Aushängen</a:t>
            </a:r>
            <a:r>
              <a:rPr lang="de-DE" sz="1200" baseline="0" dirty="0">
                <a:solidFill>
                  <a:schemeClr val="tx1"/>
                </a:solidFill>
              </a:rPr>
              <a:t> mach und hier </a:t>
            </a:r>
            <a:r>
              <a:rPr lang="de-DE" sz="1200" baseline="0" dirty="0" smtClean="0">
                <a:solidFill>
                  <a:schemeClr val="tx1"/>
                </a:solidFill>
              </a:rPr>
              <a:t>einfügen)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 smtClean="0">
                <a:solidFill>
                  <a:schemeClr val="tx1"/>
                </a:solidFill>
              </a:rPr>
              <a:t>Die Lage der Erste-Hilfe-Einrichtungen müssen in den Flucht- und Rettungsplänen graphisch dargestellt sein.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</a:rPr>
              <a:t>Leitfragen/Vertiefungsfragen</a:t>
            </a:r>
            <a:r>
              <a:rPr lang="de-DE" b="1" baseline="0" dirty="0">
                <a:solidFill>
                  <a:schemeClr val="tx1"/>
                </a:solidFill>
              </a:rPr>
              <a:t> (Welche Informationen </a:t>
            </a:r>
            <a:r>
              <a:rPr lang="de-DE" b="1" baseline="0" dirty="0" smtClean="0">
                <a:solidFill>
                  <a:schemeClr val="tx1"/>
                </a:solidFill>
              </a:rPr>
              <a:t>sollen </a:t>
            </a:r>
            <a:r>
              <a:rPr lang="de-DE" b="1" baseline="0" dirty="0">
                <a:solidFill>
                  <a:schemeClr val="tx1"/>
                </a:solidFill>
              </a:rPr>
              <a:t>dem Kollegium auf dieser Folie vermittelt werden):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Sind</a:t>
            </a:r>
            <a:r>
              <a:rPr lang="de-DE" baseline="0" dirty="0" smtClean="0">
                <a:solidFill>
                  <a:schemeClr val="tx1"/>
                </a:solidFill>
              </a:rPr>
              <a:t> </a:t>
            </a:r>
            <a:r>
              <a:rPr lang="de-DE" baseline="0" dirty="0">
                <a:solidFill>
                  <a:schemeClr val="tx1"/>
                </a:solidFill>
              </a:rPr>
              <a:t>die Aushänge im Kollegium </a:t>
            </a:r>
            <a:r>
              <a:rPr lang="de-DE" baseline="0" dirty="0" smtClean="0">
                <a:solidFill>
                  <a:schemeClr val="tx1"/>
                </a:solidFill>
              </a:rPr>
              <a:t>bekannt, ausgefüllt und aktuell?</a:t>
            </a:r>
            <a:endParaRPr lang="de-DE" baseline="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>
                <a:solidFill>
                  <a:schemeClr val="tx1"/>
                </a:solidFill>
              </a:rPr>
              <a:t>Wissen die Kolleg:innen, wo sie diese Aushänge finden</a:t>
            </a:r>
            <a:r>
              <a:rPr lang="de-DE" baseline="0" dirty="0" smtClean="0">
                <a:solidFill>
                  <a:schemeClr val="tx1"/>
                </a:solidFill>
              </a:rPr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aseline="0" dirty="0" smtClean="0">
                <a:solidFill>
                  <a:schemeClr val="tx1"/>
                </a:solidFill>
              </a:rPr>
              <a:t>Wissen die Kolleg:innen, wo der nächste AED ist, bzw. wo sie das Material für Erste Hilfe finden können?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baseline="0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 baseline="0" dirty="0" smtClean="0">
                <a:solidFill>
                  <a:schemeClr val="tx1"/>
                </a:solidFill>
              </a:rPr>
              <a:t>Weiterführende Informationen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aseline="0" dirty="0" smtClean="0">
                <a:solidFill>
                  <a:schemeClr val="tx1"/>
                </a:solidFill>
              </a:rPr>
              <a:t>D-Arztsuche der DGUV - https://diva-online.dguv.de/diva-online/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aseline="0" dirty="0" smtClean="0">
                <a:solidFill>
                  <a:schemeClr val="tx1"/>
                </a:solidFill>
              </a:rPr>
              <a:t>Taxischein der UK-RLP für den Transport eines verletzten Kindes nach einem Unfall - https://www.ukrlp.de/medien/formulare/taxischein;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baseline="0" dirty="0" smtClean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8E5A-DE8D-4802-A5BD-071921B30073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2394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smtClean="0">
                <a:solidFill>
                  <a:schemeClr val="tx1"/>
                </a:solidFill>
              </a:rPr>
              <a:t>Hinwei</a:t>
            </a:r>
            <a:r>
              <a:rPr lang="de-DE" b="1" baseline="0" dirty="0" smtClean="0">
                <a:solidFill>
                  <a:schemeClr val="tx1"/>
                </a:solidFill>
              </a:rPr>
              <a:t>s</a:t>
            </a:r>
            <a:r>
              <a:rPr lang="de-DE" b="1" baseline="0" dirty="0">
                <a:solidFill>
                  <a:schemeClr val="tx1"/>
                </a:solidFill>
              </a:rPr>
              <a:t>: </a:t>
            </a:r>
            <a:endParaRPr lang="de-DE" b="1" baseline="0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Die Übernahme der Kosten für die Aus- und Fortbildung der Ersthelferinnen und Ersthelfer kann bei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baseline="0" dirty="0" smtClean="0">
              <a:solidFill>
                <a:schemeClr val="tx1"/>
              </a:solidFill>
            </a:endParaRPr>
          </a:p>
          <a:p>
            <a:r>
              <a:rPr lang="de-DE" b="1" dirty="0" smtClean="0">
                <a:hlinkClick r:id="rId3"/>
              </a:rPr>
              <a:t>Unfallkasse Rheinland Pfalz</a:t>
            </a:r>
            <a:endParaRPr lang="de-DE" dirty="0" smtClean="0"/>
          </a:p>
          <a:p>
            <a:r>
              <a:rPr lang="de-DE" dirty="0" smtClean="0">
                <a:hlinkClick r:id="rId4"/>
              </a:rPr>
              <a:t>prävention@ukrlp.de</a:t>
            </a:r>
            <a:endParaRPr lang="de-DE" dirty="0" smtClean="0"/>
          </a:p>
          <a:p>
            <a:r>
              <a:rPr lang="de-DE" dirty="0" smtClean="0"/>
              <a:t>Telefon: 02632 / 960-1650 </a:t>
            </a:r>
            <a:br>
              <a:rPr lang="de-DE" dirty="0" smtClean="0"/>
            </a:br>
            <a:r>
              <a:rPr lang="de-DE" dirty="0" smtClean="0"/>
              <a:t>Telefax: 02632 / 960-3110</a:t>
            </a:r>
          </a:p>
          <a:p>
            <a:endParaRPr lang="de-DE" dirty="0" smtClean="0"/>
          </a:p>
          <a:p>
            <a:r>
              <a:rPr lang="de-DE" dirty="0" smtClean="0"/>
              <a:t>Antrag zur Kostenübernahme:</a:t>
            </a:r>
          </a:p>
          <a:p>
            <a:pPr marL="0" algn="l" defTabSz="914400" rtl="0" eaLnBrk="1" latinLnBrk="0" hangingPunct="1"/>
            <a:r>
              <a:rPr lang="de-DE" sz="1200" kern="12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https://bildung.ukrlp.de/sicherheit-gesundheitsschutz/erste-hilfe/erste-hilfe-in-schulen</a:t>
            </a:r>
          </a:p>
          <a:p>
            <a:endParaRPr lang="de-DE" b="1" baseline="0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chemeClr val="tx1"/>
                </a:solidFill>
              </a:rPr>
              <a:t>beantragt werden.</a:t>
            </a:r>
            <a:endParaRPr lang="de-DE" b="0" baseline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</a:rPr>
              <a:t>Leitfragen/Vertiefungsfragen </a:t>
            </a:r>
            <a:r>
              <a:rPr lang="de-DE" b="1" baseline="0" dirty="0">
                <a:solidFill>
                  <a:schemeClr val="tx1"/>
                </a:solidFill>
              </a:rPr>
              <a:t>(Welche Informationen sollen dem Kollegium auf dieser Folie vermittelt werden):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Gibt es Besonderheiten an Ihrer Schule die im Rahmen der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Ersten Hilfe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 berücksichtigen sind?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 ist die Erste-Hilfe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bei Ausflügen sichergestellt?</a:t>
            </a: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200" b="1" u="sng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Weiterführende Informationen zum erarbeiten: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https://www.sichere-schule.de/erste-hilfe/erste-hilfe-schulsanitaetsdienst/personelle-voraussetzungen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8E5A-DE8D-4802-A5BD-071921B30073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5618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</a:rPr>
              <a:t>Bearbeitungshinwei</a:t>
            </a:r>
            <a:r>
              <a:rPr lang="de-DE" b="1" baseline="0" dirty="0">
                <a:solidFill>
                  <a:schemeClr val="tx1"/>
                </a:solidFill>
              </a:rPr>
              <a:t>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0" dirty="0">
                <a:solidFill>
                  <a:schemeClr val="tx1"/>
                </a:solidFill>
              </a:rPr>
              <a:t>Ggf. an Schulhausordnung </a:t>
            </a:r>
            <a:r>
              <a:rPr lang="de-DE" sz="1200" b="0" dirty="0" smtClean="0">
                <a:solidFill>
                  <a:schemeClr val="tx1"/>
                </a:solidFill>
              </a:rPr>
              <a:t>anpassen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0" dirty="0" smtClean="0">
                <a:solidFill>
                  <a:schemeClr val="tx1"/>
                </a:solidFill>
              </a:rPr>
              <a:t>Eine Unfallanzeige ersetzt</a:t>
            </a:r>
            <a:r>
              <a:rPr lang="de-DE" sz="1200" b="0" baseline="0" dirty="0" smtClean="0">
                <a:solidFill>
                  <a:schemeClr val="tx1"/>
                </a:solidFill>
              </a:rPr>
              <a:t> die Dokumentation</a:t>
            </a:r>
            <a:endParaRPr lang="de-DE" sz="1200" b="0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</a:rPr>
              <a:t>Leitfragen/Vertiefungsfragen </a:t>
            </a:r>
            <a:r>
              <a:rPr lang="de-DE" b="1" baseline="0" dirty="0">
                <a:solidFill>
                  <a:schemeClr val="tx1"/>
                </a:solidFill>
              </a:rPr>
              <a:t>(Welche Informationen sollen dem Kollegium auf dieser Folie vermittelt werden):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Gibt es Besonderheiten an Ihrer Schule die im Rahmen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Ersten Hilfe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 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berücksichtigen sind?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Enthält die Hausordnung Ihrer Schule (ggf. weitführende) Vorgaben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zur Ersten Hilfe? 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Folie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Hausordnung 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anpassen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1" u="sng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Weiterführende Informationen zum erarbeiten: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https://www.lzg-rlp.de/de/schulgesundheitsfachkraefte.html;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weitere Informationen zu Schulgesundheitsfachkräfte in RLP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https://www.sichere-schule.de/erste-hilfe/erste-hilfe-schulsanitaetsdienst/schulsanitaetsdienst; 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weitere Informationen zum Schulsanitätsdienst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8E5A-DE8D-4802-A5BD-071921B30073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1398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Bearbeitungshinwei</a:t>
            </a:r>
            <a:r>
              <a:rPr lang="de-DE" b="1" baseline="0" dirty="0"/>
              <a:t>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Bild/Foto</a:t>
            </a:r>
            <a:r>
              <a:rPr lang="de-DE" baseline="0" dirty="0">
                <a:solidFill>
                  <a:schemeClr val="tx1"/>
                </a:solidFill>
              </a:rPr>
              <a:t> </a:t>
            </a:r>
            <a:r>
              <a:rPr lang="de-DE" sz="1200" dirty="0" smtClean="0">
                <a:solidFill>
                  <a:schemeClr val="tx1"/>
                </a:solidFill>
              </a:rPr>
              <a:t>Organisation der Ersten Hilfe </a:t>
            </a:r>
            <a:r>
              <a:rPr lang="de-DE" dirty="0" smtClean="0">
                <a:solidFill>
                  <a:schemeClr val="tx1"/>
                </a:solidFill>
              </a:rPr>
              <a:t>einfügen</a:t>
            </a:r>
            <a:r>
              <a:rPr lang="de-DE" dirty="0">
                <a:solidFill>
                  <a:schemeClr val="tx1"/>
                </a:solidFill>
              </a:rPr>
              <a:t>.</a:t>
            </a:r>
          </a:p>
          <a:p>
            <a:r>
              <a:rPr lang="de-DE" dirty="0">
                <a:solidFill>
                  <a:schemeClr val="tx1"/>
                </a:solidFill>
              </a:rPr>
              <a:t>Folien ggf.</a:t>
            </a:r>
            <a:r>
              <a:rPr lang="de-DE" baseline="0" dirty="0">
                <a:solidFill>
                  <a:schemeClr val="tx1"/>
                </a:solidFill>
              </a:rPr>
              <a:t> an Gegebenheiten/Regelungen vor Ort anpassen.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</a:rPr>
              <a:t>Leitfragen/Vertiefungsfragen</a:t>
            </a:r>
            <a:r>
              <a:rPr lang="de-DE" b="1" baseline="0" dirty="0">
                <a:solidFill>
                  <a:schemeClr val="tx1"/>
                </a:solidFill>
              </a:rPr>
              <a:t> (Welche Informationen sollen dem Kollegium auf dieser Folie vermittelt werden):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Sind</a:t>
            </a:r>
            <a:r>
              <a:rPr lang="de-DE" baseline="0" dirty="0">
                <a:solidFill>
                  <a:schemeClr val="tx1"/>
                </a:solidFill>
              </a:rPr>
              <a:t> die wichtigsten Verhaltensregen bekannt?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>
                <a:solidFill>
                  <a:schemeClr val="tx1"/>
                </a:solidFill>
              </a:rPr>
              <a:t>Wissen die Kolleg:innen, wie/an wen sie </a:t>
            </a:r>
            <a:r>
              <a:rPr lang="de-DE" baseline="0" dirty="0" smtClean="0">
                <a:solidFill>
                  <a:schemeClr val="tx1"/>
                </a:solidFill>
              </a:rPr>
              <a:t>Unfälle melden </a:t>
            </a:r>
            <a:r>
              <a:rPr lang="de-DE" baseline="0" dirty="0">
                <a:solidFill>
                  <a:schemeClr val="tx1"/>
                </a:solidFill>
              </a:rPr>
              <a:t>sollen</a:t>
            </a:r>
            <a:r>
              <a:rPr lang="de-DE" baseline="0" dirty="0" smtClean="0">
                <a:solidFill>
                  <a:schemeClr val="tx1"/>
                </a:solidFill>
              </a:rPr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8E5A-DE8D-4802-A5BD-071921B30073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56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4B0AC-8A92-428E-BC8E-3279D7019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D8D62D0-AC5C-4004-8691-8BC8688FA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078D1B-86E7-4BCC-9FC9-B7432654B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3FC2-445C-45E2-9369-3B6968130A28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16BB7F-8A9B-4617-AA81-AC63D0453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B80C2-6DA6-4C3B-B2AF-BBC9833F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6028-53D9-4FE4-B338-D63D3486F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420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E12F0-A26A-4983-A5F5-95138445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A22FC9F-4AAF-47C2-BCF0-6D2F3CA2A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89B269-AEBE-49E1-A3B2-20051BF83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3FC2-445C-45E2-9369-3B6968130A28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24B90E-FF89-487F-B188-25E59B3B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C5854E-F9E5-4F89-9D9B-A80CFED6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6028-53D9-4FE4-B338-D63D3486F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1031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4A51B47-76EF-4439-9BD7-7C8F2150C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5FD80C5-11C0-4548-B733-EA3CF2914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DC4301-B7C5-4504-AC92-2530F081F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3FC2-445C-45E2-9369-3B6968130A28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9D6BB6-EDD1-474C-BFE1-149B3F44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2EE9CD-B05C-439D-AFFC-1DA42BB3C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6028-53D9-4FE4-B338-D63D3486F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5328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7B6BA0-9126-4AE5-8AF1-F88AD316D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081A43-00E5-4378-807B-B29BD96BC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1DEC7E-1676-4549-B7A9-4ED7E79B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3FC2-445C-45E2-9369-3B6968130A28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0DDE0D-89C2-4BFC-A61E-9233E78B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A7C1CF-F811-49D9-91E9-D0A370A7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6028-53D9-4FE4-B338-D63D3486F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610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59777-14E6-4C3E-9017-702B7E77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763204-64F8-4F53-8F7F-85024EC0E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190A7D-D8C1-4E81-A11C-CBBA0F2FE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3FC2-445C-45E2-9369-3B6968130A28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2D0F81-4631-4F4D-A9A8-5632AC9F3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42DBB7-6E09-4C14-AFB8-E47DD85A9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6028-53D9-4FE4-B338-D63D3486F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7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42990-E3A0-4C2E-870F-1A0FEEA5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B697DB-5C9D-45DD-A051-461319CE6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833688-AF62-4041-B20E-670C7ACC0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838B611-F963-45F5-9A5A-754B24D4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3FC2-445C-45E2-9369-3B6968130A28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DCD5A7-BE8A-408D-90ED-AF8C4CD12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3DEA09-9EC4-4572-BF3A-8B15862A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6028-53D9-4FE4-B338-D63D3486F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586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A29E24-134C-4A54-8E4F-0BBCD4E5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4D5537-E05D-40AB-9BBE-D17353135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7043FC-3859-4897-B5DE-65CC80A50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CF6E7CD-F80F-41E2-BFB5-CEDE4E1FFE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E3B4EEB-D92C-4D0F-94BA-923A30639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FD81DA1-EF92-4264-9D93-CEAF74DB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3FC2-445C-45E2-9369-3B6968130A28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93A1DA7-FD74-46B2-8A21-8B5702A8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FB15892-22B7-4ADA-8DA9-7DA8821D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6028-53D9-4FE4-B338-D63D3486F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613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4FE94E-BDA2-4C90-A690-A0624FAB3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B10D4F3-56B3-41AC-9B6B-64044BADB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3FC2-445C-45E2-9369-3B6968130A28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00E536-D42A-4501-886A-D2C7621F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00B80DE-F754-4DF0-A2BB-6449336C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6028-53D9-4FE4-B338-D63D3486F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707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20813D3-C85E-4F19-A253-4522E8046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3FC2-445C-45E2-9369-3B6968130A28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D01804-76A9-401A-9DA7-DD8B25E7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56B984-4F57-4F82-9263-EB9DE08B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6028-53D9-4FE4-B338-D63D3486F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839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2A653-3196-4EE1-8ED2-C41C3C21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91AD92-6403-456C-918B-F8AEEAE0E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900116-A38B-44D7-9CCB-B672BF76A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D9B03F-BF1F-4110-AB7D-DFEB025B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3FC2-445C-45E2-9369-3B6968130A28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30F3426-E80E-4180-9CB7-383073D7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AC5B5B-FD6B-424C-A209-97A0AEA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6028-53D9-4FE4-B338-D63D3486F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06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8D929-0BD0-4829-8708-64FDF578E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268CFE6-4849-4C2D-A78C-77AF8E42B3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CF98D9-4D80-4E21-BD4E-E7C92B580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D12FB5-7470-4AAB-98AD-27B4303D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3FC2-445C-45E2-9369-3B6968130A28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EE699A-71B1-45F3-A31E-1E885546E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D6B94E-D4DC-4ACD-8555-9EE10AC7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6028-53D9-4FE4-B338-D63D3486F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871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7CB1186-E9D0-4285-82D2-CD1529F9E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CC5B69-7C41-4645-BAE1-48F197BF5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6F7CF-C5AE-40BE-9C62-94F970D77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F3FC2-445C-45E2-9369-3B6968130A28}" type="datetimeFigureOut">
              <a:rPr lang="de-DE" smtClean="0"/>
              <a:t>27.08.2024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862A84-A1BE-4888-B2A1-52B5A3D9C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F6E394-1FF0-4635-A894-66AB12D60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A6028-53D9-4FE4-B338-D63D3486F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134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emf"/><Relationship Id="rId9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VyMZ64GuCg&amp;list=PLnh9TMfJsNiMMAXNbb97mcPqtoXNBjopq&amp;index=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-ifl@unimedizin-mainz.de" TargetMode="External"/><Relationship Id="rId5" Type="http://schemas.openxmlformats.org/officeDocument/2006/relationships/hyperlink" Target="mailto:bildungseinrichtungen@ukrlp.de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kationen.dguv.de/widgets/pdf/download/article/76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guv.de/fb-erstehilfe/themenfelder/dokumentation-von-erste-hilfe-leistungen/index.jsp" TargetMode="External"/><Relationship Id="rId5" Type="http://schemas.openxmlformats.org/officeDocument/2006/relationships/hyperlink" Target="https://publikationen.dguv.de/regelwerk/dguv-informationen/765/dokumentation-der-erste-hilfe-leistungen-meldeblock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7C780AE5-837A-4DC0-9487-C8D62A154198}"/>
              </a:ext>
            </a:extLst>
          </p:cNvPr>
          <p:cNvSpPr txBox="1"/>
          <p:nvPr/>
        </p:nvSpPr>
        <p:spPr>
          <a:xfrm>
            <a:off x="8949354" y="4695791"/>
            <a:ext cx="1649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i="1" dirty="0">
                <a:solidFill>
                  <a:schemeClr val="bg1"/>
                </a:solidFill>
              </a:rPr>
              <a:t>praktische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E06EF13-716A-4DA3-A231-520201E215F7}"/>
              </a:ext>
            </a:extLst>
          </p:cNvPr>
          <p:cNvSpPr txBox="1">
            <a:spLocks/>
          </p:cNvSpPr>
          <p:nvPr/>
        </p:nvSpPr>
        <p:spPr>
          <a:xfrm>
            <a:off x="0" y="10699"/>
            <a:ext cx="9514739" cy="113741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bg1"/>
                </a:solidFill>
              </a:rPr>
              <a:t>Unterweisung zur Ersten Hilfe-Organisation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7A5EEC2-E274-4D31-AAF6-AF9A2C50755B}"/>
              </a:ext>
            </a:extLst>
          </p:cNvPr>
          <p:cNvSpPr/>
          <p:nvPr/>
        </p:nvSpPr>
        <p:spPr>
          <a:xfrm>
            <a:off x="9601201" y="0"/>
            <a:ext cx="2590800" cy="11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der Schule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1006925" y="4464958"/>
            <a:ext cx="536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:in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770160" y="6097091"/>
            <a:ext cx="6451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Datum, Referenten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88" y="1539998"/>
            <a:ext cx="6428531" cy="441173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445828" y="6611779"/>
            <a:ext cx="6092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https</a:t>
            </a:r>
            <a:r>
              <a:rPr lang="de-DE" sz="1000" dirty="0"/>
              <a:t>://kuvb.de/fileadmin/_migrated/pics/erste_hilfe_fl_57958227_02.jpg</a:t>
            </a:r>
          </a:p>
        </p:txBody>
      </p:sp>
    </p:spTree>
    <p:extLst>
      <p:ext uri="{BB962C8B-B14F-4D97-AF65-F5344CB8AC3E}">
        <p14:creationId xmlns:p14="http://schemas.microsoft.com/office/powerpoint/2010/main" val="26092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8D3F73C1-A3E8-4DEB-9957-63D3A5C5D7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505950" cy="113741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</a:pPr>
            <a:r>
              <a:rPr lang="de-DE" sz="3200" b="1" dirty="0">
                <a:solidFill>
                  <a:schemeClr val="bg1"/>
                </a:solidFill>
              </a:rPr>
              <a:t>Erste Hilfe</a:t>
            </a:r>
            <a:r>
              <a:rPr lang="de-DE" sz="3200" dirty="0">
                <a:solidFill>
                  <a:schemeClr val="bg1"/>
                </a:solidFill>
              </a:rPr>
              <a:t>: </a:t>
            </a:r>
            <a:r>
              <a:rPr lang="de-DE" sz="3200" b="1" dirty="0">
                <a:solidFill>
                  <a:schemeClr val="bg1"/>
                </a:solidFill>
              </a:rPr>
              <a:t>Im Notfall richtig handeln</a:t>
            </a:r>
          </a:p>
          <a:p>
            <a:pPr>
              <a:buClr>
                <a:srgbClr val="C00000"/>
              </a:buClr>
            </a:pPr>
            <a:r>
              <a:rPr lang="de-DE" sz="3200" b="1" dirty="0" smtClean="0">
                <a:solidFill>
                  <a:schemeClr val="bg1"/>
                </a:solidFill>
              </a:rPr>
              <a:t>Aushänge </a:t>
            </a:r>
            <a:r>
              <a:rPr lang="de-DE" sz="3200" b="1" dirty="0">
                <a:solidFill>
                  <a:schemeClr val="bg1"/>
                </a:solidFill>
              </a:rPr>
              <a:t>&amp; Sicherheitszeichen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A17E009-A16D-4C72-901E-5037126B7CBB}"/>
              </a:ext>
            </a:extLst>
          </p:cNvPr>
          <p:cNvSpPr/>
          <p:nvPr/>
        </p:nvSpPr>
        <p:spPr>
          <a:xfrm>
            <a:off x="9601201" y="0"/>
            <a:ext cx="2590800" cy="11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der Schule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5121DD8-E50D-432C-9861-7E44F3A8FB58}"/>
              </a:ext>
            </a:extLst>
          </p:cNvPr>
          <p:cNvSpPr txBox="1"/>
          <p:nvPr/>
        </p:nvSpPr>
        <p:spPr>
          <a:xfrm>
            <a:off x="435327" y="1335616"/>
            <a:ext cx="8987496" cy="2321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1200"/>
              </a:spcAft>
              <a:buClr>
                <a:srgbClr val="C00000"/>
              </a:buClr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Machen Sie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und 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die Schüler:innen sich vertraut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mit</a:t>
            </a:r>
          </a:p>
          <a:p>
            <a:pPr>
              <a:lnSpc>
                <a:spcPct val="114000"/>
              </a:lnSpc>
              <a:spcAft>
                <a:spcPts val="1200"/>
              </a:spcAft>
              <a:buClr>
                <a:srgbClr val="C00000"/>
              </a:buClr>
            </a:pPr>
            <a:endParaRPr lang="de-D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lnSpc>
                <a:spcPct val="114000"/>
              </a:lnSpc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</a:t>
            </a:r>
            <a:r>
              <a:rPr lang="de-D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dirty="0" smtClean="0"/>
              <a:t>Einrichtungen für die Erste Hilfe,</a:t>
            </a:r>
            <a:endParaRPr lang="de-DE" dirty="0"/>
          </a:p>
          <a:p>
            <a:pPr marL="742950" lvl="1" indent="-285750">
              <a:lnSpc>
                <a:spcPct val="114000"/>
              </a:lnSpc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0000"/>
                </a:solidFill>
              </a:rPr>
              <a:t>den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utomatisierten 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externen Defibrillatoren (AED),</a:t>
            </a:r>
            <a:endParaRPr lang="de-DE" dirty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114000"/>
              </a:lnSpc>
              <a:spcAft>
                <a:spcPts val="24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 vorhandenen Notfalleinrichtungen. 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9867015" y="1320506"/>
            <a:ext cx="1983175" cy="4267742"/>
            <a:chOff x="9505950" y="1335616"/>
            <a:chExt cx="2650651" cy="5269616"/>
          </a:xfrm>
        </p:grpSpPr>
        <p:pic>
          <p:nvPicPr>
            <p:cNvPr id="19" name="Grafik 1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5950" y="1335616"/>
              <a:ext cx="1260000" cy="1260000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05950" y="2669916"/>
              <a:ext cx="1260000" cy="1260000"/>
            </a:xfrm>
            <a:prstGeom prst="rect">
              <a:avLst/>
            </a:prstGeom>
          </p:spPr>
        </p:pic>
        <p:grpSp>
          <p:nvGrpSpPr>
            <p:cNvPr id="21" name="Group 4"/>
            <p:cNvGrpSpPr>
              <a:grpSpLocks/>
            </p:cNvGrpSpPr>
            <p:nvPr/>
          </p:nvGrpSpPr>
          <p:grpSpPr bwMode="auto">
            <a:xfrm>
              <a:off x="9505950" y="4005946"/>
              <a:ext cx="1260000" cy="1260000"/>
              <a:chOff x="2688" y="999"/>
              <a:chExt cx="2304" cy="2322"/>
            </a:xfrm>
          </p:grpSpPr>
          <p:sp>
            <p:nvSpPr>
              <p:cNvPr id="22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688" y="999"/>
                <a:ext cx="2304" cy="2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999"/>
                <a:ext cx="2310" cy="2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" name="Grafik 2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05950" y="5345232"/>
              <a:ext cx="1260000" cy="1260000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96601" y="1335616"/>
              <a:ext cx="1260000" cy="1260000"/>
            </a:xfrm>
            <a:prstGeom prst="rect">
              <a:avLst/>
            </a:prstGeom>
          </p:spPr>
        </p:pic>
        <p:pic>
          <p:nvPicPr>
            <p:cNvPr id="3" name="Grafik 2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96601" y="2669916"/>
              <a:ext cx="1260000" cy="1260000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96601" y="4004216"/>
              <a:ext cx="1260000" cy="1260000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4039769" y="3820663"/>
            <a:ext cx="5146761" cy="2913321"/>
            <a:chOff x="6367849" y="1971168"/>
            <a:chExt cx="4057330" cy="4756035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52392" y="1978425"/>
              <a:ext cx="3772787" cy="4522371"/>
            </a:xfrm>
            <a:prstGeom prst="rect">
              <a:avLst/>
            </a:prstGeom>
          </p:spPr>
        </p:pic>
        <p:grpSp>
          <p:nvGrpSpPr>
            <p:cNvPr id="18" name="Gruppieren 17"/>
            <p:cNvGrpSpPr/>
            <p:nvPr/>
          </p:nvGrpSpPr>
          <p:grpSpPr>
            <a:xfrm>
              <a:off x="6367849" y="1971168"/>
              <a:ext cx="4057330" cy="4756035"/>
              <a:chOff x="8134670" y="1828743"/>
              <a:chExt cx="4057330" cy="4756035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8134670" y="1828743"/>
                <a:ext cx="4057330" cy="4756035"/>
              </a:xfrm>
              <a:prstGeom prst="rect">
                <a:avLst/>
              </a:prstGeom>
              <a:solidFill>
                <a:srgbClr val="FFFFFF">
                  <a:alpha val="8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9007732" y="3589352"/>
                <a:ext cx="2326256" cy="1244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</a:rPr>
                  <a:t>Flucht- und Rettungswegeplan </a:t>
                </a:r>
              </a:p>
              <a:p>
                <a:endParaRPr lang="de-D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</a:endParaRPr>
              </a:p>
              <a:p>
                <a:r>
                  <a:rPr lang="de-D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</a:rPr>
                  <a:t>Ihrer Schule hier einfügen</a:t>
                </a:r>
              </a:p>
              <a:p>
                <a:endParaRPr lang="de-DE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11" name="Gruppieren 10"/>
          <p:cNvGrpSpPr/>
          <p:nvPr/>
        </p:nvGrpSpPr>
        <p:grpSpPr>
          <a:xfrm>
            <a:off x="435327" y="4361300"/>
            <a:ext cx="3802482" cy="2270293"/>
            <a:chOff x="1545695" y="4105083"/>
            <a:chExt cx="3802482" cy="2270293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53005" y="4105083"/>
              <a:ext cx="3589822" cy="2270293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1545695" y="4105083"/>
              <a:ext cx="3802482" cy="2270293"/>
            </a:xfrm>
            <a:prstGeom prst="rect">
              <a:avLst/>
            </a:prstGeom>
            <a:solidFill>
              <a:srgbClr val="FFFFFF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1914577" y="4825906"/>
              <a:ext cx="3330925" cy="1244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</a:rPr>
                <a:t>Verbandkasten</a:t>
              </a:r>
              <a:endPara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</a:endParaRPr>
            </a:p>
            <a:p>
              <a:endPara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</a:endParaRPr>
            </a:p>
            <a:p>
              <a:r>
                <a:rPr lang="de-D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</a:rPr>
                <a:t>Ihrer Schule hier einfügen</a:t>
              </a:r>
            </a:p>
            <a:p>
              <a:endParaRPr lang="de-DE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40441AE-1B94-4610-A69E-E15702F19E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524264" cy="113741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/>
              <a:t>Erste Hilfe Film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9737595-FDED-4358-B39B-BC1B68C7B154}"/>
              </a:ext>
            </a:extLst>
          </p:cNvPr>
          <p:cNvSpPr/>
          <p:nvPr/>
        </p:nvSpPr>
        <p:spPr>
          <a:xfrm>
            <a:off x="9601201" y="0"/>
            <a:ext cx="2590800" cy="11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der Schule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371598" y="786540"/>
            <a:ext cx="8427720" cy="5741097"/>
            <a:chOff x="1371598" y="786540"/>
            <a:chExt cx="8427720" cy="5741097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1371598" y="786540"/>
              <a:ext cx="8427720" cy="5245318"/>
              <a:chOff x="4175835" y="1588319"/>
              <a:chExt cx="5663930" cy="3611044"/>
            </a:xfrm>
          </p:grpSpPr>
          <p:pic>
            <p:nvPicPr>
              <p:cNvPr id="3" name="Grafik 2">
                <a:hlinkClick r:id="rId3"/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5835" y="1588319"/>
                <a:ext cx="5663930" cy="3611044"/>
              </a:xfrm>
              <a:prstGeom prst="rect">
                <a:avLst/>
              </a:prstGeom>
              <a:effectLst>
                <a:outerShdw blurRad="50800" dist="114300" dir="2700000" algn="ctr" rotWithShape="0">
                  <a:srgbClr val="000000">
                    <a:alpha val="43137"/>
                  </a:srgbClr>
                </a:outerShdw>
              </a:effectLst>
            </p:spPr>
          </p:pic>
          <p:pic>
            <p:nvPicPr>
              <p:cNvPr id="9" name="Grafik 8">
                <a:hlinkClick r:id="rId3"/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6099" y="3120874"/>
                <a:ext cx="783402" cy="545933"/>
              </a:xfrm>
              <a:prstGeom prst="rect">
                <a:avLst/>
              </a:prstGeom>
            </p:spPr>
          </p:pic>
        </p:grpSp>
        <p:sp>
          <p:nvSpPr>
            <p:cNvPr id="11" name="Rechteck 10"/>
            <p:cNvSpPr/>
            <p:nvPr/>
          </p:nvSpPr>
          <p:spPr>
            <a:xfrm>
              <a:off x="3088445" y="6189083"/>
              <a:ext cx="615969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600" b="1" dirty="0" smtClean="0"/>
                <a:t>Erklärfilm: </a:t>
              </a:r>
              <a:r>
                <a:rPr lang="de-DE" sz="1600" dirty="0" smtClean="0">
                  <a:hlinkClick r:id="rId3"/>
                </a:rPr>
                <a:t>Youtube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78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39750" y="1284585"/>
            <a:ext cx="110998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Rückfragen und Anregungen </a:t>
            </a:r>
            <a:r>
              <a:rPr lang="de-DE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zur Organisation der Ersten Hilfe im 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inneren Schulbereich</a:t>
            </a:r>
          </a:p>
          <a:p>
            <a:endParaRPr lang="de-DE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Ansprechpartner:in: 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</a:rPr>
              <a:t>Herr / Frau (Schule)</a:t>
            </a:r>
          </a:p>
          <a:p>
            <a:endParaRPr lang="de-DE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Rückfragen und Anregungen </a:t>
            </a:r>
            <a:r>
              <a:rPr lang="de-DE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zu erforderlichen Einrichtungen </a:t>
            </a:r>
            <a:r>
              <a:rPr lang="de-DE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de-DE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Sachmitteln </a:t>
            </a:r>
            <a:r>
              <a:rPr lang="de-DE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für die Erste Hilfe</a:t>
            </a:r>
            <a:endParaRPr lang="de-D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Ansprechpartner:in: 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</a:rPr>
              <a:t>z. </a:t>
            </a:r>
            <a:r>
              <a:rPr lang="de-DE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B. Schulträger</a:t>
            </a:r>
            <a:endParaRPr lang="de-DE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40441AE-1B94-4610-A69E-E15702F19E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524264" cy="113741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/>
              <a:t>Offene Fragen  / Ansprechpartner:innen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5DCF733-6136-470C-831D-243973BD8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30" y="4706259"/>
            <a:ext cx="1256391" cy="73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923E82C-B62C-4961-971C-54FF25786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55" y="4813708"/>
            <a:ext cx="2430767" cy="518564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/>
        </p:nvSpPr>
        <p:spPr>
          <a:xfrm>
            <a:off x="539750" y="3623303"/>
            <a:ext cx="3850157" cy="737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Partner für weiterführende Fragen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A17E009-A16D-4C72-901E-5037126B7CBB}"/>
              </a:ext>
            </a:extLst>
          </p:cNvPr>
          <p:cNvSpPr/>
          <p:nvPr/>
        </p:nvSpPr>
        <p:spPr>
          <a:xfrm>
            <a:off x="9601201" y="0"/>
            <a:ext cx="2590800" cy="11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der Schule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78470" y="5499944"/>
            <a:ext cx="3846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Unfallkasse Rheinland-Pfalz</a:t>
            </a:r>
          </a:p>
          <a:p>
            <a:r>
              <a:rPr lang="de-DE" u="sng" dirty="0">
                <a:hlinkClick r:id="rId5"/>
              </a:rPr>
              <a:t>bildungseinrichtungen@ukrlp.de</a:t>
            </a:r>
            <a:endParaRPr lang="de-DE" dirty="0"/>
          </a:p>
          <a:p>
            <a:r>
              <a:rPr lang="de-DE" dirty="0"/>
              <a:t>02632 960-1620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523917" y="5508025"/>
            <a:ext cx="3227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Kupferbergterrasse 17-19</a:t>
            </a:r>
            <a:br>
              <a:rPr lang="de-DE" dirty="0"/>
            </a:br>
            <a:r>
              <a:rPr lang="de-DE" dirty="0"/>
              <a:t>55116 Mainz</a:t>
            </a:r>
          </a:p>
          <a:p>
            <a:r>
              <a:rPr lang="de-DE" dirty="0" smtClean="0"/>
              <a:t>Tel</a:t>
            </a:r>
            <a:r>
              <a:rPr lang="de-DE" dirty="0"/>
              <a:t>. 06131 17-8850</a:t>
            </a:r>
            <a:br>
              <a:rPr lang="de-DE" dirty="0"/>
            </a:br>
            <a:r>
              <a:rPr lang="de-DE" dirty="0" smtClean="0">
                <a:hlinkClick r:id="rId6"/>
              </a:rPr>
              <a:t>info-ifl@unimedizin-mainz.de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656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81EAFB-0940-4DCA-B227-112B602E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450" y="1666671"/>
            <a:ext cx="10515600" cy="435133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Einstieg ins Thema: Rückblick &amp; Ausblick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Erste Hilfe 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 unserer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Schule - Allgemeine Regeln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Erste 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Hilfe an unserer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Schule - Sachliche Gegebenheiten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Erste Hilfe an unserer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Schule - Personelle Gegebenheiten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Erste Hilfe an unserer Schule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Dokumentation eines Unfalls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Erste 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Hilfe: Im Notfall richtig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handeln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000" dirty="0" smtClean="0"/>
              <a:t>Offene </a:t>
            </a:r>
            <a:r>
              <a:rPr lang="de-DE" sz="2000" dirty="0"/>
              <a:t>Fragen  / Ansprechpartner</a:t>
            </a:r>
          </a:p>
          <a:p>
            <a:pPr lvl="1"/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F93C60B-D17A-401E-A12C-F97D2A903DB0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524264" cy="113741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bg1"/>
                </a:solidFill>
              </a:rPr>
              <a:t>Gliederung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7B2C85E-02E5-4F1C-BBDD-968B79E9208E}"/>
              </a:ext>
            </a:extLst>
          </p:cNvPr>
          <p:cNvSpPr/>
          <p:nvPr/>
        </p:nvSpPr>
        <p:spPr>
          <a:xfrm>
            <a:off x="9601201" y="0"/>
            <a:ext cx="2590800" cy="11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der Schule</a:t>
            </a:r>
          </a:p>
        </p:txBody>
      </p:sp>
    </p:spTree>
    <p:extLst>
      <p:ext uri="{BB962C8B-B14F-4D97-AF65-F5344CB8AC3E}">
        <p14:creationId xmlns:p14="http://schemas.microsoft.com/office/powerpoint/2010/main" val="125743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AA4C49-D881-491B-B905-AC2137D6D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9658" y="1600200"/>
            <a:ext cx="6222342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000" b="1" dirty="0"/>
              <a:t>Aktivitäten im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Schuljahr </a:t>
            </a:r>
            <a:r>
              <a:rPr lang="de-DE" sz="2000" b="1" dirty="0"/>
              <a:t>20XX/YY </a:t>
            </a:r>
            <a:r>
              <a:rPr lang="de-DE" sz="2000" b="1" i="1" dirty="0"/>
              <a:t>(optional/Bsp.)</a:t>
            </a:r>
          </a:p>
          <a:p>
            <a:pPr marL="285750" lvl="1" indent="-28575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1800" dirty="0" smtClean="0"/>
              <a:t>Neu ernannte </a:t>
            </a:r>
            <a:r>
              <a:rPr lang="de-DE" sz="1800" dirty="0" err="1" smtClean="0"/>
              <a:t>Ersthelfer:innen</a:t>
            </a:r>
            <a:r>
              <a:rPr lang="de-DE" sz="1800" dirty="0" smtClean="0"/>
              <a:t>?</a:t>
            </a:r>
          </a:p>
          <a:p>
            <a:pPr marL="285750" lvl="1" indent="-285750">
              <a:lnSpc>
                <a:spcPct val="15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1800" dirty="0" smtClean="0"/>
              <a:t>Veränderungen bei Meldeeinrichtungen oder den Rufnummern?</a:t>
            </a:r>
          </a:p>
          <a:p>
            <a:pPr marL="285750" lvl="1" indent="-285750">
              <a:lnSpc>
                <a:spcPct val="15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1800" dirty="0" smtClean="0"/>
              <a:t>Veränderungen im Erste Hilfe Raum oder beim Erste-Hilfe Material?</a:t>
            </a:r>
          </a:p>
          <a:p>
            <a:pPr marL="285750" lvl="1" indent="-285750">
              <a:lnSpc>
                <a:spcPct val="15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1800" dirty="0" smtClean="0"/>
              <a:t>Auswertung Unfallgeschehen</a:t>
            </a:r>
            <a:r>
              <a:rPr lang="de-DE" sz="1800" i="1" dirty="0"/>
              <a:t/>
            </a:r>
            <a:br>
              <a:rPr lang="de-DE" sz="1800" i="1" dirty="0"/>
            </a:br>
            <a:endParaRPr lang="de-DE" sz="2400" dirty="0"/>
          </a:p>
          <a:p>
            <a:pPr marL="0" indent="0">
              <a:buNone/>
            </a:pPr>
            <a:r>
              <a:rPr lang="de-DE" sz="2000" b="1" dirty="0"/>
              <a:t>Ausblick Schuljahr </a:t>
            </a:r>
            <a:r>
              <a:rPr lang="de-DE" sz="2000" b="1" dirty="0" smtClean="0"/>
              <a:t>20ZZ/AA</a:t>
            </a:r>
          </a:p>
          <a:p>
            <a:pPr marL="285750" lvl="1" indent="-28575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1800" dirty="0" smtClean="0"/>
              <a:t>Geplante Ersthelferschulungen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8ED5FB-DD9E-4B55-BA93-8CC7554F8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098" y="1590883"/>
            <a:ext cx="5312782" cy="418670"/>
          </a:xfrm>
        </p:spPr>
        <p:txBody>
          <a:bodyPr>
            <a:normAutofit lnSpcReduction="10000"/>
          </a:bodyPr>
          <a:lstStyle/>
          <a:p>
            <a:pPr marL="0" lvl="1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de-DE" dirty="0" smtClean="0"/>
              <a:t>Ersthelfer:innen</a:t>
            </a:r>
            <a:endParaRPr lang="de-DE" dirty="0"/>
          </a:p>
          <a:p>
            <a:pPr marL="285750" lvl="1" indent="-285750">
              <a:lnSpc>
                <a:spcPct val="15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800" i="1" dirty="0"/>
          </a:p>
          <a:p>
            <a:pPr marL="0" indent="0">
              <a:buNone/>
            </a:pPr>
            <a:endParaRPr lang="de-DE" sz="2400" dirty="0"/>
          </a:p>
          <a:p>
            <a:endParaRPr lang="de-DE" sz="2400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2ED5482-8EB0-4AA0-AA91-E1CA52FF8694}"/>
              </a:ext>
            </a:extLst>
          </p:cNvPr>
          <p:cNvSpPr txBox="1">
            <a:spLocks/>
          </p:cNvSpPr>
          <p:nvPr/>
        </p:nvSpPr>
        <p:spPr>
          <a:xfrm>
            <a:off x="-18314" y="0"/>
            <a:ext cx="9524264" cy="113741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</a:pPr>
            <a:r>
              <a:rPr lang="de-DE" sz="3200" b="1" dirty="0">
                <a:solidFill>
                  <a:schemeClr val="bg1"/>
                </a:solidFill>
              </a:rPr>
              <a:t>Einstieg ins Thema: Rückblick &amp; Ausblick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C8B98B-63AE-41AF-A349-BA3A67284F53}"/>
              </a:ext>
            </a:extLst>
          </p:cNvPr>
          <p:cNvSpPr/>
          <p:nvPr/>
        </p:nvSpPr>
        <p:spPr>
          <a:xfrm>
            <a:off x="9601201" y="0"/>
            <a:ext cx="2590800" cy="11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der Schule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1DB6FF12-8A7E-436B-8E8D-1F429FF6E85D}"/>
              </a:ext>
            </a:extLst>
          </p:cNvPr>
          <p:cNvCxnSpPr/>
          <p:nvPr/>
        </p:nvCxnSpPr>
        <p:spPr>
          <a:xfrm>
            <a:off x="5846826" y="1600200"/>
            <a:ext cx="0" cy="41052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575334" y="2182435"/>
            <a:ext cx="4836638" cy="352304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>
                    <a:lumMod val="75000"/>
                  </a:schemeClr>
                </a:solidFill>
              </a:rPr>
              <a:t>Es ist anzustreben, dass alle Bediensteten </a:t>
            </a:r>
            <a:r>
              <a:rPr lang="de-DE" dirty="0" smtClean="0">
                <a:solidFill>
                  <a:schemeClr val="bg2">
                    <a:lumMod val="75000"/>
                  </a:schemeClr>
                </a:solidFill>
              </a:rPr>
              <a:t>zum/zur </a:t>
            </a:r>
            <a:r>
              <a:rPr lang="de-DE" dirty="0">
                <a:solidFill>
                  <a:schemeClr val="bg2">
                    <a:lumMod val="75000"/>
                  </a:schemeClr>
                </a:solidFill>
              </a:rPr>
              <a:t>Ersthelfer:in ausgebildet sind -&gt; hier ein </a:t>
            </a:r>
            <a:r>
              <a:rPr lang="de-DE" dirty="0" smtClean="0">
                <a:solidFill>
                  <a:schemeClr val="bg2">
                    <a:lumMod val="75000"/>
                  </a:schemeClr>
                </a:solidFill>
              </a:rPr>
              <a:t>Foto </a:t>
            </a:r>
            <a:r>
              <a:rPr lang="de-DE" dirty="0">
                <a:solidFill>
                  <a:schemeClr val="bg2">
                    <a:lumMod val="75000"/>
                  </a:schemeClr>
                </a:solidFill>
              </a:rPr>
              <a:t>von ihrem Kollegium einfügen.</a:t>
            </a:r>
          </a:p>
          <a:p>
            <a:pPr algn="ctr"/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9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27CDA0CE-FB5F-4071-AFD9-78E2F917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24264" cy="113741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Erste Hilfe </a:t>
            </a:r>
            <a:r>
              <a:rPr lang="de-DE" sz="3200" b="1" dirty="0">
                <a:solidFill>
                  <a:schemeClr val="bg1"/>
                </a:solidFill>
              </a:rPr>
              <a:t>an unserer Schule – </a:t>
            </a:r>
            <a:r>
              <a:rPr lang="de-DE" sz="3200" b="1" dirty="0" smtClean="0">
                <a:solidFill>
                  <a:schemeClr val="bg1"/>
                </a:solidFill>
              </a:rPr>
              <a:t>Allgemeine </a:t>
            </a:r>
            <a:r>
              <a:rPr lang="de-DE" sz="3200" b="1" dirty="0">
                <a:solidFill>
                  <a:schemeClr val="bg1"/>
                </a:solidFill>
              </a:rPr>
              <a:t>Regeln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5121DD8-E50D-432C-9861-7E44F3A8FB58}"/>
              </a:ext>
            </a:extLst>
          </p:cNvPr>
          <p:cNvSpPr txBox="1"/>
          <p:nvPr/>
        </p:nvSpPr>
        <p:spPr>
          <a:xfrm>
            <a:off x="530785" y="1312467"/>
            <a:ext cx="9146245" cy="4489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Das </a:t>
            </a:r>
            <a:r>
              <a:rPr lang="de-DE" dirty="0"/>
              <a:t>Erste-Hilfe Material </a:t>
            </a:r>
            <a:r>
              <a:rPr lang="de-DE" dirty="0" smtClean="0"/>
              <a:t>und die </a:t>
            </a:r>
            <a:r>
              <a:rPr lang="de-DE" dirty="0" smtClean="0"/>
              <a:t>Notfalleinrichtungen, </a:t>
            </a:r>
            <a:r>
              <a:rPr lang="de-DE" dirty="0" smtClean="0"/>
              <a:t>z.B. </a:t>
            </a:r>
            <a:r>
              <a:rPr lang="de-DE" dirty="0" smtClean="0"/>
              <a:t>automatisierte </a:t>
            </a:r>
            <a:r>
              <a:rPr lang="de-DE" dirty="0" smtClean="0"/>
              <a:t>externe </a:t>
            </a:r>
            <a:r>
              <a:rPr lang="de-DE" dirty="0"/>
              <a:t>Defibrillatoren (</a:t>
            </a:r>
            <a:r>
              <a:rPr lang="de-DE" dirty="0" smtClean="0"/>
              <a:t>AED</a:t>
            </a:r>
            <a:r>
              <a:rPr lang="de-DE" dirty="0" smtClean="0"/>
              <a:t>), </a:t>
            </a:r>
            <a:r>
              <a:rPr lang="de-DE" dirty="0" smtClean="0"/>
              <a:t>sind </a:t>
            </a:r>
            <a:r>
              <a:rPr lang="de-DE" dirty="0"/>
              <a:t>stets gut zugänglich</a:t>
            </a:r>
            <a:r>
              <a:rPr lang="de-DE" b="1" dirty="0"/>
              <a:t> </a:t>
            </a:r>
            <a:r>
              <a:rPr lang="de-DE" dirty="0"/>
              <a:t>und betriebsbereit zu halten. </a:t>
            </a:r>
            <a:endParaRPr lang="de-DE" dirty="0" smtClean="0"/>
          </a:p>
          <a:p>
            <a:pPr marL="742950" lvl="1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b="1" dirty="0" smtClean="0"/>
              <a:t>Mängel werden unverzüglich an </a:t>
            </a:r>
            <a:r>
              <a:rPr lang="de-DE" b="1" dirty="0" smtClean="0"/>
              <a:t>Herrn/Frau </a:t>
            </a:r>
            <a:r>
              <a:rPr lang="de-DE" b="1" dirty="0" smtClean="0"/>
              <a:t>______________ gemeldet.</a:t>
            </a:r>
          </a:p>
          <a:p>
            <a:pPr marL="742950" lvl="1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b="1" dirty="0" smtClean="0"/>
              <a:t>Entnahme von Erste-Hilfe Material wird an </a:t>
            </a:r>
            <a:r>
              <a:rPr lang="de-DE" b="1" dirty="0" smtClean="0"/>
              <a:t>Herrn/Frau </a:t>
            </a:r>
            <a:r>
              <a:rPr lang="de-DE" b="1" dirty="0"/>
              <a:t>______________</a:t>
            </a:r>
            <a:r>
              <a:rPr lang="de-DE" b="1" dirty="0" smtClean="0"/>
              <a:t> gemeldet. </a:t>
            </a:r>
          </a:p>
          <a:p>
            <a:pPr marL="742950" lvl="1" indent="-285750">
              <a:lnSpc>
                <a:spcPct val="114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b="1" dirty="0" smtClean="0"/>
              <a:t>Mit der regelmäßigen Überprüfung auf </a:t>
            </a:r>
            <a:r>
              <a:rPr lang="de-DE" b="1" dirty="0" smtClean="0"/>
              <a:t>Vollständigkeit </a:t>
            </a:r>
            <a:r>
              <a:rPr lang="de-DE" b="1" dirty="0" smtClean="0"/>
              <a:t>sowie Auffüllen des Erste-Hilfe-Materials ist Herr/Frau </a:t>
            </a:r>
            <a:r>
              <a:rPr lang="de-DE" b="1" dirty="0"/>
              <a:t>______________ </a:t>
            </a:r>
            <a:r>
              <a:rPr lang="de-DE" b="1" dirty="0" smtClean="0"/>
              <a:t>beauftragt.</a:t>
            </a:r>
            <a:endParaRPr lang="de-DE" b="1" dirty="0" smtClean="0"/>
          </a:p>
          <a:p>
            <a:pPr lvl="1">
              <a:lnSpc>
                <a:spcPct val="114000"/>
              </a:lnSpc>
              <a:buClr>
                <a:srgbClr val="C00000"/>
              </a:buClr>
            </a:pPr>
            <a:r>
              <a:rPr lang="de-DE" dirty="0" smtClean="0"/>
              <a:t>	</a:t>
            </a:r>
            <a:endParaRPr lang="de-DE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Belange von Menschen mit Unterstützungsbedarf berücksichtigen (nach Möglichkeit Patinnen und Paten bestimmen, die ein besonderes Augenmerk auf die jeweilige(n) Person(en) haben).</a:t>
            </a:r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Wie ist die Erste-Hilfe bei Ausflügen und Schulveranstaltungen organisiert und sichergestellt?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9E4C40F-D4FB-4164-94E9-C652BE0149A9}"/>
              </a:ext>
            </a:extLst>
          </p:cNvPr>
          <p:cNvSpPr/>
          <p:nvPr/>
        </p:nvSpPr>
        <p:spPr>
          <a:xfrm>
            <a:off x="9601201" y="0"/>
            <a:ext cx="2590800" cy="11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der Schule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0419147" y="1312467"/>
            <a:ext cx="1260000" cy="5301930"/>
            <a:chOff x="10419147" y="1312467"/>
            <a:chExt cx="1260000" cy="5301930"/>
          </a:xfrm>
        </p:grpSpPr>
        <p:pic>
          <p:nvPicPr>
            <p:cNvPr id="6" name="Grafik 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19147" y="1312467"/>
              <a:ext cx="1260000" cy="126000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19147" y="3333432"/>
              <a:ext cx="1260000" cy="1260000"/>
            </a:xfrm>
            <a:prstGeom prst="rect">
              <a:avLst/>
            </a:prstGeom>
          </p:spPr>
        </p:pic>
        <p:grpSp>
          <p:nvGrpSpPr>
            <p:cNvPr id="12" name="Group 4"/>
            <p:cNvGrpSpPr>
              <a:grpSpLocks/>
            </p:cNvGrpSpPr>
            <p:nvPr/>
          </p:nvGrpSpPr>
          <p:grpSpPr bwMode="auto">
            <a:xfrm>
              <a:off x="10419147" y="5354397"/>
              <a:ext cx="1260000" cy="1260000"/>
              <a:chOff x="2688" y="999"/>
              <a:chExt cx="2304" cy="2322"/>
            </a:xfrm>
          </p:grpSpPr>
          <p:sp>
            <p:nvSpPr>
              <p:cNvPr id="1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688" y="999"/>
                <a:ext cx="2304" cy="2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999"/>
                <a:ext cx="2310" cy="2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75342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27CDA0CE-FB5F-4071-AFD9-78E2F917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24264" cy="113741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Erste Hilfe </a:t>
            </a:r>
            <a:r>
              <a:rPr lang="de-DE" sz="3200" b="1" dirty="0">
                <a:solidFill>
                  <a:schemeClr val="bg1"/>
                </a:solidFill>
              </a:rPr>
              <a:t>an unserer Schule </a:t>
            </a:r>
            <a:r>
              <a:rPr lang="de-DE" sz="3200" b="1" dirty="0" smtClean="0">
                <a:solidFill>
                  <a:schemeClr val="bg1"/>
                </a:solidFill>
              </a:rPr>
              <a:t>– Sachliche Gegebenheiten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5121DD8-E50D-432C-9861-7E44F3A8FB58}"/>
              </a:ext>
            </a:extLst>
          </p:cNvPr>
          <p:cNvSpPr txBox="1"/>
          <p:nvPr/>
        </p:nvSpPr>
        <p:spPr>
          <a:xfrm>
            <a:off x="1136841" y="1176996"/>
            <a:ext cx="9146245" cy="547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Es muss mindestens eine Meldeeinrichtung vorhanden sein, mit der z.B. ein Notruf abgesetzt werden kann.</a:t>
            </a:r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Es muss ein Erste-Hilfe-Raum vorhanden sein, in dem verletzte </a:t>
            </a:r>
            <a:r>
              <a:rPr lang="de-DE" dirty="0" err="1" smtClean="0"/>
              <a:t>Schüler:innen</a:t>
            </a:r>
            <a:r>
              <a:rPr lang="de-DE" dirty="0" smtClean="0"/>
              <a:t> betreut werden können.</a:t>
            </a:r>
          </a:p>
          <a:p>
            <a:pPr marL="742950" lvl="1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 smtClean="0"/>
              <a:t>Der Raum muss mindestens über einen kleinen Verbandkasten nach DIN 13157 sowie eine Krankentrage oder Liege verfügen.</a:t>
            </a:r>
          </a:p>
          <a:p>
            <a:pPr marL="742950" lvl="1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 smtClean="0"/>
              <a:t>Der Raum sollte über ein Waschbecken mit fließendem Wasser verfügen. </a:t>
            </a:r>
          </a:p>
          <a:p>
            <a:pPr marL="3028950" lvl="6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Erste-Hilfe-Einrichtungen sowie Aufbewahrungsorte für Erste-Hilfe-Material müssen deutlich erkennbar und dauerhaft gekennzeichnet sein.</a:t>
            </a:r>
          </a:p>
          <a:p>
            <a:pPr marL="3028950" lvl="6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Alle wichtigen Informationen und Rufnummern sind in unmittelbarer Nähe der Meldeeinrichtung verfügbar.</a:t>
            </a:r>
            <a:endParaRPr lang="de-DE" sz="1600" dirty="0" smtClean="0"/>
          </a:p>
          <a:p>
            <a:pPr marL="742950" lvl="1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dirty="0" smtClean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9E4C40F-D4FB-4164-94E9-C652BE0149A9}"/>
              </a:ext>
            </a:extLst>
          </p:cNvPr>
          <p:cNvSpPr/>
          <p:nvPr/>
        </p:nvSpPr>
        <p:spPr>
          <a:xfrm>
            <a:off x="9601201" y="0"/>
            <a:ext cx="2590800" cy="11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der Schule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" y="4061637"/>
            <a:ext cx="3480137" cy="255014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30626" y="6611779"/>
            <a:ext cx="64508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/>
              <a:t>Bildquelle: https://</a:t>
            </a:r>
            <a:r>
              <a:rPr lang="de-DE" sz="1000" dirty="0" smtClean="0"/>
              <a:t>www.sichere-schule.de/erste-hilfe/erste-hilfe-schulsanitaetsdienst/sachliche-voraussetzungen#Raum</a:t>
            </a:r>
            <a:endParaRPr lang="de-DE" sz="10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10737113" y="1265004"/>
            <a:ext cx="945167" cy="4285332"/>
            <a:chOff x="10737113" y="1265004"/>
            <a:chExt cx="945167" cy="4285332"/>
          </a:xfrm>
        </p:grpSpPr>
        <p:pic>
          <p:nvPicPr>
            <p:cNvPr id="15" name="Grafik 14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37113" y="1265004"/>
              <a:ext cx="942712" cy="1020445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37113" y="2364615"/>
              <a:ext cx="942712" cy="1020445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37113" y="3445234"/>
              <a:ext cx="942712" cy="1020445"/>
            </a:xfrm>
            <a:prstGeom prst="rect">
              <a:avLst/>
            </a:prstGeom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7113" y="4527254"/>
              <a:ext cx="945167" cy="1023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35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8D3F73C1-A3E8-4DEB-9957-63D3A5C5D7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524264" cy="113741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</a:pPr>
            <a:r>
              <a:rPr lang="de-DE" sz="3200" b="1" dirty="0">
                <a:solidFill>
                  <a:schemeClr val="bg1"/>
                </a:solidFill>
              </a:rPr>
              <a:t>Erste Hilfe an unserer Schule </a:t>
            </a:r>
            <a:r>
              <a:rPr lang="de-DE" sz="3200" b="1" dirty="0" smtClean="0">
                <a:solidFill>
                  <a:schemeClr val="bg1"/>
                </a:solidFill>
              </a:rPr>
              <a:t>– </a:t>
            </a:r>
            <a:r>
              <a:rPr lang="de-DE" sz="3200" b="1" dirty="0">
                <a:solidFill>
                  <a:schemeClr val="bg1"/>
                </a:solidFill>
              </a:rPr>
              <a:t>Sachliche </a:t>
            </a:r>
            <a:r>
              <a:rPr lang="de-DE" sz="3200" b="1" dirty="0" smtClean="0">
                <a:solidFill>
                  <a:schemeClr val="bg1"/>
                </a:solidFill>
              </a:rPr>
              <a:t>Gegebenheiten Erste Hilfe Aushang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A17E009-A16D-4C72-901E-5037126B7CBB}"/>
              </a:ext>
            </a:extLst>
          </p:cNvPr>
          <p:cNvSpPr/>
          <p:nvPr/>
        </p:nvSpPr>
        <p:spPr>
          <a:xfrm>
            <a:off x="9601201" y="0"/>
            <a:ext cx="2590800" cy="11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der Schule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5121DD8-E50D-432C-9861-7E44F3A8FB58}"/>
              </a:ext>
            </a:extLst>
          </p:cNvPr>
          <p:cNvSpPr txBox="1"/>
          <p:nvPr/>
        </p:nvSpPr>
        <p:spPr>
          <a:xfrm>
            <a:off x="356189" y="2083823"/>
            <a:ext cx="7958471" cy="3442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 smtClean="0"/>
              <a:t>    </a:t>
            </a:r>
            <a:r>
              <a:rPr lang="de-DE" sz="1600" dirty="0"/>
              <a:t>Namen der </a:t>
            </a:r>
            <a:r>
              <a:rPr lang="de-DE" sz="1600" dirty="0" err="1" smtClean="0"/>
              <a:t>Ersthelfer:innen</a:t>
            </a:r>
            <a:r>
              <a:rPr lang="de-DE" sz="1600" dirty="0" smtClean="0"/>
              <a:t> </a:t>
            </a:r>
            <a:r>
              <a:rPr lang="de-DE" sz="1600" dirty="0"/>
              <a:t>und Orte, an denen </a:t>
            </a:r>
            <a:r>
              <a:rPr lang="de-DE" sz="1600" dirty="0" smtClean="0"/>
              <a:t>sie </a:t>
            </a:r>
            <a:r>
              <a:rPr lang="de-DE" sz="1600" dirty="0"/>
              <a:t>üblicherweise zu </a:t>
            </a:r>
            <a:r>
              <a:rPr lang="de-DE" sz="1600" dirty="0" smtClean="0"/>
              <a:t>erreichen sind</a:t>
            </a:r>
            <a:endParaRPr lang="de-DE" sz="1600" dirty="0"/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/>
              <a:t>    Rufnummern der nächstgelegenen Arztpraxen</a:t>
            </a:r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/>
              <a:t>    Rufnummern </a:t>
            </a:r>
            <a:r>
              <a:rPr lang="de-DE" sz="1600" dirty="0" smtClean="0"/>
              <a:t>des Durchgangsarztes / der Durchgangsärztin</a:t>
            </a:r>
            <a:endParaRPr lang="de-DE" sz="1600" dirty="0"/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/>
              <a:t>    Rufnummer des </a:t>
            </a:r>
            <a:r>
              <a:rPr lang="de-DE" sz="1600" dirty="0" smtClean="0"/>
              <a:t>Krankenhauses</a:t>
            </a:r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 smtClean="0"/>
              <a:t>    </a:t>
            </a:r>
            <a:r>
              <a:rPr lang="de-DE" sz="1600" dirty="0"/>
              <a:t>Rufnummer der Rettungsleitstelle</a:t>
            </a:r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/>
              <a:t>    Rufnummern der Giftzentralen</a:t>
            </a:r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/>
              <a:t>    Rufnummer der </a:t>
            </a:r>
            <a:r>
              <a:rPr lang="de-DE" sz="1600" dirty="0" smtClean="0"/>
              <a:t>Taxizentrale</a:t>
            </a:r>
            <a:endParaRPr lang="de-DE" dirty="0" smtClean="0"/>
          </a:p>
        </p:txBody>
      </p:sp>
      <p:sp>
        <p:nvSpPr>
          <p:cNvPr id="2" name="Rechteck 1"/>
          <p:cNvSpPr/>
          <p:nvPr/>
        </p:nvSpPr>
        <p:spPr>
          <a:xfrm>
            <a:off x="0" y="1299376"/>
            <a:ext cx="11302409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/>
              <a:t>In unmittelbarer Nähe der Meldeeinrichtung müssen folgende Informationen verfügbar sein: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7848601" y="1851446"/>
            <a:ext cx="6096000" cy="4917998"/>
            <a:chOff x="4651290" y="1851446"/>
            <a:chExt cx="6096000" cy="4917998"/>
          </a:xfrm>
        </p:grpSpPr>
        <p:pic>
          <p:nvPicPr>
            <p:cNvPr id="12" name="Bildplatzhalter 4" descr="DGUV Information 204-001 „Erste Hilfe“ Plakat DIN A2 - Adobe Acrobat Reader (32-bit)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85970" y="1851446"/>
              <a:ext cx="3248700" cy="4522371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4651290" y="6400112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b="1" dirty="0"/>
                <a:t>Downloadlink </a:t>
              </a:r>
              <a:r>
                <a:rPr lang="de-DE" b="1" dirty="0" smtClean="0"/>
                <a:t>Aushang: </a:t>
              </a:r>
              <a:r>
                <a:rPr lang="de-DE" dirty="0" smtClean="0">
                  <a:hlinkClick r:id="rId4"/>
                </a:rPr>
                <a:t>Aushang </a:t>
              </a:r>
              <a:r>
                <a:rPr lang="de-DE" dirty="0">
                  <a:hlinkClick r:id="rId4"/>
                </a:rPr>
                <a:t>Erste Hilfe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78600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27CDA0CE-FB5F-4071-AFD9-78E2F917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24264" cy="113741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Erste Hilfe </a:t>
            </a:r>
            <a:r>
              <a:rPr lang="de-DE" sz="3200" b="1" dirty="0">
                <a:solidFill>
                  <a:schemeClr val="bg1"/>
                </a:solidFill>
              </a:rPr>
              <a:t>an unserer Schule </a:t>
            </a:r>
            <a:r>
              <a:rPr lang="de-DE" sz="3200" b="1" dirty="0" smtClean="0">
                <a:solidFill>
                  <a:schemeClr val="bg1"/>
                </a:solidFill>
              </a:rPr>
              <a:t>– Personelle Gegebenheiten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5121DD8-E50D-432C-9861-7E44F3A8FB58}"/>
              </a:ext>
            </a:extLst>
          </p:cNvPr>
          <p:cNvSpPr txBox="1"/>
          <p:nvPr/>
        </p:nvSpPr>
        <p:spPr>
          <a:xfrm>
            <a:off x="530785" y="1620811"/>
            <a:ext cx="9146245" cy="3666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Mindestens 20 Prozent des pädagogischen Personals einer Schule </a:t>
            </a:r>
            <a:r>
              <a:rPr lang="de-DE" dirty="0" smtClean="0"/>
              <a:t>sollten </a:t>
            </a:r>
            <a:r>
              <a:rPr lang="de-DE" dirty="0" smtClean="0"/>
              <a:t>als Ersthelfer qualifiziert sein. Es ist anzustreben, dass das gesamte pädagogische Personal qualifiziert wird.</a:t>
            </a:r>
          </a:p>
          <a:p>
            <a:pPr marL="742950" lvl="1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 smtClean="0"/>
              <a:t>Die Unfallkasse Rheinland-Pfalz und die ADD empfehlen für die Durchführung von Erste-Hilfe-Fortbildungen einen Drei-Jahres-Rhythmus.</a:t>
            </a:r>
          </a:p>
          <a:p>
            <a:pPr lvl="1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</a:pPr>
            <a:endParaRPr lang="de-DE" sz="1600" dirty="0" smtClean="0"/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Verfügen Sie in Ihrer Schule über eine </a:t>
            </a:r>
            <a:r>
              <a:rPr lang="de-DE" dirty="0" smtClean="0"/>
              <a:t>Schulgesundheitsfachkraft </a:t>
            </a:r>
            <a:r>
              <a:rPr lang="de-DE" dirty="0" smtClean="0"/>
              <a:t>oder einen Schulsanitätsdienst?</a:t>
            </a:r>
          </a:p>
          <a:p>
            <a:pPr marL="742950" lvl="1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 smtClean="0"/>
              <a:t>Sind die </a:t>
            </a:r>
            <a:r>
              <a:rPr lang="de-DE" sz="1600" dirty="0" smtClean="0"/>
              <a:t>Kontaktdaten </a:t>
            </a:r>
            <a:r>
              <a:rPr lang="de-DE" sz="1600" dirty="0" smtClean="0"/>
              <a:t>sowie die Orte, an denen sie üblicherweise erreichbar sind, bekannt und hängen diese aus?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9E4C40F-D4FB-4164-94E9-C652BE0149A9}"/>
              </a:ext>
            </a:extLst>
          </p:cNvPr>
          <p:cNvSpPr/>
          <p:nvPr/>
        </p:nvSpPr>
        <p:spPr>
          <a:xfrm>
            <a:off x="9601201" y="0"/>
            <a:ext cx="2590800" cy="11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der Schule</a:t>
            </a:r>
          </a:p>
        </p:txBody>
      </p:sp>
    </p:spTree>
    <p:extLst>
      <p:ext uri="{BB962C8B-B14F-4D97-AF65-F5344CB8AC3E}">
        <p14:creationId xmlns:p14="http://schemas.microsoft.com/office/powerpoint/2010/main" val="118321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27CDA0CE-FB5F-4071-AFD9-78E2F917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24264" cy="113741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Erste Hilfe </a:t>
            </a:r>
            <a:r>
              <a:rPr lang="de-DE" sz="3200" b="1" dirty="0">
                <a:solidFill>
                  <a:schemeClr val="bg1"/>
                </a:solidFill>
              </a:rPr>
              <a:t>an unserer Schule </a:t>
            </a:r>
            <a:r>
              <a:rPr lang="de-DE" sz="3200" b="1" dirty="0" smtClean="0">
                <a:solidFill>
                  <a:schemeClr val="bg1"/>
                </a:solidFill>
              </a:rPr>
              <a:t>– Dokumentation eines Unfalls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5121DD8-E50D-432C-9861-7E44F3A8FB58}"/>
              </a:ext>
            </a:extLst>
          </p:cNvPr>
          <p:cNvSpPr txBox="1"/>
          <p:nvPr/>
        </p:nvSpPr>
        <p:spPr>
          <a:xfrm>
            <a:off x="594581" y="1514486"/>
            <a:ext cx="9146245" cy="4459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Jedes Unfallereignis muss dokumentiert werden. Die Aufzeichnungen müssen mindestens 5 Jahre aufbewahrt werden.</a:t>
            </a:r>
          </a:p>
          <a:p>
            <a:pPr marL="742950" lvl="1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 smtClean="0"/>
              <a:t>Dies ist wichtig, damit bei </a:t>
            </a:r>
            <a:r>
              <a:rPr lang="de-DE" sz="1600" dirty="0" smtClean="0"/>
              <a:t>Spätfolgen </a:t>
            </a:r>
            <a:r>
              <a:rPr lang="de-DE" sz="1600" dirty="0"/>
              <a:t>eines nicht durch Unfallanzeige angezeigten </a:t>
            </a:r>
            <a:r>
              <a:rPr lang="de-DE" sz="1600" dirty="0" smtClean="0"/>
              <a:t>Unfalls </a:t>
            </a:r>
            <a:r>
              <a:rPr lang="de-DE" sz="1600" dirty="0"/>
              <a:t>der schulische  Zusam­men­hang nachgewiesen werden kann. </a:t>
            </a:r>
            <a:endParaRPr lang="de-DE" sz="1600" dirty="0" smtClean="0"/>
          </a:p>
          <a:p>
            <a:pPr lvl="1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</a:pPr>
            <a:endParaRPr lang="de-DE" sz="1600" dirty="0" smtClean="0"/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Bei allen Unfällen, bei denen ärztliche Behandlung in Anspruch genommen wird, muss eine Unfallanzeige ausgefüllt werden. </a:t>
            </a:r>
          </a:p>
          <a:p>
            <a:pPr marL="742950" lvl="1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 smtClean="0"/>
              <a:t>Die Unfallanzeige ist der Unfallkasse Rheinland-Pfalz innerhalb von drei Tagen zu </a:t>
            </a:r>
            <a:r>
              <a:rPr lang="de-DE" sz="1600" dirty="0" smtClean="0"/>
              <a:t>übermitteln.</a:t>
            </a:r>
            <a:endParaRPr lang="de-DE" sz="1600" dirty="0" smtClean="0"/>
          </a:p>
          <a:p>
            <a:pPr marL="742950" lvl="1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sz="1600" dirty="0" smtClean="0"/>
              <a:t>Digitale Übermittelung per </a:t>
            </a:r>
            <a:r>
              <a:rPr lang="de-DE" sz="1600" dirty="0" err="1" smtClean="0"/>
              <a:t>EPoS</a:t>
            </a:r>
            <a:r>
              <a:rPr lang="de-DE" sz="1600" dirty="0" smtClean="0"/>
              <a:t> an die Unfallkasse Rheinland-Pfalz</a:t>
            </a:r>
            <a:endParaRPr lang="de-DE" sz="1600" dirty="0"/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de-DE" dirty="0" smtClean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9E4C40F-D4FB-4164-94E9-C652BE0149A9}"/>
              </a:ext>
            </a:extLst>
          </p:cNvPr>
          <p:cNvSpPr/>
          <p:nvPr/>
        </p:nvSpPr>
        <p:spPr>
          <a:xfrm>
            <a:off x="9601201" y="0"/>
            <a:ext cx="2590800" cy="11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der Schule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9851124" y="1514486"/>
            <a:ext cx="2185193" cy="5251464"/>
            <a:chOff x="9851124" y="1514486"/>
            <a:chExt cx="2185193" cy="525146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1124" y="1514486"/>
              <a:ext cx="1467616" cy="2048651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51124" y="4206428"/>
              <a:ext cx="1467616" cy="2048651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9851124" y="3563137"/>
              <a:ext cx="183620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u="sng" dirty="0" smtClean="0">
                  <a:solidFill>
                    <a:srgbClr val="555555"/>
                  </a:solidFill>
                </a:rPr>
                <a:t>Meldeblock:</a:t>
              </a:r>
            </a:p>
            <a:p>
              <a:r>
                <a:rPr lang="de-DE" sz="1200" dirty="0" smtClean="0">
                  <a:solidFill>
                    <a:srgbClr val="555555"/>
                  </a:solidFill>
                  <a:hlinkClick r:id="rId5"/>
                </a:rPr>
                <a:t>https</a:t>
              </a:r>
              <a:r>
                <a:rPr lang="de-DE" sz="1200" dirty="0">
                  <a:solidFill>
                    <a:srgbClr val="555555"/>
                  </a:solidFill>
                  <a:hlinkClick r:id="rId5"/>
                </a:rPr>
                <a:t>://dguv.de </a:t>
              </a:r>
              <a:r>
                <a:rPr lang="de-DE" sz="1200" dirty="0">
                  <a:solidFill>
                    <a:srgbClr val="555555"/>
                  </a:solidFill>
                  <a:sym typeface="Symbol"/>
                  <a:hlinkClick r:id="rId5"/>
                </a:rPr>
                <a:t></a:t>
              </a:r>
              <a:r>
                <a:rPr lang="de-DE" sz="1200" dirty="0">
                  <a:solidFill>
                    <a:srgbClr val="555555"/>
                  </a:solidFill>
                  <a:hlinkClick r:id="rId5"/>
                </a:rPr>
                <a:t> </a:t>
              </a:r>
              <a:endParaRPr lang="de-DE" sz="1200" dirty="0" smtClean="0">
                <a:solidFill>
                  <a:srgbClr val="555555"/>
                </a:solidFill>
                <a:hlinkClick r:id="rId5"/>
              </a:endParaRPr>
            </a:p>
            <a:p>
              <a:r>
                <a:rPr lang="de-DE" sz="1200" dirty="0" smtClean="0">
                  <a:solidFill>
                    <a:srgbClr val="555555"/>
                  </a:solidFill>
                  <a:hlinkClick r:id="rId5"/>
                </a:rPr>
                <a:t>Webcode</a:t>
              </a:r>
              <a:r>
                <a:rPr lang="de-DE" sz="1200" dirty="0">
                  <a:solidFill>
                    <a:srgbClr val="555555"/>
                  </a:solidFill>
                  <a:hlinkClick r:id="rId5"/>
                </a:rPr>
                <a:t>: </a:t>
              </a:r>
              <a:r>
                <a:rPr lang="de-DE" sz="1200" dirty="0">
                  <a:hlinkClick r:id="rId5"/>
                </a:rPr>
                <a:t>p204021</a:t>
              </a:r>
              <a:endParaRPr lang="de-DE" sz="1200" dirty="0"/>
            </a:p>
            <a:p>
              <a:endParaRPr lang="de-DE" sz="1200" dirty="0" smtClean="0">
                <a:solidFill>
                  <a:srgbClr val="555555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9851124" y="6119619"/>
              <a:ext cx="21851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u="sng" dirty="0">
                  <a:solidFill>
                    <a:srgbClr val="555555"/>
                  </a:solidFill>
                </a:rPr>
                <a:t>Dokumentationsbogen:</a:t>
              </a:r>
            </a:p>
            <a:p>
              <a:r>
                <a:rPr lang="de-DE" sz="1200" dirty="0">
                  <a:solidFill>
                    <a:srgbClr val="555555"/>
                  </a:solidFill>
                  <a:hlinkClick r:id="rId6"/>
                </a:rPr>
                <a:t>https://dguv.de </a:t>
              </a:r>
              <a:r>
                <a:rPr lang="de-DE" sz="1200" dirty="0">
                  <a:solidFill>
                    <a:srgbClr val="555555"/>
                  </a:solidFill>
                  <a:sym typeface="Symbol"/>
                  <a:hlinkClick r:id="rId6"/>
                </a:rPr>
                <a:t></a:t>
              </a:r>
              <a:r>
                <a:rPr lang="de-DE" sz="1200" dirty="0" smtClean="0">
                  <a:solidFill>
                    <a:srgbClr val="555555"/>
                  </a:solidFill>
                  <a:hlinkClick r:id="rId6"/>
                </a:rPr>
                <a:t> </a:t>
              </a:r>
            </a:p>
            <a:p>
              <a:r>
                <a:rPr lang="de-DE" sz="1200" dirty="0" smtClean="0">
                  <a:solidFill>
                    <a:srgbClr val="555555"/>
                  </a:solidFill>
                  <a:hlinkClick r:id="rId6"/>
                </a:rPr>
                <a:t>Webcode: d97211</a:t>
              </a:r>
              <a:endParaRPr lang="de-DE" sz="1200" dirty="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4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40441AE-1B94-4610-A69E-E15702F19E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524264" cy="113741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/>
              <a:t>Erste Hilfe: Im Notfall richtig handeln</a:t>
            </a:r>
          </a:p>
          <a:p>
            <a:r>
              <a:rPr lang="de-DE" b="1" dirty="0" smtClean="0"/>
              <a:t>Die wichtigsten Regeln</a:t>
            </a:r>
            <a:endParaRPr lang="de-DE" b="1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9737595-FDED-4358-B39B-BC1B68C7B154}"/>
              </a:ext>
            </a:extLst>
          </p:cNvPr>
          <p:cNvSpPr/>
          <p:nvPr/>
        </p:nvSpPr>
        <p:spPr>
          <a:xfrm>
            <a:off x="9601201" y="0"/>
            <a:ext cx="2590800" cy="11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der Schule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508899" y="1583298"/>
            <a:ext cx="71452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Ruhe 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bewahren und Ersthelfer kontaktieren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Situation erfassen und einen Überblick verschaffen, ggf. Unfallstelle sichern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Erste Hilfe leisten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Ggf. Notruf 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absetzen</a:t>
            </a:r>
            <a:endParaRPr lang="de-D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b="1" dirty="0"/>
              <a:t>Wo ist der Notfall?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Am Telefon bleiben!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DE" b="1" dirty="0"/>
              <a:t>Warten Sie auf Fragen der Rettungsleitstelle! </a:t>
            </a:r>
            <a:endParaRPr lang="de-DE" b="1" dirty="0" smtClean="0"/>
          </a:p>
          <a:p>
            <a:pPr marL="1200150" lvl="2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Was 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ist genau 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geschehen?</a:t>
            </a:r>
          </a:p>
          <a:p>
            <a:pPr marL="1200150" lvl="2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Um wie viele Verletzte/Erkrankte geht 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es?</a:t>
            </a:r>
          </a:p>
          <a:p>
            <a:pPr marL="1200150" lvl="2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Welche Verletzungen oder Erkrankungen haben die Betroffenen und besteht 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Lebensgefahr?</a:t>
            </a:r>
          </a:p>
          <a:p>
            <a:pPr lvl="2">
              <a:lnSpc>
                <a:spcPct val="150000"/>
              </a:lnSpc>
              <a:buClr>
                <a:srgbClr val="C00000"/>
              </a:buClr>
            </a:pPr>
            <a:endParaRPr lang="de-D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Bildplatzhalter 4" descr="DGUV Information 204-001 „Erste Hilfe“ Plakat DIN A2 - Adobe Acrobat Reader (32-bit)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8159" y="1739037"/>
            <a:ext cx="3082197" cy="4351338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986832" y="1739037"/>
            <a:ext cx="3244850" cy="4487436"/>
            <a:chOff x="986832" y="1739037"/>
            <a:chExt cx="3244850" cy="4487436"/>
          </a:xfrm>
        </p:grpSpPr>
        <p:sp>
          <p:nvSpPr>
            <p:cNvPr id="10" name="Rechteck 9"/>
            <p:cNvSpPr/>
            <p:nvPr/>
          </p:nvSpPr>
          <p:spPr>
            <a:xfrm>
              <a:off x="986832" y="1739037"/>
              <a:ext cx="3244850" cy="4487436"/>
            </a:xfrm>
            <a:prstGeom prst="rect">
              <a:avLst/>
            </a:prstGeom>
            <a:solidFill>
              <a:srgbClr val="FFFFFF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1675678" y="2967092"/>
              <a:ext cx="1867158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</a:rPr>
                <a:t>Organisation der Ersten Hilfe</a:t>
              </a:r>
              <a:endPara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</a:endParaRPr>
            </a:p>
            <a:p>
              <a:endPara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</a:endParaRPr>
            </a:p>
            <a:p>
              <a:r>
                <a:rPr lang="de-D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</a:rPr>
                <a:t>Ihrer Schule hier einfügen</a:t>
              </a:r>
            </a:p>
            <a:p>
              <a:endParaRPr lang="de-DE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93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1640</Words>
  <Application>Microsoft Office PowerPoint</Application>
  <PresentationFormat>Breitbild</PresentationFormat>
  <Paragraphs>237</Paragraphs>
  <Slides>12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Verdana</vt:lpstr>
      <vt:lpstr>Wingdings</vt:lpstr>
      <vt:lpstr>Office</vt:lpstr>
      <vt:lpstr>PowerPoint-Präsentation</vt:lpstr>
      <vt:lpstr>PowerPoint-Präsentation</vt:lpstr>
      <vt:lpstr>PowerPoint-Präsentation</vt:lpstr>
      <vt:lpstr>Erste Hilfe an unserer Schule – Allgemeine Regeln </vt:lpstr>
      <vt:lpstr>Erste Hilfe an unserer Schule – Sachliche Gegebenheiten</vt:lpstr>
      <vt:lpstr>PowerPoint-Präsentation</vt:lpstr>
      <vt:lpstr>Erste Hilfe an unserer Schule – Personelle Gegebenheiten</vt:lpstr>
      <vt:lpstr>Erste Hilfe an unserer Schule – Dokumentation eines Unfalls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 S</dc:creator>
  <cp:lastModifiedBy>Heinz, Sebastian</cp:lastModifiedBy>
  <cp:revision>283</cp:revision>
  <cp:lastPrinted>2024-02-13T07:41:45Z</cp:lastPrinted>
  <dcterms:created xsi:type="dcterms:W3CDTF">2022-03-08T10:04:23Z</dcterms:created>
  <dcterms:modified xsi:type="dcterms:W3CDTF">2024-08-27T13:51:33Z</dcterms:modified>
</cp:coreProperties>
</file>